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54"/>
  </p:notesMasterIdLst>
  <p:sldIdLst>
    <p:sldId id="263" r:id="rId2"/>
    <p:sldId id="2147469643" r:id="rId3"/>
    <p:sldId id="2147469743" r:id="rId4"/>
    <p:sldId id="2147469648" r:id="rId5"/>
    <p:sldId id="2134805141" r:id="rId6"/>
    <p:sldId id="2076137983" r:id="rId7"/>
    <p:sldId id="256" r:id="rId8"/>
    <p:sldId id="2147469650" r:id="rId9"/>
    <p:sldId id="266" r:id="rId10"/>
    <p:sldId id="2147468795" r:id="rId11"/>
    <p:sldId id="2147469651" r:id="rId12"/>
    <p:sldId id="2147468794" r:id="rId13"/>
    <p:sldId id="2147468796" r:id="rId14"/>
    <p:sldId id="2147469652" r:id="rId15"/>
    <p:sldId id="2147469653" r:id="rId16"/>
    <p:sldId id="2147469654" r:id="rId17"/>
    <p:sldId id="2147469655" r:id="rId18"/>
    <p:sldId id="2147469656" r:id="rId19"/>
    <p:sldId id="2147469658" r:id="rId20"/>
    <p:sldId id="2147469659" r:id="rId21"/>
    <p:sldId id="2147469660" r:id="rId22"/>
    <p:sldId id="2147469661" r:id="rId23"/>
    <p:sldId id="2147469662" r:id="rId24"/>
    <p:sldId id="2147469663" r:id="rId25"/>
    <p:sldId id="2147469664" r:id="rId26"/>
    <p:sldId id="2147469665" r:id="rId27"/>
    <p:sldId id="2147469666" r:id="rId28"/>
    <p:sldId id="2147469667" r:id="rId29"/>
    <p:sldId id="2147469668" r:id="rId30"/>
    <p:sldId id="2147469669" r:id="rId31"/>
    <p:sldId id="2147469670" r:id="rId32"/>
    <p:sldId id="2147469671" r:id="rId33"/>
    <p:sldId id="2147469672" r:id="rId34"/>
    <p:sldId id="2147469673" r:id="rId35"/>
    <p:sldId id="2147469674" r:id="rId36"/>
    <p:sldId id="2147469675" r:id="rId37"/>
    <p:sldId id="2147469676" r:id="rId38"/>
    <p:sldId id="2147469677" r:id="rId39"/>
    <p:sldId id="2147469678" r:id="rId40"/>
    <p:sldId id="2147469682" r:id="rId41"/>
    <p:sldId id="2147469679" r:id="rId42"/>
    <p:sldId id="2147469680" r:id="rId43"/>
    <p:sldId id="2147469681" r:id="rId44"/>
    <p:sldId id="2147469683" r:id="rId45"/>
    <p:sldId id="2147469684" r:id="rId46"/>
    <p:sldId id="2147469685" r:id="rId47"/>
    <p:sldId id="2147469687" r:id="rId48"/>
    <p:sldId id="2147469688" r:id="rId49"/>
    <p:sldId id="2147469689" r:id="rId50"/>
    <p:sldId id="2147469690" r:id="rId51"/>
    <p:sldId id="2147469691" r:id="rId52"/>
    <p:sldId id="2134805090" r:id="rId5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449B7C61-A736-42FD-AF56-9F3E0E10E052}">
          <p14:sldIdLst>
            <p14:sldId id="263"/>
          </p14:sldIdLst>
        </p14:section>
        <p14:section name="Introduction" id="{BF8A3C3A-A9B3-4A47-9A26-A3E6C9031ACF}">
          <p14:sldIdLst>
            <p14:sldId id="2147469643"/>
            <p14:sldId id="2147469743"/>
            <p14:sldId id="2147469648"/>
            <p14:sldId id="2134805141"/>
          </p14:sldIdLst>
        </p14:section>
        <p14:section name="Hands-On Part 1" id="{B85A79FE-12BE-4CDF-96F4-1EB5DAA3D4CA}">
          <p14:sldIdLst>
            <p14:sldId id="2076137983"/>
            <p14:sldId id="256"/>
            <p14:sldId id="2147469650"/>
            <p14:sldId id="266"/>
            <p14:sldId id="2147468795"/>
            <p14:sldId id="2147469651"/>
            <p14:sldId id="2147468794"/>
            <p14:sldId id="2147468796"/>
            <p14:sldId id="2147469652"/>
            <p14:sldId id="2147469653"/>
            <p14:sldId id="2147469654"/>
            <p14:sldId id="2147469655"/>
            <p14:sldId id="2147469656"/>
            <p14:sldId id="2147469658"/>
            <p14:sldId id="2147469659"/>
            <p14:sldId id="2147469660"/>
            <p14:sldId id="2147469661"/>
            <p14:sldId id="2147469662"/>
            <p14:sldId id="2147469663"/>
            <p14:sldId id="2147469664"/>
            <p14:sldId id="2147469665"/>
            <p14:sldId id="2147469666"/>
            <p14:sldId id="2147469667"/>
            <p14:sldId id="2147469668"/>
            <p14:sldId id="2147469669"/>
            <p14:sldId id="2147469670"/>
            <p14:sldId id="2147469671"/>
            <p14:sldId id="2147469672"/>
            <p14:sldId id="2147469673"/>
            <p14:sldId id="2147469674"/>
            <p14:sldId id="2147469675"/>
            <p14:sldId id="2147469676"/>
            <p14:sldId id="2147469677"/>
            <p14:sldId id="2147469678"/>
            <p14:sldId id="2147469682"/>
            <p14:sldId id="2147469679"/>
            <p14:sldId id="2147469680"/>
            <p14:sldId id="2147469681"/>
            <p14:sldId id="2147469683"/>
            <p14:sldId id="2147469684"/>
            <p14:sldId id="2147469685"/>
            <p14:sldId id="2147469687"/>
            <p14:sldId id="2147469688"/>
            <p14:sldId id="2147469689"/>
            <p14:sldId id="2147469690"/>
            <p14:sldId id="2147469691"/>
          </p14:sldIdLst>
        </p14:section>
        <p14:section name="Hands-On Part 3" id="{F528FEB0-2A51-4DC7-8392-3178B45B3C06}">
          <p14:sldIdLst>
            <p14:sldId id="21348050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9AEE6"/>
    <a:srgbClr val="F6DDBF"/>
    <a:srgbClr val="D5DFE9"/>
    <a:srgbClr val="ABE7D3"/>
    <a:srgbClr val="F9C5C1"/>
    <a:srgbClr val="FFFFFF"/>
    <a:srgbClr val="8DBFCF"/>
    <a:srgbClr val="E9EBF5"/>
    <a:srgbClr val="F59B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A89CF5-FDFF-4CAA-8353-8056DE408802}" v="10" dt="2021-12-02T09:56:44.37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90" autoAdjust="0"/>
  </p:normalViewPr>
  <p:slideViewPr>
    <p:cSldViewPr snapToGrid="0">
      <p:cViewPr varScale="1">
        <p:scale>
          <a:sx n="101" d="100"/>
          <a:sy n="101" d="100"/>
        </p:scale>
        <p:origin x="18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c Nguyen" userId="9007135a-bb22-4ffd-8ffe-df34dc32aaa7" providerId="ADAL" clId="{65A89CF5-FDFF-4CAA-8353-8056DE408802}"/>
    <pc:docChg chg="delSld modSld modSection">
      <pc:chgData name="Duc Nguyen" userId="9007135a-bb22-4ffd-8ffe-df34dc32aaa7" providerId="ADAL" clId="{65A89CF5-FDFF-4CAA-8353-8056DE408802}" dt="2021-12-02T09:56:56.178" v="20" actId="47"/>
      <pc:docMkLst>
        <pc:docMk/>
      </pc:docMkLst>
      <pc:sldChg chg="delSp modSp mod">
        <pc:chgData name="Duc Nguyen" userId="9007135a-bb22-4ffd-8ffe-df34dc32aaa7" providerId="ADAL" clId="{65A89CF5-FDFF-4CAA-8353-8056DE408802}" dt="2021-12-02T09:56:44.377" v="19" actId="478"/>
        <pc:sldMkLst>
          <pc:docMk/>
          <pc:sldMk cId="4142532212" sldId="2076137983"/>
        </pc:sldMkLst>
        <pc:spChg chg="mod">
          <ac:chgData name="Duc Nguyen" userId="9007135a-bb22-4ffd-8ffe-df34dc32aaa7" providerId="ADAL" clId="{65A89CF5-FDFF-4CAA-8353-8056DE408802}" dt="2021-12-02T09:56:42.994" v="18" actId="207"/>
          <ac:spMkLst>
            <pc:docMk/>
            <pc:sldMk cId="4142532212" sldId="2076137983"/>
            <ac:spMk id="69" creationId="{261F6337-C611-414A-9DFC-6B7CBE501672}"/>
          </ac:spMkLst>
        </pc:spChg>
        <pc:grpChg chg="del">
          <ac:chgData name="Duc Nguyen" userId="9007135a-bb22-4ffd-8ffe-df34dc32aaa7" providerId="ADAL" clId="{65A89CF5-FDFF-4CAA-8353-8056DE408802}" dt="2021-12-02T09:56:44.377" v="19" actId="478"/>
          <ac:grpSpMkLst>
            <pc:docMk/>
            <pc:sldMk cId="4142532212" sldId="2076137983"/>
            <ac:grpSpMk id="121" creationId="{157A705F-1E6E-4B67-92C6-70E748088D03}"/>
          </ac:grpSpMkLst>
        </pc:grpChg>
      </pc:sldChg>
      <pc:sldChg chg="del">
        <pc:chgData name="Duc Nguyen" userId="9007135a-bb22-4ffd-8ffe-df34dc32aaa7" providerId="ADAL" clId="{65A89CF5-FDFF-4CAA-8353-8056DE408802}" dt="2021-12-02T09:53:58.657" v="1" actId="47"/>
        <pc:sldMkLst>
          <pc:docMk/>
          <pc:sldMk cId="1768749768" sldId="2134805044"/>
        </pc:sldMkLst>
      </pc:sldChg>
      <pc:sldChg chg="del">
        <pc:chgData name="Duc Nguyen" userId="9007135a-bb22-4ffd-8ffe-df34dc32aaa7" providerId="ADAL" clId="{65A89CF5-FDFF-4CAA-8353-8056DE408802}" dt="2021-12-02T09:53:58.657" v="1" actId="47"/>
        <pc:sldMkLst>
          <pc:docMk/>
          <pc:sldMk cId="2764809178" sldId="2134805185"/>
        </pc:sldMkLst>
      </pc:sldChg>
      <pc:sldChg chg="del">
        <pc:chgData name="Duc Nguyen" userId="9007135a-bb22-4ffd-8ffe-df34dc32aaa7" providerId="ADAL" clId="{65A89CF5-FDFF-4CAA-8353-8056DE408802}" dt="2021-12-02T09:53:58.657" v="1" actId="47"/>
        <pc:sldMkLst>
          <pc:docMk/>
          <pc:sldMk cId="1189058297" sldId="2143187294"/>
        </pc:sldMkLst>
      </pc:sldChg>
      <pc:sldChg chg="del">
        <pc:chgData name="Duc Nguyen" userId="9007135a-bb22-4ffd-8ffe-df34dc32aaa7" providerId="ADAL" clId="{65A89CF5-FDFF-4CAA-8353-8056DE408802}" dt="2021-12-02T09:49:19.754" v="0" actId="47"/>
        <pc:sldMkLst>
          <pc:docMk/>
          <pc:sldMk cId="2638768664" sldId="2143187335"/>
        </pc:sldMkLst>
      </pc:sldChg>
      <pc:sldChg chg="del">
        <pc:chgData name="Duc Nguyen" userId="9007135a-bb22-4ffd-8ffe-df34dc32aaa7" providerId="ADAL" clId="{65A89CF5-FDFF-4CAA-8353-8056DE408802}" dt="2021-12-02T09:49:19.754" v="0" actId="47"/>
        <pc:sldMkLst>
          <pc:docMk/>
          <pc:sldMk cId="1041839450" sldId="2145705721"/>
        </pc:sldMkLst>
      </pc:sldChg>
      <pc:sldChg chg="del">
        <pc:chgData name="Duc Nguyen" userId="9007135a-bb22-4ffd-8ffe-df34dc32aaa7" providerId="ADAL" clId="{65A89CF5-FDFF-4CAA-8353-8056DE408802}" dt="2021-12-02T09:53:58.657" v="1" actId="47"/>
        <pc:sldMkLst>
          <pc:docMk/>
          <pc:sldMk cId="2406138698" sldId="2147468735"/>
        </pc:sldMkLst>
      </pc:sldChg>
      <pc:sldChg chg="del">
        <pc:chgData name="Duc Nguyen" userId="9007135a-bb22-4ffd-8ffe-df34dc32aaa7" providerId="ADAL" clId="{65A89CF5-FDFF-4CAA-8353-8056DE408802}" dt="2021-12-02T09:54:01.791" v="2" actId="47"/>
        <pc:sldMkLst>
          <pc:docMk/>
          <pc:sldMk cId="1295929874" sldId="2147468738"/>
        </pc:sldMkLst>
      </pc:sldChg>
      <pc:sldChg chg="del">
        <pc:chgData name="Duc Nguyen" userId="9007135a-bb22-4ffd-8ffe-df34dc32aaa7" providerId="ADAL" clId="{65A89CF5-FDFF-4CAA-8353-8056DE408802}" dt="2021-12-02T09:56:56.178" v="20" actId="47"/>
        <pc:sldMkLst>
          <pc:docMk/>
          <pc:sldMk cId="2898528199" sldId="2147468847"/>
        </pc:sldMkLst>
      </pc:sldChg>
      <pc:sldChg chg="del">
        <pc:chgData name="Duc Nguyen" userId="9007135a-bb22-4ffd-8ffe-df34dc32aaa7" providerId="ADAL" clId="{65A89CF5-FDFF-4CAA-8353-8056DE408802}" dt="2021-12-02T09:53:58.657" v="1" actId="47"/>
        <pc:sldMkLst>
          <pc:docMk/>
          <pc:sldMk cId="4274966319" sldId="2147468913"/>
        </pc:sldMkLst>
      </pc:sldChg>
      <pc:sldChg chg="del">
        <pc:chgData name="Duc Nguyen" userId="9007135a-bb22-4ffd-8ffe-df34dc32aaa7" providerId="ADAL" clId="{65A89CF5-FDFF-4CAA-8353-8056DE408802}" dt="2021-12-02T09:53:58.657" v="1" actId="47"/>
        <pc:sldMkLst>
          <pc:docMk/>
          <pc:sldMk cId="1717008894" sldId="2147468914"/>
        </pc:sldMkLst>
      </pc:sldChg>
      <pc:sldChg chg="del">
        <pc:chgData name="Duc Nguyen" userId="9007135a-bb22-4ffd-8ffe-df34dc32aaa7" providerId="ADAL" clId="{65A89CF5-FDFF-4CAA-8353-8056DE408802}" dt="2021-12-02T09:54:01.791" v="2" actId="47"/>
        <pc:sldMkLst>
          <pc:docMk/>
          <pc:sldMk cId="2091150219" sldId="2147468924"/>
        </pc:sldMkLst>
      </pc:sldChg>
      <pc:sldChg chg="del">
        <pc:chgData name="Duc Nguyen" userId="9007135a-bb22-4ffd-8ffe-df34dc32aaa7" providerId="ADAL" clId="{65A89CF5-FDFF-4CAA-8353-8056DE408802}" dt="2021-12-02T09:53:58.657" v="1" actId="47"/>
        <pc:sldMkLst>
          <pc:docMk/>
          <pc:sldMk cId="4125606827" sldId="2147469460"/>
        </pc:sldMkLst>
      </pc:sldChg>
      <pc:sldChg chg="del">
        <pc:chgData name="Duc Nguyen" userId="9007135a-bb22-4ffd-8ffe-df34dc32aaa7" providerId="ADAL" clId="{65A89CF5-FDFF-4CAA-8353-8056DE408802}" dt="2021-12-02T09:53:58.657" v="1" actId="47"/>
        <pc:sldMkLst>
          <pc:docMk/>
          <pc:sldMk cId="3440731884" sldId="2147469461"/>
        </pc:sldMkLst>
      </pc:sldChg>
      <pc:sldChg chg="modSp setBg">
        <pc:chgData name="Duc Nguyen" userId="9007135a-bb22-4ffd-8ffe-df34dc32aaa7" providerId="ADAL" clId="{65A89CF5-FDFF-4CAA-8353-8056DE408802}" dt="2021-12-02T09:55:29.758" v="5"/>
        <pc:sldMkLst>
          <pc:docMk/>
          <pc:sldMk cId="419619563" sldId="2147469643"/>
        </pc:sldMkLst>
        <pc:spChg chg="mod">
          <ac:chgData name="Duc Nguyen" userId="9007135a-bb22-4ffd-8ffe-df34dc32aaa7" providerId="ADAL" clId="{65A89CF5-FDFF-4CAA-8353-8056DE408802}" dt="2021-12-02T09:55:05.204" v="3"/>
          <ac:spMkLst>
            <pc:docMk/>
            <pc:sldMk cId="419619563" sldId="2147469643"/>
            <ac:spMk id="12" creationId="{F00B9835-8387-4565-91C8-022D5CF2D1DF}"/>
          </ac:spMkLst>
        </pc:spChg>
      </pc:sldChg>
      <pc:sldChg chg="del">
        <pc:chgData name="Duc Nguyen" userId="9007135a-bb22-4ffd-8ffe-df34dc32aaa7" providerId="ADAL" clId="{65A89CF5-FDFF-4CAA-8353-8056DE408802}" dt="2021-12-02T09:53:58.657" v="1" actId="47"/>
        <pc:sldMkLst>
          <pc:docMk/>
          <pc:sldMk cId="2320746422" sldId="2147469644"/>
        </pc:sldMkLst>
      </pc:sldChg>
      <pc:sldChg chg="del">
        <pc:chgData name="Duc Nguyen" userId="9007135a-bb22-4ffd-8ffe-df34dc32aaa7" providerId="ADAL" clId="{65A89CF5-FDFF-4CAA-8353-8056DE408802}" dt="2021-12-02T09:53:58.657" v="1" actId="47"/>
        <pc:sldMkLst>
          <pc:docMk/>
          <pc:sldMk cId="1512269606" sldId="2147469645"/>
        </pc:sldMkLst>
      </pc:sldChg>
      <pc:sldChg chg="del">
        <pc:chgData name="Duc Nguyen" userId="9007135a-bb22-4ffd-8ffe-df34dc32aaa7" providerId="ADAL" clId="{65A89CF5-FDFF-4CAA-8353-8056DE408802}" dt="2021-12-02T09:54:01.791" v="2" actId="47"/>
        <pc:sldMkLst>
          <pc:docMk/>
          <pc:sldMk cId="1127323190" sldId="2147469646"/>
        </pc:sldMkLst>
      </pc:sldChg>
      <pc:sldChg chg="del">
        <pc:chgData name="Duc Nguyen" userId="9007135a-bb22-4ffd-8ffe-df34dc32aaa7" providerId="ADAL" clId="{65A89CF5-FDFF-4CAA-8353-8056DE408802}" dt="2021-12-02T09:54:01.791" v="2" actId="47"/>
        <pc:sldMkLst>
          <pc:docMk/>
          <pc:sldMk cId="2054693963" sldId="2147469647"/>
        </pc:sldMkLst>
      </pc:sldChg>
      <pc:sldChg chg="modSp setBg">
        <pc:chgData name="Duc Nguyen" userId="9007135a-bb22-4ffd-8ffe-df34dc32aaa7" providerId="ADAL" clId="{65A89CF5-FDFF-4CAA-8353-8056DE408802}" dt="2021-12-02T09:56:36.711" v="17" actId="207"/>
        <pc:sldMkLst>
          <pc:docMk/>
          <pc:sldMk cId="1948572043" sldId="2147469648"/>
        </pc:sldMkLst>
        <pc:spChg chg="mod">
          <ac:chgData name="Duc Nguyen" userId="9007135a-bb22-4ffd-8ffe-df34dc32aaa7" providerId="ADAL" clId="{65A89CF5-FDFF-4CAA-8353-8056DE408802}" dt="2021-12-02T09:56:36.711" v="17" actId="207"/>
          <ac:spMkLst>
            <pc:docMk/>
            <pc:sldMk cId="1948572043" sldId="2147469648"/>
            <ac:spMk id="23" creationId="{76A54CF5-2CD9-4551-B13A-4844DE980346}"/>
          </ac:spMkLst>
        </pc:spChg>
      </pc:sldChg>
      <pc:sldChg chg="del">
        <pc:chgData name="Duc Nguyen" userId="9007135a-bb22-4ffd-8ffe-df34dc32aaa7" providerId="ADAL" clId="{65A89CF5-FDFF-4CAA-8353-8056DE408802}" dt="2021-12-02T09:53:58.657" v="1" actId="47"/>
        <pc:sldMkLst>
          <pc:docMk/>
          <pc:sldMk cId="4047331372" sldId="2147469649"/>
        </pc:sldMkLst>
      </pc:sldChg>
      <pc:sldChg chg="modSp mod setBg">
        <pc:chgData name="Duc Nguyen" userId="9007135a-bb22-4ffd-8ffe-df34dc32aaa7" providerId="ADAL" clId="{65A89CF5-FDFF-4CAA-8353-8056DE408802}" dt="2021-12-02T09:56:22.406" v="14" actId="1076"/>
        <pc:sldMkLst>
          <pc:docMk/>
          <pc:sldMk cId="2891065383" sldId="2147469743"/>
        </pc:sldMkLst>
        <pc:spChg chg="mod">
          <ac:chgData name="Duc Nguyen" userId="9007135a-bb22-4ffd-8ffe-df34dc32aaa7" providerId="ADAL" clId="{65A89CF5-FDFF-4CAA-8353-8056DE408802}" dt="2021-12-02T09:56:22.406" v="14" actId="1076"/>
          <ac:spMkLst>
            <pc:docMk/>
            <pc:sldMk cId="2891065383" sldId="2147469743"/>
            <ac:spMk id="2" creationId="{13AE3D63-D89D-48DA-8778-3CD1BF636240}"/>
          </ac:spMkLst>
        </pc:spChg>
        <pc:spChg chg="mod">
          <ac:chgData name="Duc Nguyen" userId="9007135a-bb22-4ffd-8ffe-df34dc32aaa7" providerId="ADAL" clId="{65A89CF5-FDFF-4CAA-8353-8056DE408802}" dt="2021-12-02T09:56:17.953" v="13" actId="14100"/>
          <ac:spMkLst>
            <pc:docMk/>
            <pc:sldMk cId="2891065383" sldId="2147469743"/>
            <ac:spMk id="4" creationId="{30C3A741-7666-4F22-9D99-ECBCEE502BEB}"/>
          </ac:spMkLst>
        </pc:spChg>
        <pc:spChg chg="mod">
          <ac:chgData name="Duc Nguyen" userId="9007135a-bb22-4ffd-8ffe-df34dc32aaa7" providerId="ADAL" clId="{65A89CF5-FDFF-4CAA-8353-8056DE408802}" dt="2021-12-02T09:56:17.953" v="13" actId="14100"/>
          <ac:spMkLst>
            <pc:docMk/>
            <pc:sldMk cId="2891065383" sldId="2147469743"/>
            <ac:spMk id="5" creationId="{621280A6-5E86-4771-8956-E35473497FD0}"/>
          </ac:spMkLst>
        </pc:spChg>
        <pc:spChg chg="mod">
          <ac:chgData name="Duc Nguyen" userId="9007135a-bb22-4ffd-8ffe-df34dc32aaa7" providerId="ADAL" clId="{65A89CF5-FDFF-4CAA-8353-8056DE408802}" dt="2021-12-02T09:56:17.953" v="13" actId="14100"/>
          <ac:spMkLst>
            <pc:docMk/>
            <pc:sldMk cId="2891065383" sldId="2147469743"/>
            <ac:spMk id="6" creationId="{0CBDB7C3-7B50-4ECD-B401-E1C353FD218C}"/>
          </ac:spMkLst>
        </pc:spChg>
        <pc:spChg chg="mod">
          <ac:chgData name="Duc Nguyen" userId="9007135a-bb22-4ffd-8ffe-df34dc32aaa7" providerId="ADAL" clId="{65A89CF5-FDFF-4CAA-8353-8056DE408802}" dt="2021-12-02T09:56:17.953" v="13" actId="14100"/>
          <ac:spMkLst>
            <pc:docMk/>
            <pc:sldMk cId="2891065383" sldId="2147469743"/>
            <ac:spMk id="7" creationId="{19AF21AB-8E45-441F-97CB-8E6359788756}"/>
          </ac:spMkLst>
        </pc:spChg>
        <pc:spChg chg="mod">
          <ac:chgData name="Duc Nguyen" userId="9007135a-bb22-4ffd-8ffe-df34dc32aaa7" providerId="ADAL" clId="{65A89CF5-FDFF-4CAA-8353-8056DE408802}" dt="2021-12-02T09:56:17.953" v="13" actId="14100"/>
          <ac:spMkLst>
            <pc:docMk/>
            <pc:sldMk cId="2891065383" sldId="2147469743"/>
            <ac:spMk id="10" creationId="{E2E6DF9D-DC18-4056-BE84-B69641FA60EE}"/>
          </ac:spMkLst>
        </pc:spChg>
        <pc:grpChg chg="mod">
          <ac:chgData name="Duc Nguyen" userId="9007135a-bb22-4ffd-8ffe-df34dc32aaa7" providerId="ADAL" clId="{65A89CF5-FDFF-4CAA-8353-8056DE408802}" dt="2021-12-02T09:56:17.953" v="13" actId="14100"/>
          <ac:grpSpMkLst>
            <pc:docMk/>
            <pc:sldMk cId="2891065383" sldId="2147469743"/>
            <ac:grpSpMk id="3" creationId="{434F070F-0027-48BC-B03E-B57E351EB9C5}"/>
          </ac:grpSpMkLst>
        </pc:grpChg>
      </pc:sldChg>
      <pc:sldMasterChg chg="delSldLayout">
        <pc:chgData name="Duc Nguyen" userId="9007135a-bb22-4ffd-8ffe-df34dc32aaa7" providerId="ADAL" clId="{65A89CF5-FDFF-4CAA-8353-8056DE408802}" dt="2021-12-02T09:53:58.657" v="1" actId="47"/>
        <pc:sldMasterMkLst>
          <pc:docMk/>
          <pc:sldMasterMk cId="128772196" sldId="2147483660"/>
        </pc:sldMasterMkLst>
        <pc:sldLayoutChg chg="del">
          <pc:chgData name="Duc Nguyen" userId="9007135a-bb22-4ffd-8ffe-df34dc32aaa7" providerId="ADAL" clId="{65A89CF5-FDFF-4CAA-8353-8056DE408802}" dt="2021-12-02T09:53:58.657" v="1" actId="47"/>
          <pc:sldLayoutMkLst>
            <pc:docMk/>
            <pc:sldMasterMk cId="128772196" sldId="2147483660"/>
            <pc:sldLayoutMk cId="809754639" sldId="214748373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8AA7E-5227-4D95-B9BF-E301F81A7B1C}" type="datetimeFigureOut">
              <a:rPr lang="de-DE" smtClean="0"/>
              <a:t>02.12.2021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EB241-1266-410F-AAD4-187179BF02B3}" type="slidenum">
              <a:rPr lang="de-DE" smtClean="0"/>
              <a:t>‹Nr.›</a:t>
            </a:fld>
            <a:endParaRPr lang="de-DE"/>
          </a:p>
        </p:txBody>
      </p:sp>
    </p:spTree>
    <p:extLst>
      <p:ext uri="{BB962C8B-B14F-4D97-AF65-F5344CB8AC3E}">
        <p14:creationId xmlns:p14="http://schemas.microsoft.com/office/powerpoint/2010/main" val="4015771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powerapps/maker/canvas-apps/controls/control-gallery#:~:text=set%20of%20data.-,Description,phone%20number%20for%20each%20contac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power-platform/power-fx/overview"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filter-looku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power-platform/power-fx/overview"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selec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tex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en-us/powerapps/maker/canvas-apps/functions/function-value"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if"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microsoft.com/en-us/powerapps/maker/canvas-apps/functions/function-colors"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filter-looku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powerapps/maker/canvas-apps/functions/operator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i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powerapps/maker/canvas-apps/create-componen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powerapps/maker/canvas-apps/functions/operators#self-and-parent-operator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powerapps/maker/canvas-apps/functions/operators#self-and-parent-operator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powerapps/maker/canvas-apps/functions/operators#self-and-parent-operator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powerapps/maker/canvas-apps/functions/operators#self-and-parent-operator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powerapps/maker/canvas-apps/functions/operators#self-and-parent-operator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powerapps/maker/canvas-apps/functions/operators#self-and-parent-operator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se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powerapps/maker/canvas-apps/functions/operators#self-and-parent-operator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powerapps/maker/canvas-apps/component-behavio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powerapps/maker/canvas-apps/functions/function-clear-collect-clearcollect"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ocs.microsoft.com/en-us/powerapps/maker/canvas-apps/functions/function-patch"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powerapps/maker/canvas-apps/controls/control-scree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B1EB241-1266-410F-AAD4-187179BF02B3}" type="slidenum">
              <a:rPr lang="de-DE" smtClean="0"/>
              <a:t>1</a:t>
            </a:fld>
            <a:endParaRPr lang="de-DE"/>
          </a:p>
        </p:txBody>
      </p:sp>
    </p:spTree>
    <p:extLst>
      <p:ext uri="{BB962C8B-B14F-4D97-AF65-F5344CB8AC3E}">
        <p14:creationId xmlns:p14="http://schemas.microsoft.com/office/powerpoint/2010/main" val="316444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13</a:t>
            </a:fld>
            <a:endParaRPr lang="de-DE"/>
          </a:p>
        </p:txBody>
      </p:sp>
    </p:spTree>
    <p:extLst>
      <p:ext uri="{BB962C8B-B14F-4D97-AF65-F5344CB8AC3E}">
        <p14:creationId xmlns:p14="http://schemas.microsoft.com/office/powerpoint/2010/main" val="56986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14</a:t>
            </a:fld>
            <a:endParaRPr lang="de-DE"/>
          </a:p>
        </p:txBody>
      </p:sp>
    </p:spTree>
    <p:extLst>
      <p:ext uri="{BB962C8B-B14F-4D97-AF65-F5344CB8AC3E}">
        <p14:creationId xmlns:p14="http://schemas.microsoft.com/office/powerpoint/2010/main" val="1976071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15</a:t>
            </a:fld>
            <a:endParaRPr lang="de-DE"/>
          </a:p>
        </p:txBody>
      </p:sp>
    </p:spTree>
    <p:extLst>
      <p:ext uri="{BB962C8B-B14F-4D97-AF65-F5344CB8AC3E}">
        <p14:creationId xmlns:p14="http://schemas.microsoft.com/office/powerpoint/2010/main" val="773319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16</a:t>
            </a:fld>
            <a:endParaRPr lang="de-DE"/>
          </a:p>
        </p:txBody>
      </p:sp>
    </p:spTree>
    <p:extLst>
      <p:ext uri="{BB962C8B-B14F-4D97-AF65-F5344CB8AC3E}">
        <p14:creationId xmlns:p14="http://schemas.microsoft.com/office/powerpoint/2010/main" val="3841606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Gallery control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17</a:t>
            </a:fld>
            <a:endParaRPr lang="de-DE"/>
          </a:p>
        </p:txBody>
      </p:sp>
    </p:spTree>
    <p:extLst>
      <p:ext uri="{BB962C8B-B14F-4D97-AF65-F5344CB8AC3E}">
        <p14:creationId xmlns:p14="http://schemas.microsoft.com/office/powerpoint/2010/main" val="240313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18</a:t>
            </a:fld>
            <a:endParaRPr lang="de-DE"/>
          </a:p>
        </p:txBody>
      </p:sp>
    </p:spTree>
    <p:extLst>
      <p:ext uri="{BB962C8B-B14F-4D97-AF65-F5344CB8AC3E}">
        <p14:creationId xmlns:p14="http://schemas.microsoft.com/office/powerpoint/2010/main" val="706021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19</a:t>
            </a:fld>
            <a:endParaRPr lang="de-DE"/>
          </a:p>
        </p:txBody>
      </p:sp>
    </p:spTree>
    <p:extLst>
      <p:ext uri="{BB962C8B-B14F-4D97-AF65-F5344CB8AC3E}">
        <p14:creationId xmlns:p14="http://schemas.microsoft.com/office/powerpoint/2010/main" val="164195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20</a:t>
            </a:fld>
            <a:endParaRPr lang="de-DE"/>
          </a:p>
        </p:txBody>
      </p:sp>
    </p:spTree>
    <p:extLst>
      <p:ext uri="{BB962C8B-B14F-4D97-AF65-F5344CB8AC3E}">
        <p14:creationId xmlns:p14="http://schemas.microsoft.com/office/powerpoint/2010/main" val="2752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21</a:t>
            </a:fld>
            <a:endParaRPr lang="de-DE"/>
          </a:p>
        </p:txBody>
      </p:sp>
    </p:spTree>
    <p:extLst>
      <p:ext uri="{BB962C8B-B14F-4D97-AF65-F5344CB8AC3E}">
        <p14:creationId xmlns:p14="http://schemas.microsoft.com/office/powerpoint/2010/main" val="998124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22</a:t>
            </a:fld>
            <a:endParaRPr lang="de-DE"/>
          </a:p>
        </p:txBody>
      </p:sp>
    </p:spTree>
    <p:extLst>
      <p:ext uri="{BB962C8B-B14F-4D97-AF65-F5344CB8AC3E}">
        <p14:creationId xmlns:p14="http://schemas.microsoft.com/office/powerpoint/2010/main" val="90732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E5DF96-BFB0-4619-894F-DACC4B9EE7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936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de-DE" dirty="0">
                <a:hlinkClick r:id="rId3"/>
              </a:rPr>
              <a:t>Microsoft Power </a:t>
            </a:r>
            <a:r>
              <a:rPr lang="de-DE" dirty="0" err="1">
                <a:hlinkClick r:id="rId3"/>
              </a:rPr>
              <a:t>Fx</a:t>
            </a:r>
            <a:r>
              <a:rPr lang="de-DE" dirty="0">
                <a:hlinkClick r:id="rId3"/>
              </a:rPr>
              <a:t> </a:t>
            </a:r>
            <a:r>
              <a:rPr lang="de-DE" dirty="0" err="1">
                <a:hlinkClick r:id="rId3"/>
              </a:rPr>
              <a:t>overview</a:t>
            </a:r>
            <a:r>
              <a:rPr lang="de-DE" dirty="0">
                <a:hlinkClick r:id="rId3"/>
              </a:rPr>
              <a:t> - Power Platform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23</a:t>
            </a:fld>
            <a:endParaRPr lang="de-DE"/>
          </a:p>
        </p:txBody>
      </p:sp>
    </p:spTree>
    <p:extLst>
      <p:ext uri="{BB962C8B-B14F-4D97-AF65-F5344CB8AC3E}">
        <p14:creationId xmlns:p14="http://schemas.microsoft.com/office/powerpoint/2010/main" val="1736723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Filter, Search, and </a:t>
            </a:r>
            <a:r>
              <a:rPr lang="en-US" dirty="0" err="1">
                <a:hlinkClick r:id="rId3"/>
              </a:rPr>
              <a:t>LookUp</a:t>
            </a:r>
            <a:r>
              <a:rPr lang="en-US" dirty="0">
                <a:hlinkClick r:id="rId3"/>
              </a:rPr>
              <a:t> functions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24</a:t>
            </a:fld>
            <a:endParaRPr lang="de-DE"/>
          </a:p>
        </p:txBody>
      </p:sp>
    </p:spTree>
    <p:extLst>
      <p:ext uri="{BB962C8B-B14F-4D97-AF65-F5344CB8AC3E}">
        <p14:creationId xmlns:p14="http://schemas.microsoft.com/office/powerpoint/2010/main" val="1996756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de-DE" dirty="0">
                <a:hlinkClick r:id="rId3"/>
              </a:rPr>
              <a:t>Microsoft Power </a:t>
            </a:r>
            <a:r>
              <a:rPr lang="de-DE" dirty="0" err="1">
                <a:hlinkClick r:id="rId3"/>
              </a:rPr>
              <a:t>Fx</a:t>
            </a:r>
            <a:r>
              <a:rPr lang="de-DE" dirty="0">
                <a:hlinkClick r:id="rId3"/>
              </a:rPr>
              <a:t> </a:t>
            </a:r>
            <a:r>
              <a:rPr lang="de-DE" dirty="0" err="1">
                <a:hlinkClick r:id="rId3"/>
              </a:rPr>
              <a:t>overview</a:t>
            </a:r>
            <a:r>
              <a:rPr lang="de-DE" dirty="0">
                <a:hlinkClick r:id="rId3"/>
              </a:rPr>
              <a:t> - Power Platform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25</a:t>
            </a:fld>
            <a:endParaRPr lang="de-DE"/>
          </a:p>
        </p:txBody>
      </p:sp>
    </p:spTree>
    <p:extLst>
      <p:ext uri="{BB962C8B-B14F-4D97-AF65-F5344CB8AC3E}">
        <p14:creationId xmlns:p14="http://schemas.microsoft.com/office/powerpoint/2010/main" val="3696072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Select function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26</a:t>
            </a:fld>
            <a:endParaRPr lang="de-DE"/>
          </a:p>
        </p:txBody>
      </p:sp>
    </p:spTree>
    <p:extLst>
      <p:ext uri="{BB962C8B-B14F-4D97-AF65-F5344CB8AC3E}">
        <p14:creationId xmlns:p14="http://schemas.microsoft.com/office/powerpoint/2010/main" val="4162324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Text function in Power Apps - Power Apps | Microsoft Docs</a:t>
            </a:r>
            <a:endParaRPr lang="en-US" dirty="0"/>
          </a:p>
          <a:p>
            <a:pPr marL="0" indent="0">
              <a:buFont typeface="Wingdings" panose="05000000000000000000" pitchFamily="2" charset="2"/>
              <a:buNone/>
            </a:pPr>
            <a:r>
              <a:rPr lang="en-US" dirty="0">
                <a:hlinkClick r:id="rId4"/>
              </a:rPr>
              <a:t>Value function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27</a:t>
            </a:fld>
            <a:endParaRPr lang="de-DE"/>
          </a:p>
        </p:txBody>
      </p:sp>
    </p:spTree>
    <p:extLst>
      <p:ext uri="{BB962C8B-B14F-4D97-AF65-F5344CB8AC3E}">
        <p14:creationId xmlns:p14="http://schemas.microsoft.com/office/powerpoint/2010/main" val="3679100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If and Switch functions in Power Apps - Power Apps | Microsoft Docs</a:t>
            </a:r>
            <a:endParaRPr lang="en-US" dirty="0"/>
          </a:p>
          <a:p>
            <a:pPr marL="0" indent="0">
              <a:buFont typeface="Wingdings" panose="05000000000000000000" pitchFamily="2" charset="2"/>
              <a:buNone/>
            </a:pPr>
            <a:r>
              <a:rPr lang="en-US" dirty="0">
                <a:hlinkClick r:id="rId4"/>
              </a:rPr>
              <a:t>Color enumeration and </a:t>
            </a:r>
            <a:r>
              <a:rPr lang="en-US" dirty="0" err="1">
                <a:hlinkClick r:id="rId4"/>
              </a:rPr>
              <a:t>ColorFade</a:t>
            </a:r>
            <a:r>
              <a:rPr lang="en-US" dirty="0">
                <a:hlinkClick r:id="rId4"/>
              </a:rPr>
              <a:t>, </a:t>
            </a:r>
            <a:r>
              <a:rPr lang="en-US" dirty="0" err="1">
                <a:hlinkClick r:id="rId4"/>
              </a:rPr>
              <a:t>ColorValue</a:t>
            </a:r>
            <a:r>
              <a:rPr lang="en-US" dirty="0">
                <a:hlinkClick r:id="rId4"/>
              </a:rPr>
              <a:t>, and RGBA functions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28</a:t>
            </a:fld>
            <a:endParaRPr lang="de-DE"/>
          </a:p>
        </p:txBody>
      </p:sp>
    </p:spTree>
    <p:extLst>
      <p:ext uri="{BB962C8B-B14F-4D97-AF65-F5344CB8AC3E}">
        <p14:creationId xmlns:p14="http://schemas.microsoft.com/office/powerpoint/2010/main" val="3994893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Filter, Search, and </a:t>
            </a:r>
            <a:r>
              <a:rPr lang="en-US" dirty="0" err="1">
                <a:hlinkClick r:id="rId3"/>
              </a:rPr>
              <a:t>LookUp</a:t>
            </a:r>
            <a:r>
              <a:rPr lang="en-US" dirty="0">
                <a:hlinkClick r:id="rId3"/>
              </a:rPr>
              <a:t> functions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29</a:t>
            </a:fld>
            <a:endParaRPr lang="de-DE"/>
          </a:p>
        </p:txBody>
      </p:sp>
    </p:spTree>
    <p:extLst>
      <p:ext uri="{BB962C8B-B14F-4D97-AF65-F5344CB8AC3E}">
        <p14:creationId xmlns:p14="http://schemas.microsoft.com/office/powerpoint/2010/main" val="3483681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Operators and Identifiers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30</a:t>
            </a:fld>
            <a:endParaRPr lang="de-DE"/>
          </a:p>
        </p:txBody>
      </p:sp>
    </p:spTree>
    <p:extLst>
      <p:ext uri="{BB962C8B-B14F-4D97-AF65-F5344CB8AC3E}">
        <p14:creationId xmlns:p14="http://schemas.microsoft.com/office/powerpoint/2010/main" val="220455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If and Switch functions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31</a:t>
            </a:fld>
            <a:endParaRPr lang="de-DE"/>
          </a:p>
        </p:txBody>
      </p:sp>
    </p:spTree>
    <p:extLst>
      <p:ext uri="{BB962C8B-B14F-4D97-AF65-F5344CB8AC3E}">
        <p14:creationId xmlns:p14="http://schemas.microsoft.com/office/powerpoint/2010/main" val="2807540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Create a component for canvas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32</a:t>
            </a:fld>
            <a:endParaRPr lang="de-DE"/>
          </a:p>
        </p:txBody>
      </p:sp>
    </p:spTree>
    <p:extLst>
      <p:ext uri="{BB962C8B-B14F-4D97-AF65-F5344CB8AC3E}">
        <p14:creationId xmlns:p14="http://schemas.microsoft.com/office/powerpoint/2010/main" val="1600241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756BC2-41AF-4E1E-B2E8-F80E8191F83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10:54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86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33</a:t>
            </a:fld>
            <a:endParaRPr lang="de-DE"/>
          </a:p>
        </p:txBody>
      </p:sp>
    </p:spTree>
    <p:extLst>
      <p:ext uri="{BB962C8B-B14F-4D97-AF65-F5344CB8AC3E}">
        <p14:creationId xmlns:p14="http://schemas.microsoft.com/office/powerpoint/2010/main" val="2109859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Operators and Identifiers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34</a:t>
            </a:fld>
            <a:endParaRPr lang="de-DE"/>
          </a:p>
        </p:txBody>
      </p:sp>
    </p:spTree>
    <p:extLst>
      <p:ext uri="{BB962C8B-B14F-4D97-AF65-F5344CB8AC3E}">
        <p14:creationId xmlns:p14="http://schemas.microsoft.com/office/powerpoint/2010/main" val="3751138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35</a:t>
            </a:fld>
            <a:endParaRPr lang="de-DE"/>
          </a:p>
        </p:txBody>
      </p:sp>
    </p:spTree>
    <p:extLst>
      <p:ext uri="{BB962C8B-B14F-4D97-AF65-F5344CB8AC3E}">
        <p14:creationId xmlns:p14="http://schemas.microsoft.com/office/powerpoint/2010/main" val="476174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Operators and Identifiers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36</a:t>
            </a:fld>
            <a:endParaRPr lang="de-DE"/>
          </a:p>
        </p:txBody>
      </p:sp>
    </p:spTree>
    <p:extLst>
      <p:ext uri="{BB962C8B-B14F-4D97-AF65-F5344CB8AC3E}">
        <p14:creationId xmlns:p14="http://schemas.microsoft.com/office/powerpoint/2010/main" val="4236831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Operators and Identifiers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37</a:t>
            </a:fld>
            <a:endParaRPr lang="de-DE"/>
          </a:p>
        </p:txBody>
      </p:sp>
    </p:spTree>
    <p:extLst>
      <p:ext uri="{BB962C8B-B14F-4D97-AF65-F5344CB8AC3E}">
        <p14:creationId xmlns:p14="http://schemas.microsoft.com/office/powerpoint/2010/main" val="1077488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Operators and Identifiers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38</a:t>
            </a:fld>
            <a:endParaRPr lang="de-DE"/>
          </a:p>
        </p:txBody>
      </p:sp>
    </p:spTree>
    <p:extLst>
      <p:ext uri="{BB962C8B-B14F-4D97-AF65-F5344CB8AC3E}">
        <p14:creationId xmlns:p14="http://schemas.microsoft.com/office/powerpoint/2010/main" val="3327298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Operators and Identifiers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39</a:t>
            </a:fld>
            <a:endParaRPr lang="de-DE"/>
          </a:p>
        </p:txBody>
      </p:sp>
    </p:spTree>
    <p:extLst>
      <p:ext uri="{BB962C8B-B14F-4D97-AF65-F5344CB8AC3E}">
        <p14:creationId xmlns:p14="http://schemas.microsoft.com/office/powerpoint/2010/main" val="2864728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Operators and Identifiers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40</a:t>
            </a:fld>
            <a:endParaRPr lang="de-DE"/>
          </a:p>
        </p:txBody>
      </p:sp>
    </p:spTree>
    <p:extLst>
      <p:ext uri="{BB962C8B-B14F-4D97-AF65-F5344CB8AC3E}">
        <p14:creationId xmlns:p14="http://schemas.microsoft.com/office/powerpoint/2010/main" val="505330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Set function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41</a:t>
            </a:fld>
            <a:endParaRPr lang="de-DE"/>
          </a:p>
        </p:txBody>
      </p:sp>
    </p:spTree>
    <p:extLst>
      <p:ext uri="{BB962C8B-B14F-4D97-AF65-F5344CB8AC3E}">
        <p14:creationId xmlns:p14="http://schemas.microsoft.com/office/powerpoint/2010/main" val="1485578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42</a:t>
            </a:fld>
            <a:endParaRPr lang="de-DE"/>
          </a:p>
        </p:txBody>
      </p:sp>
    </p:spTree>
    <p:extLst>
      <p:ext uri="{BB962C8B-B14F-4D97-AF65-F5344CB8AC3E}">
        <p14:creationId xmlns:p14="http://schemas.microsoft.com/office/powerpoint/2010/main" val="490721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8A513-0154-441F-A635-121BE27D69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4636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Operators and Identifiers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43</a:t>
            </a:fld>
            <a:endParaRPr lang="de-DE"/>
          </a:p>
        </p:txBody>
      </p:sp>
    </p:spTree>
    <p:extLst>
      <p:ext uri="{BB962C8B-B14F-4D97-AF65-F5344CB8AC3E}">
        <p14:creationId xmlns:p14="http://schemas.microsoft.com/office/powerpoint/2010/main" val="3050349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Behavior formulas for components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44</a:t>
            </a:fld>
            <a:endParaRPr lang="de-DE"/>
          </a:p>
        </p:txBody>
      </p:sp>
    </p:spTree>
    <p:extLst>
      <p:ext uri="{BB962C8B-B14F-4D97-AF65-F5344CB8AC3E}">
        <p14:creationId xmlns:p14="http://schemas.microsoft.com/office/powerpoint/2010/main" val="2788595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45</a:t>
            </a:fld>
            <a:endParaRPr lang="de-DE"/>
          </a:p>
        </p:txBody>
      </p:sp>
    </p:spTree>
    <p:extLst>
      <p:ext uri="{BB962C8B-B14F-4D97-AF65-F5344CB8AC3E}">
        <p14:creationId xmlns:p14="http://schemas.microsoft.com/office/powerpoint/2010/main" val="1196406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46</a:t>
            </a:fld>
            <a:endParaRPr lang="de-DE"/>
          </a:p>
        </p:txBody>
      </p:sp>
    </p:spTree>
    <p:extLst>
      <p:ext uri="{BB962C8B-B14F-4D97-AF65-F5344CB8AC3E}">
        <p14:creationId xmlns:p14="http://schemas.microsoft.com/office/powerpoint/2010/main" val="4079030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47</a:t>
            </a:fld>
            <a:endParaRPr lang="de-DE"/>
          </a:p>
        </p:txBody>
      </p:sp>
    </p:spTree>
    <p:extLst>
      <p:ext uri="{BB962C8B-B14F-4D97-AF65-F5344CB8AC3E}">
        <p14:creationId xmlns:p14="http://schemas.microsoft.com/office/powerpoint/2010/main" val="4177651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48</a:t>
            </a:fld>
            <a:endParaRPr lang="de-DE"/>
          </a:p>
        </p:txBody>
      </p:sp>
    </p:spTree>
    <p:extLst>
      <p:ext uri="{BB962C8B-B14F-4D97-AF65-F5344CB8AC3E}">
        <p14:creationId xmlns:p14="http://schemas.microsoft.com/office/powerpoint/2010/main" val="3333374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49</a:t>
            </a:fld>
            <a:endParaRPr lang="de-DE"/>
          </a:p>
        </p:txBody>
      </p:sp>
    </p:spTree>
    <p:extLst>
      <p:ext uri="{BB962C8B-B14F-4D97-AF65-F5344CB8AC3E}">
        <p14:creationId xmlns:p14="http://schemas.microsoft.com/office/powerpoint/2010/main" val="3134916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50</a:t>
            </a:fld>
            <a:endParaRPr lang="de-DE"/>
          </a:p>
        </p:txBody>
      </p:sp>
    </p:spTree>
    <p:extLst>
      <p:ext uri="{BB962C8B-B14F-4D97-AF65-F5344CB8AC3E}">
        <p14:creationId xmlns:p14="http://schemas.microsoft.com/office/powerpoint/2010/main" val="3478917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Collect, Clear, and </a:t>
            </a:r>
            <a:r>
              <a:rPr lang="en-US" dirty="0" err="1">
                <a:hlinkClick r:id="rId3"/>
              </a:rPr>
              <a:t>ClearCollect</a:t>
            </a:r>
            <a:r>
              <a:rPr lang="en-US" dirty="0">
                <a:hlinkClick r:id="rId3"/>
              </a:rPr>
              <a:t> functions in Power Apps - Power Apps | Microsoft Docs</a:t>
            </a:r>
            <a:endParaRPr lang="en-US" dirty="0"/>
          </a:p>
          <a:p>
            <a:pPr marL="0" indent="0">
              <a:buFont typeface="Wingdings" panose="05000000000000000000" pitchFamily="2" charset="2"/>
              <a:buNone/>
            </a:pPr>
            <a:r>
              <a:rPr lang="en-US" dirty="0">
                <a:hlinkClick r:id="rId4"/>
              </a:rPr>
              <a:t>Patch function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51</a:t>
            </a:fld>
            <a:endParaRPr lang="de-DE"/>
          </a:p>
        </p:txBody>
      </p:sp>
    </p:spTree>
    <p:extLst>
      <p:ext uri="{BB962C8B-B14F-4D97-AF65-F5344CB8AC3E}">
        <p14:creationId xmlns:p14="http://schemas.microsoft.com/office/powerpoint/2010/main" val="812649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For us, our purpose is clear. In every industry, and in every country – we are committed to empowering</a:t>
            </a:r>
            <a:r>
              <a:rPr lang="en-US" sz="1200" i="1" kern="1200">
                <a:solidFill>
                  <a:schemeClr val="tx1"/>
                </a:solidFill>
                <a:effectLst/>
                <a:latin typeface="+mn-lt"/>
                <a:ea typeface="+mn-ea"/>
                <a:cs typeface="+mn-cs"/>
              </a:rPr>
              <a:t> </a:t>
            </a:r>
            <a:r>
              <a:rPr lang="en-US" sz="1200" kern="1200">
                <a:solidFill>
                  <a:schemeClr val="tx1"/>
                </a:solidFill>
                <a:effectLst/>
                <a:latin typeface="+mn-lt"/>
                <a:ea typeface="+mn-ea"/>
                <a:cs typeface="+mn-cs"/>
              </a:rPr>
              <a:t>every person and every organization on the planet</a:t>
            </a:r>
            <a:r>
              <a:rPr lang="en-US" sz="1200" i="1" kern="1200">
                <a:solidFill>
                  <a:schemeClr val="tx1"/>
                </a:solidFill>
                <a:effectLst/>
                <a:latin typeface="+mn-lt"/>
                <a:ea typeface="+mn-ea"/>
                <a:cs typeface="+mn-cs"/>
              </a:rPr>
              <a:t> </a:t>
            </a:r>
            <a:r>
              <a:rPr lang="en-US" sz="1200" kern="1200">
                <a:solidFill>
                  <a:schemeClr val="tx1"/>
                </a:solidFill>
                <a:effectLst/>
                <a:latin typeface="+mn-lt"/>
                <a:ea typeface="+mn-ea"/>
                <a:cs typeface="+mn-cs"/>
              </a:rPr>
              <a:t>to achieve more. </a:t>
            </a:r>
            <a:endParaRPr lang="en-CA"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053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Ganz einfaches Kochrezept, dass man in 5 Schritten verfolgt</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1F2F9D-C78C-4017-B948-50B6FCDD583E}" type="slidenum">
              <a:rPr kumimoji="0" lang="en-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653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de-DE" b="0" i="0" dirty="0">
                <a:solidFill>
                  <a:srgbClr val="333333"/>
                </a:solidFill>
                <a:effectLst/>
                <a:latin typeface="Segoe UI" panose="020B0502040204020203" pitchFamily="34" charset="0"/>
              </a:rPr>
              <a:t>admin@appinadaywebcast.onmicrosoft.com</a:t>
            </a:r>
          </a:p>
        </p:txBody>
      </p:sp>
      <p:sp>
        <p:nvSpPr>
          <p:cNvPr id="4" name="Slide Number Placeholder 3"/>
          <p:cNvSpPr>
            <a:spLocks noGrp="1"/>
          </p:cNvSpPr>
          <p:nvPr>
            <p:ph type="sldNum" sz="quarter" idx="5"/>
          </p:nvPr>
        </p:nvSpPr>
        <p:spPr/>
        <p:txBody>
          <a:bodyPr/>
          <a:lstStyle/>
          <a:p>
            <a:fld id="{30742D76-638D-4274-8723-3C23C359492E}" type="slidenum">
              <a:rPr lang="de-DE" smtClean="0"/>
              <a:t>9</a:t>
            </a:fld>
            <a:endParaRPr lang="de-DE"/>
          </a:p>
        </p:txBody>
      </p:sp>
    </p:spTree>
    <p:extLst>
      <p:ext uri="{BB962C8B-B14F-4D97-AF65-F5344CB8AC3E}">
        <p14:creationId xmlns:p14="http://schemas.microsoft.com/office/powerpoint/2010/main" val="569862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de-DE">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10</a:t>
            </a:fld>
            <a:endParaRPr lang="de-DE"/>
          </a:p>
        </p:txBody>
      </p:sp>
    </p:spTree>
    <p:extLst>
      <p:ext uri="{BB962C8B-B14F-4D97-AF65-F5344CB8AC3E}">
        <p14:creationId xmlns:p14="http://schemas.microsoft.com/office/powerpoint/2010/main" val="56986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de-DE" b="0" i="0" dirty="0">
                <a:solidFill>
                  <a:srgbClr val="333333"/>
                </a:solidFill>
                <a:effectLst/>
                <a:latin typeface="Segoe UI" panose="020B0502040204020203" pitchFamily="34" charset="0"/>
              </a:rPr>
              <a:t>admin@appinadaywebcast.onmicrosoft.com</a:t>
            </a:r>
          </a:p>
        </p:txBody>
      </p:sp>
      <p:sp>
        <p:nvSpPr>
          <p:cNvPr id="4" name="Slide Number Placeholder 3"/>
          <p:cNvSpPr>
            <a:spLocks noGrp="1"/>
          </p:cNvSpPr>
          <p:nvPr>
            <p:ph type="sldNum" sz="quarter" idx="5"/>
          </p:nvPr>
        </p:nvSpPr>
        <p:spPr/>
        <p:txBody>
          <a:bodyPr/>
          <a:lstStyle/>
          <a:p>
            <a:fld id="{30742D76-638D-4274-8723-3C23C359492E}" type="slidenum">
              <a:rPr lang="de-DE" smtClean="0"/>
              <a:t>11</a:t>
            </a:fld>
            <a:endParaRPr lang="de-DE"/>
          </a:p>
        </p:txBody>
      </p:sp>
    </p:spTree>
    <p:extLst>
      <p:ext uri="{BB962C8B-B14F-4D97-AF65-F5344CB8AC3E}">
        <p14:creationId xmlns:p14="http://schemas.microsoft.com/office/powerpoint/2010/main" val="190734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hlinkClick r:id="rId3"/>
              </a:rPr>
              <a:t>Screen control in Power Apps - Power Apps | Microsoft Docs</a:t>
            </a:r>
            <a:endParaRPr lang="de-D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30742D76-638D-4274-8723-3C23C359492E}" type="slidenum">
              <a:rPr lang="de-DE" smtClean="0"/>
              <a:t>12</a:t>
            </a:fld>
            <a:endParaRPr lang="de-DE"/>
          </a:p>
        </p:txBody>
      </p:sp>
    </p:spTree>
    <p:extLst>
      <p:ext uri="{BB962C8B-B14F-4D97-AF65-F5344CB8AC3E}">
        <p14:creationId xmlns:p14="http://schemas.microsoft.com/office/powerpoint/2010/main" val="569862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1403470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1004014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6606223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1015006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258959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54092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21108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94570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6788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1438545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481473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7" name="Picture 3" descr="A picture containing sky, outdoor, track, train&#10;&#10;Description generated with very high confidence">
            <a:extLst>
              <a:ext uri="{FF2B5EF4-FFF2-40B4-BE49-F238E27FC236}">
                <a16:creationId xmlns:a16="http://schemas.microsoft.com/office/drawing/2014/main" id="{13464B7D-9A1B-4ADA-84A7-B6843C87955E}"/>
              </a:ext>
            </a:extLst>
          </p:cNvPr>
          <p:cNvPicPr>
            <a:picLocks noChangeAspect="1"/>
          </p:cNvPicPr>
          <p:nvPr userDrawn="1"/>
        </p:nvPicPr>
        <p:blipFill rotWithShape="1">
          <a:blip r:embed="rId2"/>
          <a:srcRect b="15693"/>
          <a:stretch/>
        </p:blipFill>
        <p:spPr>
          <a:xfrm>
            <a:off x="-5538" y="-1"/>
            <a:ext cx="12477265" cy="6994526"/>
          </a:xfrm>
          <a:prstGeom prst="rect">
            <a:avLst/>
          </a:prstGeom>
        </p:spPr>
      </p:pic>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890270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50C73B1-CE4A-4F4B-98E5-C9197854331E}"/>
              </a:ext>
            </a:extLst>
          </p:cNvPr>
          <p:cNvSpPr>
            <a:spLocks noGrp="1"/>
          </p:cNvSpPr>
          <p:nvPr>
            <p:ph type="dt" sz="half" idx="10"/>
          </p:nvPr>
        </p:nvSpPr>
        <p:spPr/>
        <p:txBody>
          <a:bodyPr/>
          <a:lstStyle/>
          <a:p>
            <a:fld id="{250EB965-4163-4572-9090-B19A74097A40}" type="datetimeFigureOut">
              <a:rPr lang="de-DE" smtClean="0"/>
              <a:t>02.12.2021</a:t>
            </a:fld>
            <a:endParaRPr lang="de-DE"/>
          </a:p>
        </p:txBody>
      </p:sp>
      <p:sp>
        <p:nvSpPr>
          <p:cNvPr id="3" name="Fußzeilenplatzhalter 2">
            <a:extLst>
              <a:ext uri="{FF2B5EF4-FFF2-40B4-BE49-F238E27FC236}">
                <a16:creationId xmlns:a16="http://schemas.microsoft.com/office/drawing/2014/main" id="{41951A7B-51E5-4DEB-B5A5-F7CAB6415557}"/>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A184A65D-35F1-4386-BCB1-39816FC1FF71}"/>
              </a:ext>
            </a:extLst>
          </p:cNvPr>
          <p:cNvSpPr>
            <a:spLocks noGrp="1"/>
          </p:cNvSpPr>
          <p:nvPr>
            <p:ph type="sldNum" sz="quarter" idx="12"/>
          </p:nvPr>
        </p:nvSpPr>
        <p:spPr/>
        <p:txBody>
          <a:bodyPr/>
          <a:lstStyle/>
          <a:p>
            <a:fld id="{0A93CBF4-8611-4BD8-873E-9602513B5EE3}" type="slidenum">
              <a:rPr lang="de-DE" smtClean="0"/>
              <a:t>‹Nr.›</a:t>
            </a:fld>
            <a:endParaRPr lang="de-DE"/>
          </a:p>
        </p:txBody>
      </p:sp>
    </p:spTree>
    <p:extLst>
      <p:ext uri="{BB962C8B-B14F-4D97-AF65-F5344CB8AC3E}">
        <p14:creationId xmlns:p14="http://schemas.microsoft.com/office/powerpoint/2010/main" val="25152499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514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6020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Section title photo">
    <p:bg>
      <p:bgPr>
        <a:solidFill>
          <a:srgbClr val="000000"/>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202794909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fld id="{363457D8-CAF4-40D3-B2C8-3179E649C609}" type="datetimeFigureOut">
              <a:rPr lang="en-US" smtClean="0"/>
              <a:t>12/2/2021</a:t>
            </a:fld>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‹Nr.›</a:t>
            </a:fld>
            <a:endParaRPr lang="en-US"/>
          </a:p>
        </p:txBody>
      </p:sp>
    </p:spTree>
    <p:extLst>
      <p:ext uri="{BB962C8B-B14F-4D97-AF65-F5344CB8AC3E}">
        <p14:creationId xmlns:p14="http://schemas.microsoft.com/office/powerpoint/2010/main" val="201773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805724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4659359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0563420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559400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039369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7" name="Picture 2">
            <a:extLst>
              <a:ext uri="{FF2B5EF4-FFF2-40B4-BE49-F238E27FC236}">
                <a16:creationId xmlns:a16="http://schemas.microsoft.com/office/drawing/2014/main" id="{3DB2BB60-5F7F-41C2-AE77-1FA7577D6CE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952562" y="-2"/>
            <a:ext cx="6239438" cy="6858000"/>
          </a:xfrm>
          <a:prstGeom prst="rect">
            <a:avLst/>
          </a:prstGeom>
        </p:spPr>
      </p:pic>
    </p:spTree>
    <p:extLst>
      <p:ext uri="{BB962C8B-B14F-4D97-AF65-F5344CB8AC3E}">
        <p14:creationId xmlns:p14="http://schemas.microsoft.com/office/powerpoint/2010/main" val="3430417129"/>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6993322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039879" y="3221594"/>
            <a:ext cx="6858000" cy="414812"/>
          </a:xfrm>
          <a:prstGeom prst="rect">
            <a:avLst/>
          </a:prstGeom>
        </p:spPr>
      </p:pic>
    </p:spTree>
    <p:extLst>
      <p:ext uri="{BB962C8B-B14F-4D97-AF65-F5344CB8AC3E}">
        <p14:creationId xmlns:p14="http://schemas.microsoft.com/office/powerpoint/2010/main" val="341380852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9" r:id="rId20"/>
    <p:sldLayoutId id="2147483740" r:id="rId21"/>
    <p:sldLayoutId id="2147483741" r:id="rId22"/>
    <p:sldLayoutId id="2147483742" r:id="rId23"/>
    <p:sldLayoutId id="2147483743" r:id="rId2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e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hyperlink" Target="https://aka.ms/ducnguy" TargetMode="External"/><Relationship Id="rId10" Type="http://schemas.openxmlformats.org/officeDocument/2006/relationships/image" Target="../media/image18.png"/><Relationship Id="rId4" Type="http://schemas.openxmlformats.org/officeDocument/2006/relationships/hyperlink" Target="mailto:duc.nguyen@microsoft.com" TargetMode="External"/><Relationship Id="rId9"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52.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53.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57.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58.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59.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5.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60.png"/><Relationship Id="rId5" Type="http://schemas.openxmlformats.org/officeDocument/2006/relationships/image" Target="../media/image49.png"/><Relationship Id="rId10" Type="http://schemas.openxmlformats.org/officeDocument/2006/relationships/image" Target="../media/image64.png"/><Relationship Id="rId4" Type="http://schemas.openxmlformats.org/officeDocument/2006/relationships/image" Target="../media/image50.png"/><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50.png"/><Relationship Id="rId10" Type="http://schemas.openxmlformats.org/officeDocument/2006/relationships/image" Target="../media/image72.png"/><Relationship Id="rId4" Type="http://schemas.openxmlformats.org/officeDocument/2006/relationships/image" Target="../media/image15.pn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75.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76.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77.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78.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6.sv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8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openxmlformats.org/officeDocument/2006/relationships/image" Target="../media/image82.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0.xml"/><Relationship Id="rId5" Type="http://schemas.openxmlformats.org/officeDocument/2006/relationships/image" Target="../media/image83.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0.xml"/><Relationship Id="rId5" Type="http://schemas.openxmlformats.org/officeDocument/2006/relationships/image" Target="../media/image84.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0.xml"/><Relationship Id="rId5" Type="http://schemas.openxmlformats.org/officeDocument/2006/relationships/image" Target="../media/image85.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0.xml"/><Relationship Id="rId5" Type="http://schemas.openxmlformats.org/officeDocument/2006/relationships/image" Target="../media/image86.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0.xml"/><Relationship Id="rId5" Type="http://schemas.openxmlformats.org/officeDocument/2006/relationships/image" Target="../media/image87.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image" Target="../media/image88.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0.xml"/><Relationship Id="rId5" Type="http://schemas.openxmlformats.org/officeDocument/2006/relationships/image" Target="../media/image9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92.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0.xml"/><Relationship Id="rId5" Type="http://schemas.openxmlformats.org/officeDocument/2006/relationships/image" Target="../media/image93.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94.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image" Target="../media/image95.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0.xml"/><Relationship Id="rId5" Type="http://schemas.openxmlformats.org/officeDocument/2006/relationships/image" Target="../media/image96.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image" Target="../media/image97.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98.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0.xml"/><Relationship Id="rId5" Type="http://schemas.openxmlformats.org/officeDocument/2006/relationships/image" Target="../media/image99.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0.xml"/><Relationship Id="rId5" Type="http://schemas.openxmlformats.org/officeDocument/2006/relationships/image" Target="../media/image10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0.xml"/><Relationship Id="rId5" Type="http://schemas.openxmlformats.org/officeDocument/2006/relationships/image" Target="../media/image10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0.xml"/><Relationship Id="rId5" Type="http://schemas.openxmlformats.org/officeDocument/2006/relationships/image" Target="../media/image102.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103.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0.xml"/><Relationship Id="rId5" Type="http://schemas.openxmlformats.org/officeDocument/2006/relationships/image" Target="../media/image103.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0.xml"/><Relationship Id="rId5" Type="http://schemas.openxmlformats.org/officeDocument/2006/relationships/image" Target="../media/image104.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105.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image" Target="../media/image106.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0.xml"/><Relationship Id="rId5" Type="http://schemas.openxmlformats.org/officeDocument/2006/relationships/image" Target="../media/image107.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17.xml"/><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svg"/><Relationship Id="rId2" Type="http://schemas.openxmlformats.org/officeDocument/2006/relationships/image" Target="../media/image13.jpeg"/><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51.png"/><Relationship Id="rId5" Type="http://schemas.openxmlformats.org/officeDocument/2006/relationships/hyperlink" Target="make.powerapps.com" TargetMode="Externa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reihandform: Form 96">
            <a:extLst>
              <a:ext uri="{FF2B5EF4-FFF2-40B4-BE49-F238E27FC236}">
                <a16:creationId xmlns:a16="http://schemas.microsoft.com/office/drawing/2014/main" id="{E790578F-6D04-46AB-BFBB-437950F1A204}"/>
              </a:ext>
            </a:extLst>
          </p:cNvPr>
          <p:cNvSpPr/>
          <p:nvPr/>
        </p:nvSpPr>
        <p:spPr>
          <a:xfrm>
            <a:off x="4015819" y="1470581"/>
            <a:ext cx="8191892" cy="5401559"/>
          </a:xfrm>
          <a:custGeom>
            <a:avLst/>
            <a:gdLst>
              <a:gd name="connsiteX0" fmla="*/ 0 w 8191892"/>
              <a:gd name="connsiteY0" fmla="*/ 5392132 h 5401559"/>
              <a:gd name="connsiteX1" fmla="*/ 8191892 w 8191892"/>
              <a:gd name="connsiteY1" fmla="*/ 0 h 5401559"/>
              <a:gd name="connsiteX2" fmla="*/ 8173039 w 8191892"/>
              <a:gd name="connsiteY2" fmla="*/ 4553147 h 5401559"/>
              <a:gd name="connsiteX3" fmla="*/ 7013542 w 8191892"/>
              <a:gd name="connsiteY3" fmla="*/ 5401559 h 5401559"/>
              <a:gd name="connsiteX4" fmla="*/ 0 w 8191892"/>
              <a:gd name="connsiteY4" fmla="*/ 5392132 h 5401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892" h="5401559">
                <a:moveTo>
                  <a:pt x="0" y="5392132"/>
                </a:moveTo>
                <a:lnTo>
                  <a:pt x="8191892" y="0"/>
                </a:lnTo>
                <a:cubicBezTo>
                  <a:pt x="8185608" y="1517716"/>
                  <a:pt x="8179323" y="3035431"/>
                  <a:pt x="8173039" y="4553147"/>
                </a:cubicBezTo>
                <a:lnTo>
                  <a:pt x="7013542" y="5401559"/>
                </a:lnTo>
                <a:lnTo>
                  <a:pt x="0" y="5392132"/>
                </a:lnTo>
                <a:close/>
              </a:path>
            </a:pathLst>
          </a:cu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Box 17">
            <a:extLst>
              <a:ext uri="{FF2B5EF4-FFF2-40B4-BE49-F238E27FC236}">
                <a16:creationId xmlns:a16="http://schemas.microsoft.com/office/drawing/2014/main" id="{F2DC7EE1-ACBF-4713-8262-0BDE32BA78B6}"/>
              </a:ext>
            </a:extLst>
          </p:cNvPr>
          <p:cNvSpPr txBox="1"/>
          <p:nvPr/>
        </p:nvSpPr>
        <p:spPr>
          <a:xfrm>
            <a:off x="664013" y="2294466"/>
            <a:ext cx="8620088" cy="954107"/>
          </a:xfrm>
          <a:prstGeom prst="rect">
            <a:avLst/>
          </a:prstGeom>
          <a:noFill/>
        </p:spPr>
        <p:txBody>
          <a:bodyPr wrap="square" rtlCol="0">
            <a:spAutoFit/>
          </a:bodyPr>
          <a:lstStyle>
            <a:defPPr>
              <a:defRPr lang="de-DE"/>
            </a:defPPr>
            <a:lvl1pPr>
              <a:defRPr sz="3200">
                <a:gradFill flip="none" rotWithShape="1">
                  <a:gsLst>
                    <a:gs pos="0">
                      <a:srgbClr val="008272"/>
                    </a:gs>
                    <a:gs pos="100000">
                      <a:srgbClr val="16474D"/>
                    </a:gs>
                  </a:gsLst>
                  <a:lin ang="10800000" scaled="1"/>
                  <a:tileRect/>
                </a:gra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n w="3175">
                  <a:noFill/>
                </a:ln>
                <a:solidFill>
                  <a:srgbClr val="7C7C7C"/>
                </a:solidFill>
                <a:latin typeface="Segoe UI Light" panose="020B0502040204020203" pitchFamily="34" charset="0"/>
                <a:ea typeface="+mn-ea"/>
                <a:cs typeface="Segoe UI Light" panose="020B0502040204020203" pitchFamily="34" charset="0"/>
              </a:rPr>
              <a:t>Microsoft Power Platform Learning</a:t>
            </a:r>
            <a:br>
              <a:rPr lang="en-US" sz="2800" dirty="0">
                <a:ln w="3175">
                  <a:noFill/>
                </a:ln>
                <a:solidFill>
                  <a:srgbClr val="7C7C7C"/>
                </a:solidFill>
                <a:latin typeface="Segoe UI Semibold"/>
                <a:ea typeface="+mn-ea"/>
                <a:cs typeface="Segoe UI" pitchFamily="34" charset="0"/>
              </a:rPr>
            </a:br>
            <a:r>
              <a:rPr lang="en-US" sz="2800" dirty="0">
                <a:ln w="3175">
                  <a:noFill/>
                </a:ln>
                <a:solidFill>
                  <a:srgbClr val="7C7C7C"/>
                </a:solidFill>
                <a:latin typeface="Segoe UI Semibold"/>
                <a:ea typeface="+mn-ea"/>
                <a:cs typeface="Segoe UI" pitchFamily="34" charset="0"/>
              </a:rPr>
              <a:t>How to build an App</a:t>
            </a:r>
          </a:p>
        </p:txBody>
      </p:sp>
      <p:sp>
        <p:nvSpPr>
          <p:cNvPr id="2" name="TextBox 24">
            <a:extLst>
              <a:ext uri="{FF2B5EF4-FFF2-40B4-BE49-F238E27FC236}">
                <a16:creationId xmlns:a16="http://schemas.microsoft.com/office/drawing/2014/main" id="{A1967108-42DD-4AE7-8A75-723A118477E6}"/>
              </a:ext>
            </a:extLst>
          </p:cNvPr>
          <p:cNvSpPr txBox="1"/>
          <p:nvPr/>
        </p:nvSpPr>
        <p:spPr>
          <a:xfrm>
            <a:off x="709725" y="1764023"/>
            <a:ext cx="2691912" cy="387798"/>
          </a:xfrm>
          <a:prstGeom prst="rect">
            <a:avLst/>
          </a:prstGeom>
          <a:noFill/>
          <a:effectLst/>
        </p:spPr>
        <p:txBody>
          <a:bodyPr wrap="none" lIns="90000" tIns="0" rIns="0" bIns="0" rtlCol="0">
            <a:spAutoFit/>
          </a:bodyPr>
          <a:lstStyle>
            <a:defPPr>
              <a:defRPr lang="de-DE"/>
            </a:defPPr>
            <a:lvl1pPr marR="0" indent="0" algn="ctr" defTabSz="932742" fontAlgn="base">
              <a:lnSpc>
                <a:spcPct val="90000"/>
              </a:lnSpc>
              <a:spcBef>
                <a:spcPct val="0"/>
              </a:spcBef>
              <a:spcAft>
                <a:spcPct val="0"/>
              </a:spcAft>
              <a:buClrTx/>
              <a:buSzTx/>
              <a:buFontTx/>
              <a:buNone/>
              <a:tabLst>
                <a:tab pos="920876" algn="l"/>
              </a:tabLst>
              <a:defRPr sz="6000" kern="0" spc="-49">
                <a:ln w="3175">
                  <a:noFill/>
                </a:ln>
                <a:gradFill>
                  <a:gsLst>
                    <a:gs pos="100000">
                      <a:srgbClr val="20A5E5"/>
                    </a:gs>
                    <a:gs pos="0">
                      <a:srgbClr val="50E6FF"/>
                    </a:gs>
                  </a:gsLst>
                  <a:lin ang="2700000" scaled="1"/>
                </a:gradFill>
                <a:effectLst>
                  <a:outerShdw blurRad="127000" dir="5400000" algn="tl">
                    <a:srgbClr val="000000">
                      <a:alpha val="45000"/>
                    </a:srgbClr>
                  </a:outerShdw>
                </a:effectLst>
                <a:latin typeface="Segoe UI Semibold"/>
                <a:cs typeface="Segoe UI" pitchFamily="34" charset="0"/>
              </a:defRPr>
            </a:lvl1pPr>
          </a:lstStyle>
          <a:p>
            <a:pPr marL="0" marR="0" lvl="0" indent="0" algn="l" defTabSz="932742" rtl="0" eaLnBrk="1" fontAlgn="base" latinLnBrk="0" hangingPunct="1">
              <a:lnSpc>
                <a:spcPct val="90000"/>
              </a:lnSpc>
              <a:spcBef>
                <a:spcPct val="0"/>
              </a:spcBef>
              <a:spcAft>
                <a:spcPct val="0"/>
              </a:spcAft>
              <a:buClrTx/>
              <a:buSzTx/>
              <a:buFontTx/>
              <a:buNone/>
              <a:tabLst>
                <a:tab pos="920876" algn="l"/>
              </a:tabLst>
              <a:defRPr/>
            </a:pPr>
            <a:r>
              <a:rPr lang="en-US" sz="1400" kern="1200" dirty="0">
                <a:gradFill flip="none" rotWithShape="1">
                  <a:gsLst>
                    <a:gs pos="0">
                      <a:srgbClr val="0078D4"/>
                    </a:gs>
                    <a:gs pos="100000">
                      <a:srgbClr val="50E6FF"/>
                    </a:gs>
                  </a:gsLst>
                  <a:lin ang="18900000" scaled="1"/>
                  <a:tileRect/>
                </a:gradFill>
                <a:effectLst/>
              </a:rPr>
              <a:t>Munich, December 2021</a:t>
            </a:r>
            <a:br>
              <a:rPr lang="en-US" sz="1400" kern="1200" dirty="0">
                <a:gradFill flip="none" rotWithShape="1">
                  <a:gsLst>
                    <a:gs pos="0">
                      <a:srgbClr val="0078D4"/>
                    </a:gs>
                    <a:gs pos="100000">
                      <a:srgbClr val="50E6FF"/>
                    </a:gs>
                  </a:gsLst>
                  <a:lin ang="18900000" scaled="1"/>
                  <a:tileRect/>
                </a:gradFill>
                <a:effectLst/>
              </a:rPr>
            </a:br>
            <a:r>
              <a:rPr lang="en-US" sz="1400" kern="1200" dirty="0">
                <a:gradFill flip="none" rotWithShape="1">
                  <a:gsLst>
                    <a:gs pos="0">
                      <a:srgbClr val="0078D4"/>
                    </a:gs>
                    <a:gs pos="100000">
                      <a:srgbClr val="50E6FF"/>
                    </a:gs>
                  </a:gsLst>
                  <a:lin ang="18900000" scaled="1"/>
                  <a:tileRect/>
                </a:gradFill>
                <a:effectLst/>
              </a:rPr>
              <a:t>App in a Day Workshop &amp; Training</a:t>
            </a:r>
          </a:p>
        </p:txBody>
      </p:sp>
      <p:cxnSp>
        <p:nvCxnSpPr>
          <p:cNvPr id="9" name="Straight Connector 4">
            <a:extLst>
              <a:ext uri="{FF2B5EF4-FFF2-40B4-BE49-F238E27FC236}">
                <a16:creationId xmlns:a16="http://schemas.microsoft.com/office/drawing/2014/main" id="{A88FD036-58C9-4E08-965A-AC39C1EE42BB}"/>
              </a:ext>
            </a:extLst>
          </p:cNvPr>
          <p:cNvCxnSpPr>
            <a:cxnSpLocks/>
          </p:cNvCxnSpPr>
          <p:nvPr/>
        </p:nvCxnSpPr>
        <p:spPr>
          <a:xfrm>
            <a:off x="803845" y="2294466"/>
            <a:ext cx="155395" cy="0"/>
          </a:xfrm>
          <a:prstGeom prst="line">
            <a:avLst/>
          </a:prstGeom>
          <a:ln w="15875">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18" name="Gruppieren 17">
            <a:extLst>
              <a:ext uri="{FF2B5EF4-FFF2-40B4-BE49-F238E27FC236}">
                <a16:creationId xmlns:a16="http://schemas.microsoft.com/office/drawing/2014/main" id="{FAE722A2-4067-490A-9F16-78750E0E0069}"/>
              </a:ext>
            </a:extLst>
          </p:cNvPr>
          <p:cNvGrpSpPr/>
          <p:nvPr/>
        </p:nvGrpSpPr>
        <p:grpSpPr>
          <a:xfrm>
            <a:off x="767125" y="5478189"/>
            <a:ext cx="3610058" cy="669569"/>
            <a:chOff x="767125" y="5263075"/>
            <a:chExt cx="3610058" cy="669569"/>
          </a:xfrm>
        </p:grpSpPr>
        <p:pic>
          <p:nvPicPr>
            <p:cNvPr id="14" name="Grafik 2" descr="Ein Bild, das Wand, Person, drinnen, jung enthält.&#10;&#10;Automatisch generierte Beschreibung">
              <a:extLst>
                <a:ext uri="{FF2B5EF4-FFF2-40B4-BE49-F238E27FC236}">
                  <a16:creationId xmlns:a16="http://schemas.microsoft.com/office/drawing/2014/main" id="{2886B34A-BBAC-4F07-971B-0918E27AC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25" y="5288075"/>
              <a:ext cx="574839" cy="575678"/>
            </a:xfrm>
            <a:prstGeom prst="ellipse">
              <a:avLst/>
            </a:prstGeom>
            <a:ln w="38100">
              <a:solidFill>
                <a:srgbClr val="1CB8F1"/>
              </a:solidFill>
            </a:ln>
          </p:spPr>
          <p:style>
            <a:lnRef idx="0">
              <a:scrgbClr r="0" g="0" b="0"/>
            </a:lnRef>
            <a:fillRef idx="0">
              <a:scrgbClr r="0" g="0" b="0"/>
            </a:fillRef>
            <a:effectRef idx="0">
              <a:scrgbClr r="0" g="0" b="0"/>
            </a:effectRef>
            <a:fontRef idx="major"/>
          </p:style>
        </p:pic>
        <p:sp>
          <p:nvSpPr>
            <p:cNvPr id="15" name="Textfeld 16">
              <a:extLst>
                <a:ext uri="{FF2B5EF4-FFF2-40B4-BE49-F238E27FC236}">
                  <a16:creationId xmlns:a16="http://schemas.microsoft.com/office/drawing/2014/main" id="{D6D86C10-98EF-4C45-BBF0-AE4628FE20AE}"/>
                </a:ext>
              </a:extLst>
            </p:cNvPr>
            <p:cNvSpPr txBox="1"/>
            <p:nvPr/>
          </p:nvSpPr>
          <p:spPr>
            <a:xfrm>
              <a:off x="1480976" y="5263075"/>
              <a:ext cx="2896207" cy="669569"/>
            </a:xfrm>
            <a:prstGeom prst="rect">
              <a:avLst/>
            </a:prstGeom>
            <a:noFill/>
          </p:spPr>
          <p:txBody>
            <a:bodyPr wrap="square" rtlCol="0">
              <a:spAutoFit/>
            </a:bodyPr>
            <a:lstStyle/>
            <a:p>
              <a:pPr defTabSz="914583">
                <a:defRPr/>
              </a:pPr>
              <a:r>
                <a:rPr lang="de-DE" sz="1050">
                  <a:solidFill>
                    <a:srgbClr val="7C7C7C"/>
                  </a:solidFill>
                  <a:latin typeface="Segoe UI Semibold" panose="020B0702040204020203" pitchFamily="34" charset="0"/>
                  <a:cs typeface="Segoe UI Semibold" panose="020B0702040204020203" pitchFamily="34" charset="0"/>
                </a:rPr>
                <a:t>Duc Nguyen</a:t>
              </a:r>
            </a:p>
            <a:p>
              <a:pPr defTabSz="914583">
                <a:defRPr/>
              </a:pPr>
              <a:r>
                <a:rPr lang="de-DE" sz="900">
                  <a:solidFill>
                    <a:srgbClr val="7C7C7C"/>
                  </a:solidFill>
                  <a:latin typeface="Segoe UI" panose="020B0502040204020203" pitchFamily="34" charset="0"/>
                  <a:cs typeface="Segoe UI" panose="020B0502040204020203" pitchFamily="34" charset="0"/>
                </a:rPr>
                <a:t>Technical </a:t>
              </a:r>
              <a:r>
                <a:rPr lang="de-DE" sz="900" err="1">
                  <a:solidFill>
                    <a:srgbClr val="7C7C7C"/>
                  </a:solidFill>
                  <a:latin typeface="Segoe UI" panose="020B0502040204020203" pitchFamily="34" charset="0"/>
                  <a:cs typeface="Segoe UI" panose="020B0502040204020203" pitchFamily="34" charset="0"/>
                </a:rPr>
                <a:t>Specialist</a:t>
              </a:r>
              <a:r>
                <a:rPr lang="de-DE" sz="900">
                  <a:solidFill>
                    <a:srgbClr val="7C7C7C"/>
                  </a:solidFill>
                  <a:latin typeface="Segoe UI" panose="020B0502040204020203" pitchFamily="34" charset="0"/>
                  <a:cs typeface="Segoe UI" panose="020B0502040204020203" pitchFamily="34" charset="0"/>
                </a:rPr>
                <a:t> Power Apps &amp; Power </a:t>
              </a:r>
              <a:r>
                <a:rPr lang="de-DE" sz="900" err="1">
                  <a:solidFill>
                    <a:srgbClr val="7C7C7C"/>
                  </a:solidFill>
                  <a:latin typeface="Segoe UI" panose="020B0502040204020203" pitchFamily="34" charset="0"/>
                  <a:cs typeface="Segoe UI" panose="020B0502040204020203" pitchFamily="34" charset="0"/>
                </a:rPr>
                <a:t>Automate</a:t>
              </a:r>
              <a:endParaRPr lang="de-DE" sz="900">
                <a:solidFill>
                  <a:srgbClr val="7C7C7C"/>
                </a:solidFill>
                <a:latin typeface="Segoe UI" panose="020B0502040204020203" pitchFamily="34" charset="0"/>
                <a:cs typeface="Segoe UI" panose="020B0502040204020203" pitchFamily="34" charset="0"/>
              </a:endParaRPr>
            </a:p>
            <a:p>
              <a:pPr defTabSz="914583">
                <a:defRPr/>
              </a:pPr>
              <a:r>
                <a:rPr lang="de-DE" sz="900">
                  <a:solidFill>
                    <a:srgbClr val="1CB8F1"/>
                  </a:solidFill>
                  <a:latin typeface="Segoe UI Light" panose="020B0502040204020203"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duc.nguyen@microsoft.com</a:t>
              </a:r>
              <a:r>
                <a:rPr lang="de-DE" sz="900">
                  <a:solidFill>
                    <a:srgbClr val="1CB8F1"/>
                  </a:solidFill>
                  <a:latin typeface="Segoe UI Light" panose="020B0502040204020203" pitchFamily="34" charset="0"/>
                  <a:cs typeface="Segoe UI Light" panose="020B0502040204020203" pitchFamily="34" charset="0"/>
                </a:rPr>
                <a:t>  </a:t>
              </a:r>
            </a:p>
            <a:p>
              <a:pPr defTabSz="914583">
                <a:defRPr/>
              </a:pPr>
              <a:r>
                <a:rPr lang="de-DE" sz="900">
                  <a:solidFill>
                    <a:srgbClr val="FFFFFF"/>
                  </a:solidFill>
                  <a:latin typeface="Segoe UI Light" panose="020B0502040204020203" pitchFamily="34" charset="0"/>
                  <a:cs typeface="Segoe UI Light" panose="020B0502040204020203" pitchFamily="34" charset="0"/>
                </a:rPr>
                <a:t>     </a:t>
              </a:r>
              <a:r>
                <a:rPr lang="de-DE" sz="900">
                  <a:solidFill>
                    <a:srgbClr val="0563C1"/>
                  </a:solidFill>
                  <a:latin typeface="Segoe UI Light" panose="020B0502040204020203" pitchFamily="34" charset="0"/>
                  <a:cs typeface="Segoe UI Light" panose="020B0502040204020203" pitchFamily="34" charset="0"/>
                  <a:hlinkClick r:id="rId5">
                    <a:extLst>
                      <a:ext uri="{A12FA001-AC4F-418D-AE19-62706E023703}">
                        <ahyp:hlinkClr xmlns:ahyp="http://schemas.microsoft.com/office/drawing/2018/hyperlinkcolor" val="tx"/>
                      </a:ext>
                    </a:extLst>
                  </a:hlinkClick>
                </a:rPr>
                <a:t>Aka.ms/</a:t>
              </a:r>
              <a:r>
                <a:rPr lang="de-DE" sz="900" err="1">
                  <a:solidFill>
                    <a:srgbClr val="1CB8F1"/>
                  </a:solidFill>
                  <a:latin typeface="Segoe UI Light" panose="020B0502040204020203" pitchFamily="34" charset="0"/>
                  <a:cs typeface="Segoe UI Light" panose="020B0502040204020203" pitchFamily="34" charset="0"/>
                  <a:hlinkClick r:id="rId5">
                    <a:extLst>
                      <a:ext uri="{A12FA001-AC4F-418D-AE19-62706E023703}">
                        <ahyp:hlinkClr xmlns:ahyp="http://schemas.microsoft.com/office/drawing/2018/hyperlinkcolor" val="tx"/>
                      </a:ext>
                    </a:extLst>
                  </a:hlinkClick>
                </a:rPr>
                <a:t>ducnguy</a:t>
              </a:r>
              <a:endParaRPr lang="de-DE" sz="900">
                <a:solidFill>
                  <a:srgbClr val="1CB8F1"/>
                </a:solidFill>
                <a:latin typeface="Segoe UI Light" panose="020B0502040204020203" pitchFamily="34" charset="0"/>
                <a:cs typeface="Segoe UI Light" panose="020B0502040204020203" pitchFamily="34" charset="0"/>
              </a:endParaRPr>
            </a:p>
          </p:txBody>
        </p:sp>
        <p:pic>
          <p:nvPicPr>
            <p:cNvPr id="16" name="Picture 2" descr="Circle, linkedin, logo, media, network, share, social icon">
              <a:extLst>
                <a:ext uri="{FF2B5EF4-FFF2-40B4-BE49-F238E27FC236}">
                  <a16:creationId xmlns:a16="http://schemas.microsoft.com/office/drawing/2014/main" id="{CE81E3AD-BA05-481C-955D-ABDF25B46A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279" y="5768163"/>
              <a:ext cx="115763" cy="115763"/>
            </a:xfrm>
            <a:prstGeom prst="rect">
              <a:avLst/>
            </a:prstGeom>
            <a:noFill/>
            <a:extLst>
              <a:ext uri="{909E8E84-426E-40DD-AFC4-6F175D3DCCD1}">
                <a14:hiddenFill xmlns:a14="http://schemas.microsoft.com/office/drawing/2010/main">
                  <a:solidFill>
                    <a:srgbClr val="FFFFFF"/>
                  </a:solidFill>
                </a14:hiddenFill>
              </a:ext>
            </a:extLst>
          </p:spPr>
        </p:pic>
      </p:grpSp>
      <p:pic>
        <p:nvPicPr>
          <p:cNvPr id="96" name="Grafik 95">
            <a:extLst>
              <a:ext uri="{FF2B5EF4-FFF2-40B4-BE49-F238E27FC236}">
                <a16:creationId xmlns:a16="http://schemas.microsoft.com/office/drawing/2014/main" id="{D3042A4F-5EA4-4402-B956-C8AD2CA5EF0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sp>
        <p:nvSpPr>
          <p:cNvPr id="20" name="Rechteck 19">
            <a:extLst>
              <a:ext uri="{FF2B5EF4-FFF2-40B4-BE49-F238E27FC236}">
                <a16:creationId xmlns:a16="http://schemas.microsoft.com/office/drawing/2014/main" id="{718F73C4-58D6-4067-A4DD-DEB71B1CB162}"/>
              </a:ext>
            </a:extLst>
          </p:cNvPr>
          <p:cNvSpPr/>
          <p:nvPr/>
        </p:nvSpPr>
        <p:spPr>
          <a:xfrm>
            <a:off x="6958859" y="821112"/>
            <a:ext cx="2242869" cy="3716373"/>
          </a:xfrm>
          <a:prstGeom prst="rect">
            <a:avLst/>
          </a:prstGeom>
          <a:solidFill>
            <a:srgbClr val="8DBFCF"/>
          </a:solidFill>
          <a:ln w="57150">
            <a:solidFill>
              <a:srgbClr val="002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622BD201-5A48-4F17-9927-16AACFED74CC}"/>
              </a:ext>
            </a:extLst>
          </p:cNvPr>
          <p:cNvSpPr/>
          <p:nvPr/>
        </p:nvSpPr>
        <p:spPr>
          <a:xfrm>
            <a:off x="9285116" y="821112"/>
            <a:ext cx="2242869" cy="3716373"/>
          </a:xfrm>
          <a:prstGeom prst="rect">
            <a:avLst/>
          </a:prstGeom>
          <a:solidFill>
            <a:srgbClr val="8DBFCF"/>
          </a:solidFill>
          <a:ln w="57150">
            <a:solidFill>
              <a:srgbClr val="002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winkliges Dreieck 23">
            <a:extLst>
              <a:ext uri="{FF2B5EF4-FFF2-40B4-BE49-F238E27FC236}">
                <a16:creationId xmlns:a16="http://schemas.microsoft.com/office/drawing/2014/main" id="{B3CF0174-D6B2-4C1A-96D2-9A24F61615C2}"/>
              </a:ext>
            </a:extLst>
          </p:cNvPr>
          <p:cNvSpPr/>
          <p:nvPr/>
        </p:nvSpPr>
        <p:spPr>
          <a:xfrm>
            <a:off x="6957842" y="2881745"/>
            <a:ext cx="2242869" cy="1655739"/>
          </a:xfrm>
          <a:prstGeom prst="rtTriangle">
            <a:avLst/>
          </a:prstGeom>
          <a:solidFill>
            <a:srgbClr val="002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Grafik 25">
            <a:extLst>
              <a:ext uri="{FF2B5EF4-FFF2-40B4-BE49-F238E27FC236}">
                <a16:creationId xmlns:a16="http://schemas.microsoft.com/office/drawing/2014/main" id="{53DB064A-493A-4250-8F79-D69A3A3D2AC3}"/>
              </a:ext>
            </a:extLst>
          </p:cNvPr>
          <p:cNvPicPr>
            <a:picLocks noChangeAspect="1"/>
          </p:cNvPicPr>
          <p:nvPr/>
        </p:nvPicPr>
        <p:blipFill rotWithShape="1">
          <a:blip r:embed="rId8">
            <a:extLst>
              <a:ext uri="{28A0092B-C50C-407E-A947-70E740481C1C}">
                <a14:useLocalDpi xmlns:a14="http://schemas.microsoft.com/office/drawing/2010/main" val="0"/>
              </a:ext>
            </a:extLst>
          </a:blip>
          <a:srcRect r="51651"/>
          <a:stretch/>
        </p:blipFill>
        <p:spPr>
          <a:xfrm>
            <a:off x="7355388" y="961496"/>
            <a:ext cx="1845323" cy="3042986"/>
          </a:xfrm>
          <a:prstGeom prst="rect">
            <a:avLst/>
          </a:prstGeom>
          <a:effectLst>
            <a:outerShdw blurRad="63500" sx="102000" sy="102000" algn="ctr" rotWithShape="0">
              <a:prstClr val="black">
                <a:alpha val="40000"/>
              </a:prstClr>
            </a:outerShdw>
          </a:effectLst>
        </p:spPr>
      </p:pic>
      <p:sp>
        <p:nvSpPr>
          <p:cNvPr id="28" name="Rechtwinkliges Dreieck 27">
            <a:extLst>
              <a:ext uri="{FF2B5EF4-FFF2-40B4-BE49-F238E27FC236}">
                <a16:creationId xmlns:a16="http://schemas.microsoft.com/office/drawing/2014/main" id="{2DF96592-116C-4E2A-B3A6-B1CBE0DE1B99}"/>
              </a:ext>
            </a:extLst>
          </p:cNvPr>
          <p:cNvSpPr/>
          <p:nvPr/>
        </p:nvSpPr>
        <p:spPr>
          <a:xfrm rot="16200000" flipH="1">
            <a:off x="8547855" y="1557356"/>
            <a:ext cx="3716374" cy="2243886"/>
          </a:xfrm>
          <a:prstGeom prst="rtTriangle">
            <a:avLst/>
          </a:prstGeom>
          <a:solidFill>
            <a:srgbClr val="002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29">
            <a:extLst>
              <a:ext uri="{FF2B5EF4-FFF2-40B4-BE49-F238E27FC236}">
                <a16:creationId xmlns:a16="http://schemas.microsoft.com/office/drawing/2014/main" id="{D29E31AF-E0C0-4542-9BF9-3258DDE54646}"/>
              </a:ext>
            </a:extLst>
          </p:cNvPr>
          <p:cNvPicPr>
            <a:picLocks noChangeAspect="1"/>
          </p:cNvPicPr>
          <p:nvPr/>
        </p:nvPicPr>
        <p:blipFill rotWithShape="1">
          <a:blip r:embed="rId9">
            <a:extLst>
              <a:ext uri="{28A0092B-C50C-407E-A947-70E740481C1C}">
                <a14:useLocalDpi xmlns:a14="http://schemas.microsoft.com/office/drawing/2010/main" val="0"/>
              </a:ext>
            </a:extLst>
          </a:blip>
          <a:srcRect l="51894" r="-2797"/>
          <a:stretch/>
        </p:blipFill>
        <p:spPr>
          <a:xfrm>
            <a:off x="9322712" y="1620981"/>
            <a:ext cx="1836075" cy="2869591"/>
          </a:xfrm>
          <a:prstGeom prst="rect">
            <a:avLst/>
          </a:prstGeom>
          <a:effectLst>
            <a:outerShdw blurRad="63500" sx="102000" sy="102000" algn="ctr" rotWithShape="0">
              <a:prstClr val="black">
                <a:alpha val="40000"/>
              </a:prstClr>
            </a:outerShdw>
          </a:effectLst>
        </p:spPr>
      </p:pic>
      <p:sp>
        <p:nvSpPr>
          <p:cNvPr id="32" name="Rechteck 31">
            <a:extLst>
              <a:ext uri="{FF2B5EF4-FFF2-40B4-BE49-F238E27FC236}">
                <a16:creationId xmlns:a16="http://schemas.microsoft.com/office/drawing/2014/main" id="{5BD90ABE-3E3F-41EA-9289-2DAF0453F7AB}"/>
              </a:ext>
            </a:extLst>
          </p:cNvPr>
          <p:cNvSpPr/>
          <p:nvPr/>
        </p:nvSpPr>
        <p:spPr>
          <a:xfrm>
            <a:off x="6958859" y="4649637"/>
            <a:ext cx="2242869" cy="1498121"/>
          </a:xfrm>
          <a:prstGeom prst="rect">
            <a:avLst/>
          </a:prstGeom>
          <a:solidFill>
            <a:srgbClr val="8DBFCF"/>
          </a:solidFill>
          <a:ln w="57150">
            <a:solidFill>
              <a:srgbClr val="002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Freihandform: Form 33">
            <a:extLst>
              <a:ext uri="{FF2B5EF4-FFF2-40B4-BE49-F238E27FC236}">
                <a16:creationId xmlns:a16="http://schemas.microsoft.com/office/drawing/2014/main" id="{330987DE-4533-46F6-9683-11DDE71F2758}"/>
              </a:ext>
            </a:extLst>
          </p:cNvPr>
          <p:cNvSpPr/>
          <p:nvPr/>
        </p:nvSpPr>
        <p:spPr>
          <a:xfrm>
            <a:off x="6945743" y="4655127"/>
            <a:ext cx="2272146" cy="1062182"/>
          </a:xfrm>
          <a:custGeom>
            <a:avLst/>
            <a:gdLst>
              <a:gd name="connsiteX0" fmla="*/ 0 w 2272146"/>
              <a:gd name="connsiteY0" fmla="*/ 1062182 h 1062182"/>
              <a:gd name="connsiteX1" fmla="*/ 2272146 w 2272146"/>
              <a:gd name="connsiteY1" fmla="*/ 609600 h 1062182"/>
              <a:gd name="connsiteX2" fmla="*/ 2272146 w 2272146"/>
              <a:gd name="connsiteY2" fmla="*/ 0 h 1062182"/>
              <a:gd name="connsiteX3" fmla="*/ 9237 w 2272146"/>
              <a:gd name="connsiteY3" fmla="*/ 0 h 1062182"/>
              <a:gd name="connsiteX4" fmla="*/ 9237 w 2272146"/>
              <a:gd name="connsiteY4" fmla="*/ 1052946 h 1062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146" h="1062182">
                <a:moveTo>
                  <a:pt x="0" y="1062182"/>
                </a:moveTo>
                <a:lnTo>
                  <a:pt x="2272146" y="609600"/>
                </a:lnTo>
                <a:lnTo>
                  <a:pt x="2272146" y="0"/>
                </a:lnTo>
                <a:lnTo>
                  <a:pt x="9237" y="0"/>
                </a:lnTo>
                <a:lnTo>
                  <a:pt x="9237" y="1052946"/>
                </a:lnTo>
              </a:path>
            </a:pathLst>
          </a:custGeom>
          <a:solidFill>
            <a:srgbClr val="002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6" name="Grafik 35">
            <a:extLst>
              <a:ext uri="{FF2B5EF4-FFF2-40B4-BE49-F238E27FC236}">
                <a16:creationId xmlns:a16="http://schemas.microsoft.com/office/drawing/2014/main" id="{610D9991-A16C-465B-B0A6-0E3E514EBC02}"/>
              </a:ext>
            </a:extLst>
          </p:cNvPr>
          <p:cNvPicPr>
            <a:picLocks noChangeAspect="1"/>
          </p:cNvPicPr>
          <p:nvPr/>
        </p:nvPicPr>
        <p:blipFill rotWithShape="1">
          <a:blip r:embed="rId10">
            <a:extLst>
              <a:ext uri="{28A0092B-C50C-407E-A947-70E740481C1C}">
                <a14:useLocalDpi xmlns:a14="http://schemas.microsoft.com/office/drawing/2010/main" val="0"/>
              </a:ext>
            </a:extLst>
          </a:blip>
          <a:srcRect l="11401" t="30539" r="44459" b="30539"/>
          <a:stretch/>
        </p:blipFill>
        <p:spPr>
          <a:xfrm>
            <a:off x="7320223" y="4649636"/>
            <a:ext cx="1894621" cy="1329083"/>
          </a:xfrm>
          <a:prstGeom prst="rect">
            <a:avLst/>
          </a:prstGeom>
          <a:effectLst>
            <a:outerShdw blurRad="63500" sx="102000" sy="102000" algn="ctr" rotWithShape="0">
              <a:prstClr val="black">
                <a:alpha val="40000"/>
              </a:prstClr>
            </a:outerShdw>
          </a:effectLst>
        </p:spPr>
      </p:pic>
      <p:sp>
        <p:nvSpPr>
          <p:cNvPr id="38" name="Rechteck 37">
            <a:extLst>
              <a:ext uri="{FF2B5EF4-FFF2-40B4-BE49-F238E27FC236}">
                <a16:creationId xmlns:a16="http://schemas.microsoft.com/office/drawing/2014/main" id="{395A121C-D590-4D81-914B-883CF854B622}"/>
              </a:ext>
            </a:extLst>
          </p:cNvPr>
          <p:cNvSpPr/>
          <p:nvPr/>
        </p:nvSpPr>
        <p:spPr>
          <a:xfrm>
            <a:off x="9285116" y="4649637"/>
            <a:ext cx="2242869" cy="1498121"/>
          </a:xfrm>
          <a:prstGeom prst="rect">
            <a:avLst/>
          </a:prstGeom>
          <a:solidFill>
            <a:srgbClr val="8DBFCF"/>
          </a:solidFill>
          <a:ln w="57150">
            <a:solidFill>
              <a:srgbClr val="002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winkliges Dreieck 41">
            <a:extLst>
              <a:ext uri="{FF2B5EF4-FFF2-40B4-BE49-F238E27FC236}">
                <a16:creationId xmlns:a16="http://schemas.microsoft.com/office/drawing/2014/main" id="{E79681FE-1F9E-42D1-B850-1CC762644DFA}"/>
              </a:ext>
            </a:extLst>
          </p:cNvPr>
          <p:cNvSpPr/>
          <p:nvPr/>
        </p:nvSpPr>
        <p:spPr>
          <a:xfrm flipV="1">
            <a:off x="9285114" y="4656235"/>
            <a:ext cx="2242869" cy="580783"/>
          </a:xfrm>
          <a:prstGeom prst="rtTriangle">
            <a:avLst/>
          </a:prstGeom>
          <a:solidFill>
            <a:srgbClr val="002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4" name="Grafik 43">
            <a:extLst>
              <a:ext uri="{FF2B5EF4-FFF2-40B4-BE49-F238E27FC236}">
                <a16:creationId xmlns:a16="http://schemas.microsoft.com/office/drawing/2014/main" id="{5AC227F8-464C-46B3-9A0B-FACF0847DCF3}"/>
              </a:ext>
            </a:extLst>
          </p:cNvPr>
          <p:cNvPicPr>
            <a:picLocks noChangeAspect="1"/>
          </p:cNvPicPr>
          <p:nvPr/>
        </p:nvPicPr>
        <p:blipFill rotWithShape="1">
          <a:blip r:embed="rId9">
            <a:extLst>
              <a:ext uri="{28A0092B-C50C-407E-A947-70E740481C1C}">
                <a14:useLocalDpi xmlns:a14="http://schemas.microsoft.com/office/drawing/2010/main" val="0"/>
              </a:ext>
            </a:extLst>
          </a:blip>
          <a:srcRect l="26489" t="29021" r="26489" b="29021"/>
          <a:stretch/>
        </p:blipFill>
        <p:spPr>
          <a:xfrm>
            <a:off x="9554489" y="4750770"/>
            <a:ext cx="1940747" cy="137770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76019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104155D-F4F9-42DD-B6FF-36AEC6AF8FFE}"/>
              </a:ext>
            </a:extLst>
          </p:cNvPr>
          <p:cNvSpPr txBox="1"/>
          <p:nvPr/>
        </p:nvSpPr>
        <p:spPr>
          <a:xfrm>
            <a:off x="630164" y="887733"/>
            <a:ext cx="3921288" cy="1323439"/>
          </a:xfrm>
          <a:prstGeom prst="rect">
            <a:avLst/>
          </a:prstGeom>
          <a:noFill/>
        </p:spPr>
        <p:txBody>
          <a:bodyPr wrap="square" rtlCol="0">
            <a:spAutoFit/>
          </a:bodyPr>
          <a:lstStyle>
            <a:defPPr>
              <a:defRPr lang="de-DE"/>
            </a:defPPr>
            <a:lvl1pPr>
              <a:defRPr sz="4000">
                <a:solidFill>
                  <a:srgbClr val="7C7C7C"/>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de-DE"/>
              <a:t>Canvas Apps Maker Studio</a:t>
            </a:r>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2291137"/>
            <a:ext cx="4535923" cy="3785652"/>
          </a:xfrm>
          <a:prstGeom prst="rect">
            <a:avLst/>
          </a:prstGeom>
          <a:noFill/>
        </p:spPr>
        <p:txBody>
          <a:bodyPr wrap="square" rtlCol="0">
            <a:spAutoFit/>
          </a:bodyPr>
          <a:lstStyle/>
          <a:p>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Before</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starting</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the</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next</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steps</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learn</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how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the</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Canvas Apps Maker Studio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is</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structured</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b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b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The Maker Studio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consists</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of</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five</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modules</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a:t>
            </a:r>
          </a:p>
          <a:p>
            <a:endParaRPr lang="de-DE" sz="1200" dirty="0">
              <a:latin typeface="Segoe UI" panose="020B0502040204020203" pitchFamily="34" charset="0"/>
              <a:cs typeface="Segoe UI" panose="020B0502040204020203" pitchFamily="34" charset="0"/>
            </a:endParaRPr>
          </a:p>
          <a:p>
            <a:pPr marL="342900" indent="-342900">
              <a:buAutoNum type="arabicPeriod"/>
            </a:pPr>
            <a:r>
              <a:rPr lang="de-DE" sz="1200" b="1" dirty="0">
                <a:solidFill>
                  <a:srgbClr val="1CB8F1"/>
                </a:solidFill>
                <a:latin typeface="Segoe UI" panose="020B0502040204020203" pitchFamily="34" charset="0"/>
                <a:cs typeface="Segoe UI" panose="020B0502040204020203" pitchFamily="34" charset="0"/>
              </a:rPr>
              <a:t>Screen</a:t>
            </a:r>
            <a:br>
              <a:rPr lang="de-DE" sz="1200" dirty="0">
                <a:latin typeface="Segoe UI" panose="020B0502040204020203" pitchFamily="34" charset="0"/>
                <a:cs typeface="Segoe UI" panose="020B0502040204020203" pitchFamily="34" charset="0"/>
              </a:rPr>
            </a:br>
            <a:r>
              <a:rPr lang="de-DE" sz="1200" dirty="0">
                <a:latin typeface="Segoe UI" panose="020B0502040204020203" pitchFamily="34" charset="0"/>
                <a:cs typeface="Segoe UI" panose="020B0502040204020203" pitchFamily="34" charset="0"/>
              </a:rPr>
              <a:t>The </a:t>
            </a:r>
            <a:r>
              <a:rPr lang="de-DE" sz="1200" dirty="0" err="1">
                <a:latin typeface="Segoe UI" panose="020B0502040204020203" pitchFamily="34" charset="0"/>
                <a:cs typeface="Segoe UI" panose="020B0502040204020203" pitchFamily="34" charset="0"/>
              </a:rPr>
              <a:t>area</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where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users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interact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app</a:t>
            </a:r>
            <a:r>
              <a:rPr lang="de-DE" sz="1200" dirty="0">
                <a:latin typeface="Segoe UI" panose="020B0502040204020203" pitchFamily="34" charset="0"/>
                <a:cs typeface="Segoe UI" panose="020B0502040204020203" pitchFamily="34" charset="0"/>
              </a:rPr>
              <a:t> </a:t>
            </a:r>
          </a:p>
          <a:p>
            <a:pPr marL="342900" indent="-342900">
              <a:buAutoNum type="arabicPeriod"/>
            </a:pPr>
            <a:r>
              <a:rPr lang="de-DE" sz="1200" b="1" dirty="0">
                <a:solidFill>
                  <a:srgbClr val="1CB8F1"/>
                </a:solidFill>
                <a:latin typeface="Segoe UI" panose="020B0502040204020203" pitchFamily="34" charset="0"/>
                <a:cs typeface="Segoe UI" panose="020B0502040204020203" pitchFamily="34" charset="0"/>
              </a:rPr>
              <a:t>Top bar</a:t>
            </a:r>
            <a:br>
              <a:rPr lang="de-DE" sz="1200" dirty="0">
                <a:solidFill>
                  <a:srgbClr val="1CB8F1"/>
                </a:solidFill>
                <a:latin typeface="Segoe UI" panose="020B0502040204020203" pitchFamily="34" charset="0"/>
                <a:cs typeface="Segoe UI" panose="020B0502040204020203" pitchFamily="34" charset="0"/>
              </a:rPr>
            </a:br>
            <a:r>
              <a:rPr lang="de-DE" sz="1200" dirty="0" err="1">
                <a:solidFill>
                  <a:prstClr val="black"/>
                </a:solidFill>
                <a:latin typeface="Segoe UI" panose="020B0502040204020203" pitchFamily="34" charset="0"/>
                <a:cs typeface="Segoe UI" panose="020B0502040204020203" pitchFamily="34" charset="0"/>
              </a:rPr>
              <a:t>Selection</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of</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objects</a:t>
            </a:r>
            <a:r>
              <a:rPr lang="de-DE" sz="1200" dirty="0">
                <a:solidFill>
                  <a:prstClr val="black"/>
                </a:solidFill>
                <a:latin typeface="Segoe UI" panose="020B0502040204020203" pitchFamily="34" charset="0"/>
                <a:cs typeface="Segoe UI" panose="020B0502040204020203" pitchFamily="34" charset="0"/>
              </a:rPr>
              <a:t> / </a:t>
            </a:r>
            <a:r>
              <a:rPr lang="de-DE" sz="1200" dirty="0" err="1">
                <a:solidFill>
                  <a:prstClr val="black"/>
                </a:solidFill>
                <a:latin typeface="Segoe UI" panose="020B0502040204020203" pitchFamily="34" charset="0"/>
                <a:cs typeface="Segoe UI" panose="020B0502040204020203" pitchFamily="34" charset="0"/>
              </a:rPr>
              <a:t>controls</a:t>
            </a:r>
            <a:r>
              <a:rPr lang="de-DE" sz="1200" dirty="0">
                <a:solidFill>
                  <a:prstClr val="black"/>
                </a:solidFill>
                <a:latin typeface="Segoe UI" panose="020B0502040204020203" pitchFamily="34" charset="0"/>
                <a:cs typeface="Segoe UI" panose="020B0502040204020203" pitchFamily="34" charset="0"/>
              </a:rPr>
              <a:t> for </a:t>
            </a:r>
            <a:r>
              <a:rPr lang="de-DE" sz="1200" dirty="0" err="1">
                <a:solidFill>
                  <a:prstClr val="black"/>
                </a:solidFill>
                <a:latin typeface="Segoe UI" panose="020B0502040204020203" pitchFamily="34" charset="0"/>
                <a:cs typeface="Segoe UI" panose="020B0502040204020203" pitchFamily="34" charset="0"/>
              </a:rPr>
              <a:t>adding</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into</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your</a:t>
            </a:r>
            <a:r>
              <a:rPr lang="de-DE" sz="1200" dirty="0">
                <a:solidFill>
                  <a:prstClr val="black"/>
                </a:solidFill>
                <a:latin typeface="Segoe UI" panose="020B0502040204020203" pitchFamily="34" charset="0"/>
                <a:cs typeface="Segoe UI" panose="020B0502040204020203" pitchFamily="34" charset="0"/>
              </a:rPr>
              <a:t> screen</a:t>
            </a:r>
          </a:p>
          <a:p>
            <a:pPr marL="342900" indent="-342900">
              <a:buAutoNum type="arabicPeriod"/>
            </a:pPr>
            <a:r>
              <a:rPr lang="de-DE" sz="1200" b="1" dirty="0" err="1">
                <a:solidFill>
                  <a:srgbClr val="1CB8F1"/>
                </a:solidFill>
                <a:latin typeface="Segoe UI" panose="020B0502040204020203" pitchFamily="34" charset="0"/>
                <a:cs typeface="Segoe UI" panose="020B0502040204020203" pitchFamily="34" charset="0"/>
              </a:rPr>
              <a:t>Tree</a:t>
            </a:r>
            <a:r>
              <a:rPr lang="de-DE" sz="1200" b="1" dirty="0">
                <a:solidFill>
                  <a:srgbClr val="1CB8F1"/>
                </a:solidFill>
                <a:latin typeface="Segoe UI" panose="020B0502040204020203" pitchFamily="34" charset="0"/>
                <a:cs typeface="Segoe UI" panose="020B0502040204020203" pitchFamily="34" charset="0"/>
              </a:rPr>
              <a:t> </a:t>
            </a:r>
            <a:r>
              <a:rPr lang="de-DE" sz="1200" b="1" dirty="0" err="1">
                <a:solidFill>
                  <a:srgbClr val="1CB8F1"/>
                </a:solidFill>
                <a:latin typeface="Segoe UI" panose="020B0502040204020203" pitchFamily="34" charset="0"/>
                <a:cs typeface="Segoe UI" panose="020B0502040204020203" pitchFamily="34" charset="0"/>
              </a:rPr>
              <a:t>view</a:t>
            </a:r>
            <a:br>
              <a:rPr lang="de-DE" sz="1200" b="1" dirty="0">
                <a:solidFill>
                  <a:srgbClr val="1CB8F1"/>
                </a:solidFill>
                <a:latin typeface="Segoe UI" panose="020B0502040204020203" pitchFamily="34" charset="0"/>
                <a:cs typeface="Segoe UI" panose="020B0502040204020203" pitchFamily="34" charset="0"/>
              </a:rPr>
            </a:br>
            <a:r>
              <a:rPr lang="de-DE" sz="1200" dirty="0" err="1">
                <a:solidFill>
                  <a:prstClr val="black"/>
                </a:solidFill>
                <a:latin typeface="Segoe UI" panose="020B0502040204020203" pitchFamily="34" charset="0"/>
                <a:cs typeface="Segoe UI" panose="020B0502040204020203" pitchFamily="34" charset="0"/>
              </a:rPr>
              <a:t>Hierarchical</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overview</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of</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your</a:t>
            </a:r>
            <a:r>
              <a:rPr lang="de-DE" sz="1200" dirty="0">
                <a:solidFill>
                  <a:prstClr val="black"/>
                </a:solidFill>
                <a:latin typeface="Segoe UI" panose="020B0502040204020203" pitchFamily="34" charset="0"/>
                <a:cs typeface="Segoe UI" panose="020B0502040204020203" pitchFamily="34" charset="0"/>
              </a:rPr>
              <a:t> screen and screen </a:t>
            </a:r>
            <a:r>
              <a:rPr lang="de-DE" sz="1200" dirty="0" err="1">
                <a:solidFill>
                  <a:prstClr val="black"/>
                </a:solidFill>
                <a:latin typeface="Segoe UI" panose="020B0502040204020203" pitchFamily="34" charset="0"/>
                <a:cs typeface="Segoe UI" panose="020B0502040204020203" pitchFamily="34" charset="0"/>
              </a:rPr>
              <a:t>controls</a:t>
            </a:r>
            <a:r>
              <a:rPr lang="de-DE" sz="1200" dirty="0">
                <a:solidFill>
                  <a:prstClr val="black"/>
                </a:solidFill>
                <a:latin typeface="Segoe UI" panose="020B0502040204020203" pitchFamily="34" charset="0"/>
                <a:cs typeface="Segoe UI" panose="020B0502040204020203" pitchFamily="34" charset="0"/>
              </a:rPr>
              <a:t>, incl. quick </a:t>
            </a:r>
            <a:r>
              <a:rPr lang="de-DE" sz="1200" dirty="0" err="1">
                <a:solidFill>
                  <a:prstClr val="black"/>
                </a:solidFill>
                <a:latin typeface="Segoe UI" panose="020B0502040204020203" pitchFamily="34" charset="0"/>
                <a:cs typeface="Segoe UI" panose="020B0502040204020203" pitchFamily="34" charset="0"/>
              </a:rPr>
              <a:t>navigation</a:t>
            </a:r>
            <a:r>
              <a:rPr lang="de-DE" sz="1200" dirty="0">
                <a:solidFill>
                  <a:prstClr val="black"/>
                </a:solidFill>
                <a:latin typeface="Segoe UI" panose="020B0502040204020203" pitchFamily="34" charset="0"/>
                <a:cs typeface="Segoe UI" panose="020B0502040204020203" pitchFamily="34" charset="0"/>
              </a:rPr>
              <a:t> bar to </a:t>
            </a:r>
            <a:r>
              <a:rPr lang="de-DE" sz="1200" dirty="0" err="1">
                <a:solidFill>
                  <a:prstClr val="black"/>
                </a:solidFill>
                <a:latin typeface="Segoe UI" panose="020B0502040204020203" pitchFamily="34" charset="0"/>
                <a:cs typeface="Segoe UI" panose="020B0502040204020203" pitchFamily="34" charset="0"/>
              </a:rPr>
              <a:t>settings</a:t>
            </a:r>
            <a:r>
              <a:rPr lang="de-DE" sz="1200" dirty="0">
                <a:solidFill>
                  <a:prstClr val="black"/>
                </a:solidFill>
                <a:latin typeface="Segoe UI" panose="020B0502040204020203" pitchFamily="34" charset="0"/>
                <a:cs typeface="Segoe UI" panose="020B0502040204020203" pitchFamily="34" charset="0"/>
              </a:rPr>
              <a:t> and </a:t>
            </a:r>
            <a:r>
              <a:rPr lang="de-DE" sz="1200" dirty="0" err="1">
                <a:solidFill>
                  <a:prstClr val="black"/>
                </a:solidFill>
                <a:latin typeface="Segoe UI" panose="020B0502040204020203" pitchFamily="34" charset="0"/>
                <a:cs typeface="Segoe UI" panose="020B0502040204020203" pitchFamily="34" charset="0"/>
              </a:rPr>
              <a:t>data</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sources</a:t>
            </a:r>
            <a:endParaRPr lang="de-DE" sz="1200" dirty="0">
              <a:solidFill>
                <a:prstClr val="black"/>
              </a:solidFill>
              <a:latin typeface="Segoe UI" panose="020B0502040204020203" pitchFamily="34" charset="0"/>
              <a:cs typeface="Segoe UI" panose="020B0502040204020203" pitchFamily="34" charset="0"/>
            </a:endParaRPr>
          </a:p>
          <a:p>
            <a:pPr marL="342900" indent="-342900">
              <a:buFontTx/>
              <a:buAutoNum type="arabicPeriod"/>
            </a:pPr>
            <a:r>
              <a:rPr lang="de-DE" sz="1200" b="1" dirty="0" err="1">
                <a:solidFill>
                  <a:srgbClr val="1CB8F1"/>
                </a:solidFill>
                <a:latin typeface="Segoe UI" panose="020B0502040204020203" pitchFamily="34" charset="0"/>
                <a:cs typeface="Segoe UI" panose="020B0502040204020203" pitchFamily="34" charset="0"/>
              </a:rPr>
              <a:t>Poperty</a:t>
            </a:r>
            <a:r>
              <a:rPr lang="de-DE" sz="1200" b="1" dirty="0">
                <a:solidFill>
                  <a:srgbClr val="1CB8F1"/>
                </a:solidFill>
                <a:latin typeface="Segoe UI" panose="020B0502040204020203" pitchFamily="34" charset="0"/>
                <a:cs typeface="Segoe UI" panose="020B0502040204020203" pitchFamily="34" charset="0"/>
              </a:rPr>
              <a:t> </a:t>
            </a:r>
            <a:r>
              <a:rPr lang="de-DE" sz="1200" b="1" dirty="0" err="1">
                <a:solidFill>
                  <a:srgbClr val="1CB8F1"/>
                </a:solidFill>
                <a:latin typeface="Segoe UI" panose="020B0502040204020203" pitchFamily="34" charset="0"/>
                <a:cs typeface="Segoe UI" panose="020B0502040204020203" pitchFamily="34" charset="0"/>
              </a:rPr>
              <a:t>panel</a:t>
            </a:r>
            <a:br>
              <a:rPr lang="de-DE" sz="1200" b="1" dirty="0">
                <a:solidFill>
                  <a:srgbClr val="1CB8F1"/>
                </a:solidFill>
                <a:latin typeface="Segoe UI" panose="020B0502040204020203" pitchFamily="34" charset="0"/>
                <a:cs typeface="Segoe UI" panose="020B0502040204020203" pitchFamily="34" charset="0"/>
              </a:rPr>
            </a:br>
            <a:r>
              <a:rPr lang="de-DE" sz="1200" dirty="0" err="1">
                <a:solidFill>
                  <a:prstClr val="black"/>
                </a:solidFill>
                <a:latin typeface="Segoe UI" panose="020B0502040204020203" pitchFamily="34" charset="0"/>
                <a:cs typeface="Segoe UI" panose="020B0502040204020203" pitchFamily="34" charset="0"/>
              </a:rPr>
              <a:t>Configuration</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area</a:t>
            </a:r>
            <a:r>
              <a:rPr lang="de-DE" sz="1200" dirty="0">
                <a:solidFill>
                  <a:prstClr val="black"/>
                </a:solidFill>
                <a:latin typeface="Segoe UI" panose="020B0502040204020203" pitchFamily="34" charset="0"/>
                <a:cs typeface="Segoe UI" panose="020B0502040204020203" pitchFamily="34" charset="0"/>
              </a:rPr>
              <a:t> for </a:t>
            </a:r>
            <a:r>
              <a:rPr lang="de-DE" sz="1200" dirty="0" err="1">
                <a:solidFill>
                  <a:prstClr val="black"/>
                </a:solidFill>
                <a:latin typeface="Segoe UI" panose="020B0502040204020203" pitchFamily="34" charset="0"/>
                <a:cs typeface="Segoe UI" panose="020B0502040204020203" pitchFamily="34" charset="0"/>
              </a:rPr>
              <a:t>selected</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screens</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or</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objects</a:t>
            </a:r>
            <a:endParaRPr lang="de-DE" sz="1200" dirty="0">
              <a:solidFill>
                <a:prstClr val="black"/>
              </a:solidFill>
              <a:latin typeface="Segoe UI" panose="020B0502040204020203" pitchFamily="34" charset="0"/>
              <a:cs typeface="Segoe UI" panose="020B0502040204020203" pitchFamily="34" charset="0"/>
            </a:endParaRPr>
          </a:p>
          <a:p>
            <a:pPr marL="342900" indent="-342900">
              <a:buFontTx/>
              <a:buAutoNum type="arabicPeriod"/>
            </a:pPr>
            <a:r>
              <a:rPr lang="de-DE" sz="1200" b="1" dirty="0">
                <a:solidFill>
                  <a:srgbClr val="1CB8F1"/>
                </a:solidFill>
                <a:latin typeface="Segoe UI" panose="020B0502040204020203" pitchFamily="34" charset="0"/>
                <a:cs typeface="Segoe UI" panose="020B0502040204020203" pitchFamily="34" charset="0"/>
              </a:rPr>
              <a:t>Formula bar</a:t>
            </a:r>
            <a:br>
              <a:rPr lang="de-DE" sz="1200" b="1" dirty="0">
                <a:solidFill>
                  <a:srgbClr val="1CB8F1"/>
                </a:solidFill>
                <a:latin typeface="Segoe UI" panose="020B0502040204020203" pitchFamily="34" charset="0"/>
                <a:cs typeface="Segoe UI" panose="020B0502040204020203" pitchFamily="34" charset="0"/>
              </a:rPr>
            </a:br>
            <a:r>
              <a:rPr lang="de-DE" sz="1200" dirty="0" err="1">
                <a:solidFill>
                  <a:prstClr val="black"/>
                </a:solidFill>
                <a:latin typeface="Segoe UI" panose="020B0502040204020203" pitchFamily="34" charset="0"/>
                <a:cs typeface="Segoe UI" panose="020B0502040204020203" pitchFamily="34" charset="0"/>
              </a:rPr>
              <a:t>Adding</a:t>
            </a:r>
            <a:r>
              <a:rPr lang="de-DE" sz="1200" dirty="0">
                <a:solidFill>
                  <a:prstClr val="black"/>
                </a:solidFill>
                <a:latin typeface="Segoe UI" panose="020B0502040204020203" pitchFamily="34" charset="0"/>
                <a:cs typeface="Segoe UI" panose="020B0502040204020203" pitchFamily="34" charset="0"/>
              </a:rPr>
              <a:t> Power FX </a:t>
            </a:r>
            <a:r>
              <a:rPr lang="de-DE" sz="1200" dirty="0" err="1">
                <a:solidFill>
                  <a:prstClr val="black"/>
                </a:solidFill>
                <a:latin typeface="Segoe UI" panose="020B0502040204020203" pitchFamily="34" charset="0"/>
                <a:cs typeface="Segoe UI" panose="020B0502040204020203" pitchFamily="34" charset="0"/>
              </a:rPr>
              <a:t>low</a:t>
            </a:r>
            <a:r>
              <a:rPr lang="de-DE" sz="1200" dirty="0">
                <a:solidFill>
                  <a:prstClr val="black"/>
                </a:solidFill>
                <a:latin typeface="Segoe UI" panose="020B0502040204020203" pitchFamily="34" charset="0"/>
                <a:cs typeface="Segoe UI" panose="020B0502040204020203" pitchFamily="34" charset="0"/>
              </a:rPr>
              <a:t>-code </a:t>
            </a:r>
            <a:r>
              <a:rPr lang="de-DE" sz="1200" dirty="0" err="1">
                <a:solidFill>
                  <a:prstClr val="black"/>
                </a:solidFill>
                <a:latin typeface="Segoe UI" panose="020B0502040204020203" pitchFamily="34" charset="0"/>
                <a:cs typeface="Segoe UI" panose="020B0502040204020203" pitchFamily="34" charset="0"/>
              </a:rPr>
              <a:t>scenarios</a:t>
            </a:r>
            <a:r>
              <a:rPr lang="de-DE" sz="1200" dirty="0">
                <a:solidFill>
                  <a:prstClr val="black"/>
                </a:solidFill>
                <a:latin typeface="Segoe UI" panose="020B0502040204020203" pitchFamily="34" charset="0"/>
                <a:cs typeface="Segoe UI" panose="020B0502040204020203" pitchFamily="34" charset="0"/>
              </a:rPr>
              <a:t> to design screen </a:t>
            </a:r>
            <a:r>
              <a:rPr lang="de-DE" sz="1200" dirty="0" err="1">
                <a:solidFill>
                  <a:prstClr val="black"/>
                </a:solidFill>
                <a:latin typeface="Segoe UI" panose="020B0502040204020203" pitchFamily="34" charset="0"/>
                <a:cs typeface="Segoe UI" panose="020B0502040204020203" pitchFamily="34" charset="0"/>
              </a:rPr>
              <a:t>logics</a:t>
            </a:r>
            <a:r>
              <a:rPr lang="de-DE" sz="1200" dirty="0">
                <a:solidFill>
                  <a:prstClr val="black"/>
                </a:solidFill>
                <a:latin typeface="Segoe UI" panose="020B0502040204020203" pitchFamily="34" charset="0"/>
                <a:cs typeface="Segoe UI" panose="020B0502040204020203" pitchFamily="34" charset="0"/>
              </a:rPr>
              <a:t> and </a:t>
            </a:r>
            <a:r>
              <a:rPr lang="de-DE" sz="1200" dirty="0" err="1">
                <a:solidFill>
                  <a:prstClr val="black"/>
                </a:solidFill>
                <a:latin typeface="Segoe UI" panose="020B0502040204020203" pitchFamily="34" charset="0"/>
                <a:cs typeface="Segoe UI" panose="020B0502040204020203" pitchFamily="34" charset="0"/>
              </a:rPr>
              <a:t>control</a:t>
            </a:r>
            <a:r>
              <a:rPr lang="de-DE" sz="1200" dirty="0">
                <a:solidFill>
                  <a:prstClr val="black"/>
                </a:solidFill>
                <a:latin typeface="Segoe UI" panose="020B0502040204020203" pitchFamily="34" charset="0"/>
                <a:cs typeface="Segoe UI" panose="020B0502040204020203" pitchFamily="34" charset="0"/>
              </a:rPr>
              <a:t> </a:t>
            </a:r>
            <a:r>
              <a:rPr lang="de-DE" sz="1200" dirty="0" err="1">
                <a:solidFill>
                  <a:prstClr val="black"/>
                </a:solidFill>
                <a:latin typeface="Segoe UI" panose="020B0502040204020203" pitchFamily="34" charset="0"/>
                <a:cs typeface="Segoe UI" panose="020B0502040204020203" pitchFamily="34" charset="0"/>
              </a:rPr>
              <a:t>behavior</a:t>
            </a:r>
            <a:endParaRPr lang="de-DE" sz="1200" dirty="0">
              <a:solidFill>
                <a:srgbClr val="1CB8F1"/>
              </a:solidFill>
              <a:latin typeface="Segoe UI" panose="020B0502040204020203" pitchFamily="34" charset="0"/>
              <a:cs typeface="Segoe UI" panose="020B0502040204020203" pitchFamily="34" charset="0"/>
            </a:endParaRPr>
          </a:p>
          <a:p>
            <a:endParaRPr lang="de-DE" sz="1200" dirty="0">
              <a:solidFill>
                <a:srgbClr val="1CB8F1"/>
              </a:solidFill>
              <a:latin typeface="Segoe UI" panose="020B0502040204020203" pitchFamily="34" charset="0"/>
              <a:cs typeface="Segoe UI" panose="020B0502040204020203" pitchFamily="34" charset="0"/>
            </a:endParaRPr>
          </a:p>
          <a:p>
            <a:r>
              <a:rPr lang="de-DE" sz="1200" dirty="0">
                <a:solidFill>
                  <a:schemeClr val="bg1">
                    <a:lumMod val="50000"/>
                  </a:schemeClr>
                </a:solidFill>
                <a:latin typeface="Segoe UI" panose="020B0502040204020203" pitchFamily="34" charset="0"/>
                <a:cs typeface="Segoe UI" panose="020B0502040204020203" pitchFamily="34" charset="0"/>
              </a:rPr>
              <a:t>You have </a:t>
            </a:r>
            <a:r>
              <a:rPr lang="de-DE" sz="1200" dirty="0" err="1">
                <a:solidFill>
                  <a:schemeClr val="bg1">
                    <a:lumMod val="50000"/>
                  </a:schemeClr>
                </a:solidFill>
                <a:latin typeface="Segoe UI" panose="020B0502040204020203" pitchFamily="34" charset="0"/>
                <a:cs typeface="Segoe UI" panose="020B0502040204020203" pitchFamily="34" charset="0"/>
              </a:rPr>
              <a:t>learnt</a:t>
            </a:r>
            <a:r>
              <a:rPr lang="de-DE" sz="1200" dirty="0">
                <a:solidFill>
                  <a:schemeClr val="bg1">
                    <a:lumMod val="50000"/>
                  </a:schemeClr>
                </a:solidFill>
                <a:latin typeface="Segoe UI" panose="020B0502040204020203" pitchFamily="34" charset="0"/>
                <a:cs typeface="Segoe UI" panose="020B0502040204020203" pitchFamily="34" charset="0"/>
              </a:rPr>
              <a:t> how to </a:t>
            </a:r>
            <a:r>
              <a:rPr lang="de-DE" sz="1200" dirty="0" err="1">
                <a:solidFill>
                  <a:schemeClr val="bg1">
                    <a:lumMod val="50000"/>
                  </a:schemeClr>
                </a:solidFill>
                <a:latin typeface="Segoe UI" panose="020B0502040204020203" pitchFamily="34" charset="0"/>
                <a:cs typeface="Segoe UI" panose="020B0502040204020203" pitchFamily="34" charset="0"/>
              </a:rPr>
              <a:t>the</a:t>
            </a:r>
            <a:r>
              <a:rPr lang="de-DE" sz="1200" dirty="0">
                <a:solidFill>
                  <a:schemeClr val="bg1">
                    <a:lumMod val="50000"/>
                  </a:schemeClr>
                </a:solidFill>
                <a:latin typeface="Segoe UI" panose="020B0502040204020203" pitchFamily="34" charset="0"/>
                <a:cs typeface="Segoe UI" panose="020B0502040204020203" pitchFamily="34" charset="0"/>
              </a:rPr>
              <a:t> Canvas Apps Maker Studio </a:t>
            </a:r>
            <a:r>
              <a:rPr lang="de-DE" sz="1200" dirty="0" err="1">
                <a:solidFill>
                  <a:schemeClr val="bg1">
                    <a:lumMod val="50000"/>
                  </a:schemeClr>
                </a:solidFill>
                <a:latin typeface="Segoe UI" panose="020B0502040204020203" pitchFamily="34" charset="0"/>
                <a:cs typeface="Segoe UI" panose="020B0502040204020203" pitchFamily="34" charset="0"/>
              </a:rPr>
              <a:t>is</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structured</a:t>
            </a:r>
            <a:r>
              <a:rPr lang="de-DE" sz="1200" dirty="0">
                <a:solidFill>
                  <a:schemeClr val="bg1">
                    <a:lumMod val="50000"/>
                  </a:schemeClr>
                </a:solidFill>
                <a:latin typeface="Segoe UI" panose="020B0502040204020203" pitchFamily="34" charset="0"/>
                <a:cs typeface="Segoe UI" panose="020B0502040204020203" pitchFamily="34" charset="0"/>
              </a:rPr>
              <a:t>.</a:t>
            </a:r>
          </a:p>
          <a:p>
            <a:pPr marL="342900" indent="-342900">
              <a:buAutoNum type="arabicPeriod"/>
            </a:pPr>
            <a:endParaRPr lang="de-DE" sz="1200" dirty="0">
              <a:latin typeface="Segoe UI" panose="020B0502040204020203" pitchFamily="34" charset="0"/>
              <a:cs typeface="Segoe UI" panose="020B0502040204020203" pitchFamily="34" charset="0"/>
            </a:endParaRPr>
          </a:p>
        </p:txBody>
      </p:sp>
      <p:pic>
        <p:nvPicPr>
          <p:cNvPr id="12" name="Grafik 11">
            <a:extLst>
              <a:ext uri="{FF2B5EF4-FFF2-40B4-BE49-F238E27FC236}">
                <a16:creationId xmlns:a16="http://schemas.microsoft.com/office/drawing/2014/main" id="{B65B8E7F-CC83-4976-AEB9-0C94612716B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15229" y="1186940"/>
            <a:ext cx="5871697" cy="4318509"/>
          </a:xfrm>
          <a:prstGeom prst="rect">
            <a:avLst/>
          </a:prstGeom>
        </p:spPr>
      </p:pic>
      <p:sp>
        <p:nvSpPr>
          <p:cNvPr id="20" name="Rechteck 19">
            <a:extLst>
              <a:ext uri="{FF2B5EF4-FFF2-40B4-BE49-F238E27FC236}">
                <a16:creationId xmlns:a16="http://schemas.microsoft.com/office/drawing/2014/main" id="{9536EAE6-D5AB-4F9D-8A67-248C2EF7EC18}"/>
              </a:ext>
            </a:extLst>
          </p:cNvPr>
          <p:cNvSpPr/>
          <p:nvPr/>
        </p:nvSpPr>
        <p:spPr>
          <a:xfrm>
            <a:off x="6215228" y="1386657"/>
            <a:ext cx="5871697" cy="365943"/>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A8B8ED11-4968-42D7-91F2-31944283C427}"/>
              </a:ext>
            </a:extLst>
          </p:cNvPr>
          <p:cNvSpPr/>
          <p:nvPr/>
        </p:nvSpPr>
        <p:spPr>
          <a:xfrm>
            <a:off x="6215228" y="1740578"/>
            <a:ext cx="5871697" cy="224759"/>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 name="Rechteck 1">
            <a:extLst>
              <a:ext uri="{FF2B5EF4-FFF2-40B4-BE49-F238E27FC236}">
                <a16:creationId xmlns:a16="http://schemas.microsoft.com/office/drawing/2014/main" id="{BAB082D8-104B-4AA9-A50C-3E7A72C58B2D}"/>
              </a:ext>
            </a:extLst>
          </p:cNvPr>
          <p:cNvSpPr/>
          <p:nvPr/>
        </p:nvSpPr>
        <p:spPr>
          <a:xfrm>
            <a:off x="6215228" y="1991069"/>
            <a:ext cx="1528597" cy="3529745"/>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A4FC10CB-B9D6-4735-AF50-7DEB43533E7E}"/>
              </a:ext>
            </a:extLst>
          </p:cNvPr>
          <p:cNvSpPr/>
          <p:nvPr/>
        </p:nvSpPr>
        <p:spPr>
          <a:xfrm>
            <a:off x="10555694" y="1991069"/>
            <a:ext cx="1528597" cy="3529745"/>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26380440-3AC9-4C0C-8648-F064954C77A0}"/>
              </a:ext>
            </a:extLst>
          </p:cNvPr>
          <p:cNvSpPr/>
          <p:nvPr/>
        </p:nvSpPr>
        <p:spPr>
          <a:xfrm>
            <a:off x="7863052" y="2924175"/>
            <a:ext cx="2470363" cy="1362075"/>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8485062F-38CE-499C-9CD7-47A81816B957}"/>
              </a:ext>
            </a:extLst>
          </p:cNvPr>
          <p:cNvSpPr/>
          <p:nvPr/>
        </p:nvSpPr>
        <p:spPr>
          <a:xfrm>
            <a:off x="7724480" y="2719388"/>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9" name="Ellipse 28">
            <a:extLst>
              <a:ext uri="{FF2B5EF4-FFF2-40B4-BE49-F238E27FC236}">
                <a16:creationId xmlns:a16="http://schemas.microsoft.com/office/drawing/2014/main" id="{A164B173-33A1-44C3-986F-01501ACAF073}"/>
              </a:ext>
            </a:extLst>
          </p:cNvPr>
          <p:cNvSpPr/>
          <p:nvPr/>
        </p:nvSpPr>
        <p:spPr>
          <a:xfrm>
            <a:off x="6095662" y="199974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Segoe UI Semibold" panose="020B0702040204020203" pitchFamily="34" charset="0"/>
                <a:cs typeface="Segoe UI Semibold" panose="020B0702040204020203" pitchFamily="34" charset="0"/>
              </a:rPr>
              <a:t>3</a:t>
            </a:r>
          </a:p>
        </p:txBody>
      </p:sp>
      <p:sp>
        <p:nvSpPr>
          <p:cNvPr id="30" name="Ellipse 29">
            <a:extLst>
              <a:ext uri="{FF2B5EF4-FFF2-40B4-BE49-F238E27FC236}">
                <a16:creationId xmlns:a16="http://schemas.microsoft.com/office/drawing/2014/main" id="{912CF678-E2AC-404B-83A8-5533D92AF8B7}"/>
              </a:ext>
            </a:extLst>
          </p:cNvPr>
          <p:cNvSpPr/>
          <p:nvPr/>
        </p:nvSpPr>
        <p:spPr>
          <a:xfrm>
            <a:off x="10365143" y="199974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Segoe UI Semibold" panose="020B0702040204020203" pitchFamily="34" charset="0"/>
                <a:cs typeface="Segoe UI Semibold" panose="020B0702040204020203" pitchFamily="34" charset="0"/>
              </a:rPr>
              <a:t>4</a:t>
            </a:r>
          </a:p>
        </p:txBody>
      </p:sp>
      <p:sp>
        <p:nvSpPr>
          <p:cNvPr id="31" name="Ellipse 30">
            <a:extLst>
              <a:ext uri="{FF2B5EF4-FFF2-40B4-BE49-F238E27FC236}">
                <a16:creationId xmlns:a16="http://schemas.microsoft.com/office/drawing/2014/main" id="{93402CBF-6137-42E0-AAE7-5340239E41E6}"/>
              </a:ext>
            </a:extLst>
          </p:cNvPr>
          <p:cNvSpPr/>
          <p:nvPr/>
        </p:nvSpPr>
        <p:spPr>
          <a:xfrm>
            <a:off x="6095662" y="118141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Segoe UI Semibold" panose="020B0702040204020203" pitchFamily="34" charset="0"/>
                <a:cs typeface="Segoe UI Semibold" panose="020B0702040204020203" pitchFamily="34" charset="0"/>
              </a:rPr>
              <a:t>2</a:t>
            </a:r>
          </a:p>
        </p:txBody>
      </p:sp>
      <p:sp>
        <p:nvSpPr>
          <p:cNvPr id="32" name="Ellipse 31">
            <a:extLst>
              <a:ext uri="{FF2B5EF4-FFF2-40B4-BE49-F238E27FC236}">
                <a16:creationId xmlns:a16="http://schemas.microsoft.com/office/drawing/2014/main" id="{EA19CB61-64E8-49C4-9193-568DED817F22}"/>
              </a:ext>
            </a:extLst>
          </p:cNvPr>
          <p:cNvSpPr/>
          <p:nvPr/>
        </p:nvSpPr>
        <p:spPr>
          <a:xfrm>
            <a:off x="6095662" y="162022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a:latin typeface="Segoe UI Semibold" panose="020B0702040204020203" pitchFamily="34" charset="0"/>
                <a:cs typeface="Segoe UI Semibold" panose="020B0702040204020203" pitchFamily="34" charset="0"/>
              </a:rPr>
              <a:t>5</a:t>
            </a:r>
          </a:p>
        </p:txBody>
      </p:sp>
    </p:spTree>
    <p:extLst>
      <p:ext uri="{BB962C8B-B14F-4D97-AF65-F5344CB8AC3E}">
        <p14:creationId xmlns:p14="http://schemas.microsoft.com/office/powerpoint/2010/main" val="136561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104155D-F4F9-42DD-B6FF-36AEC6AF8FFE}"/>
              </a:ext>
            </a:extLst>
          </p:cNvPr>
          <p:cNvSpPr txBox="1"/>
          <p:nvPr/>
        </p:nvSpPr>
        <p:spPr>
          <a:xfrm>
            <a:off x="630164" y="1336052"/>
            <a:ext cx="3921288" cy="707886"/>
          </a:xfrm>
          <a:prstGeom prst="rect">
            <a:avLst/>
          </a:prstGeom>
          <a:noFill/>
        </p:spPr>
        <p:txBody>
          <a:bodyPr wrap="square" rtlCol="0">
            <a:spAutoFit/>
          </a:bodyPr>
          <a:lstStyle>
            <a:defPPr>
              <a:defRPr lang="de-DE"/>
            </a:defPPr>
            <a:lvl1pPr>
              <a:defRPr sz="4000">
                <a:solidFill>
                  <a:srgbClr val="7C7C7C"/>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de-DE" dirty="0"/>
              <a:t>Display Format</a:t>
            </a:r>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2291137"/>
            <a:ext cx="4535923" cy="2308324"/>
          </a:xfrm>
          <a:prstGeom prst="rect">
            <a:avLst/>
          </a:prstGeom>
          <a:noFill/>
        </p:spPr>
        <p:txBody>
          <a:bodyPr wrap="square" rtlCol="0">
            <a:spAutoFit/>
          </a:bodyPr>
          <a:lstStyle/>
          <a:p>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In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the</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following</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you will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learn</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how to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apply</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display</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formats</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according</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to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your</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target</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device</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size</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a:t>
            </a:r>
          </a:p>
          <a:p>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6"/>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solidFill>
                  <a:srgbClr val="1CB8F1"/>
                </a:solidFill>
                <a:latin typeface="Segoe UI" panose="020B0502040204020203" pitchFamily="34" charset="0"/>
                <a:cs typeface="Segoe UI" panose="020B0502040204020203" pitchFamily="34" charset="0"/>
              </a:rPr>
              <a:t> </a:t>
            </a:r>
            <a:r>
              <a:rPr lang="de-DE" sz="1200" dirty="0">
                <a:solidFill>
                  <a:srgbClr val="1CB8F1"/>
                </a:solidFill>
                <a:latin typeface="Segoe UI Semibold" panose="020B0702040204020203" pitchFamily="34" charset="0"/>
                <a:cs typeface="Segoe UI Semibold" panose="020B0702040204020203" pitchFamily="34" charset="0"/>
              </a:rPr>
              <a:t>top bar </a:t>
            </a:r>
            <a:r>
              <a:rPr lang="de-DE" sz="1200" dirty="0">
                <a:latin typeface="Segoe UI" panose="020B0502040204020203" pitchFamily="34" charset="0"/>
                <a:cs typeface="Segoe UI" panose="020B0502040204020203" pitchFamily="34" charset="0"/>
              </a:rPr>
              <a:t>&gt; Settings</a:t>
            </a:r>
          </a:p>
          <a:p>
            <a:pPr marL="342900" indent="-342900">
              <a:buFont typeface="+mj-lt"/>
              <a:buAutoNum type="arabicPeriod" startAt="6"/>
            </a:pPr>
            <a:r>
              <a:rPr lang="de-DE" sz="1200" dirty="0">
                <a:latin typeface="Segoe UI" panose="020B0502040204020203" pitchFamily="34" charset="0"/>
                <a:cs typeface="Segoe UI" panose="020B0502040204020203" pitchFamily="34" charset="0"/>
              </a:rPr>
              <a:t>A </a:t>
            </a:r>
            <a:r>
              <a:rPr lang="de-DE" sz="1200" dirty="0" err="1">
                <a:latin typeface="Segoe UI" panose="020B0502040204020203" pitchFamily="34" charset="0"/>
                <a:cs typeface="Segoe UI" panose="020B0502040204020203" pitchFamily="34" charset="0"/>
              </a:rPr>
              <a:t>pop</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up</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window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comes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up</a:t>
            </a:r>
            <a:r>
              <a:rPr lang="de-DE" sz="1200" dirty="0">
                <a:latin typeface="Segoe UI" panose="020B0502040204020203" pitchFamily="34" charset="0"/>
                <a:cs typeface="Segoe UI" panose="020B0502040204020203" pitchFamily="34" charset="0"/>
              </a:rPr>
              <a:t> &gt; Display &gt; Size &gt; 4:3 iPad</a:t>
            </a:r>
          </a:p>
          <a:p>
            <a:pPr marL="342900" indent="-342900">
              <a:buFont typeface="+mj-lt"/>
              <a:buAutoNum type="arabicPeriod" startAt="6"/>
            </a:pPr>
            <a:r>
              <a:rPr lang="de-DE" sz="1200" dirty="0">
                <a:latin typeface="Segoe UI" panose="020B0502040204020203" pitchFamily="34" charset="0"/>
                <a:cs typeface="Segoe UI" panose="020B0502040204020203" pitchFamily="34" charset="0"/>
              </a:rPr>
              <a:t>Click on </a:t>
            </a:r>
            <a:r>
              <a:rPr lang="de-DE" sz="1200" dirty="0" err="1">
                <a:latin typeface="Segoe UI" panose="020B0502040204020203" pitchFamily="34" charset="0"/>
                <a:cs typeface="Segoe UI" panose="020B0502040204020203" pitchFamily="34" charset="0"/>
              </a:rPr>
              <a:t>Apply</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6"/>
            </a:pPr>
            <a:r>
              <a:rPr lang="de-DE" sz="1200" dirty="0">
                <a:latin typeface="Segoe UI" panose="020B0502040204020203" pitchFamily="34" charset="0"/>
                <a:cs typeface="Segoe UI" panose="020B0502040204020203" pitchFamily="34" charset="0"/>
              </a:rPr>
              <a:t>Close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pop</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up</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window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3</a:t>
            </a:r>
            <a:r>
              <a:rPr lang="de-DE" sz="1200" dirty="0">
                <a:latin typeface="Segoe UI" panose="020B0502040204020203" pitchFamily="34" charset="0"/>
                <a:cs typeface="Segoe UI" panose="020B0502040204020203" pitchFamily="34" charset="0"/>
              </a:rPr>
              <a:t>)</a:t>
            </a:r>
          </a:p>
          <a:p>
            <a:pPr marL="342900" indent="-342900">
              <a:buAutoNum type="arabicPeriod" startAt="6"/>
            </a:pPr>
            <a:endParaRPr lang="de-DE" sz="1200" dirty="0">
              <a:solidFill>
                <a:srgbClr val="1CB8F1"/>
              </a:solidFill>
              <a:latin typeface="Segoe UI" panose="020B0502040204020203" pitchFamily="34" charset="0"/>
              <a:cs typeface="Segoe UI" panose="020B0502040204020203" pitchFamily="34" charset="0"/>
            </a:endParaRPr>
          </a:p>
          <a:p>
            <a:r>
              <a:rPr lang="de-DE" sz="1200" dirty="0" err="1">
                <a:solidFill>
                  <a:schemeClr val="bg1">
                    <a:lumMod val="50000"/>
                  </a:schemeClr>
                </a:solidFill>
                <a:latin typeface="Segoe UI" panose="020B0502040204020203" pitchFamily="34" charset="0"/>
                <a:cs typeface="Segoe UI" panose="020B0502040204020203" pitchFamily="34" charset="0"/>
              </a:rPr>
              <a:t>Your</a:t>
            </a:r>
            <a:r>
              <a:rPr lang="de-DE" sz="1200" dirty="0">
                <a:solidFill>
                  <a:schemeClr val="bg1">
                    <a:lumMod val="50000"/>
                  </a:schemeClr>
                </a:solidFill>
                <a:latin typeface="Segoe UI" panose="020B0502040204020203" pitchFamily="34" charset="0"/>
                <a:cs typeface="Segoe UI" panose="020B0502040204020203" pitchFamily="34" charset="0"/>
              </a:rPr>
              <a:t> screen </a:t>
            </a:r>
            <a:r>
              <a:rPr lang="de-DE" sz="1200" dirty="0" err="1">
                <a:solidFill>
                  <a:schemeClr val="bg1">
                    <a:lumMod val="50000"/>
                  </a:schemeClr>
                </a:solidFill>
                <a:latin typeface="Segoe UI" panose="020B0502040204020203" pitchFamily="34" charset="0"/>
                <a:cs typeface="Segoe UI" panose="020B0502040204020203" pitchFamily="34" charset="0"/>
              </a:rPr>
              <a:t>is</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now</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aligned</a:t>
            </a:r>
            <a:r>
              <a:rPr lang="de-DE" sz="1200" dirty="0">
                <a:solidFill>
                  <a:schemeClr val="bg1">
                    <a:lumMod val="50000"/>
                  </a:schemeClr>
                </a:solidFill>
                <a:latin typeface="Segoe UI" panose="020B0502040204020203" pitchFamily="34" charset="0"/>
                <a:cs typeface="Segoe UI" panose="020B0502040204020203" pitchFamily="34" charset="0"/>
              </a:rPr>
              <a:t> to </a:t>
            </a:r>
            <a:r>
              <a:rPr lang="de-DE" sz="1200" dirty="0" err="1">
                <a:solidFill>
                  <a:schemeClr val="bg1">
                    <a:lumMod val="50000"/>
                  </a:schemeClr>
                </a:solidFill>
                <a:latin typeface="Segoe UI" panose="020B0502040204020203" pitchFamily="34" charset="0"/>
                <a:cs typeface="Segoe UI" panose="020B0502040204020203" pitchFamily="34" charset="0"/>
              </a:rPr>
              <a:t>another</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size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format</a:t>
            </a:r>
            <a:r>
              <a:rPr lang="de-DE" sz="1200" dirty="0">
                <a:solidFill>
                  <a:schemeClr val="bg1">
                    <a:lumMod val="50000"/>
                  </a:schemeClr>
                </a:solidFill>
                <a:latin typeface="Segoe UI" panose="020B0502040204020203" pitchFamily="34" charset="0"/>
                <a:cs typeface="Segoe UI" panose="020B0502040204020203" pitchFamily="34" charset="0"/>
              </a:rPr>
              <a:t>. You </a:t>
            </a:r>
            <a:r>
              <a:rPr lang="de-DE" sz="1200" dirty="0" err="1">
                <a:solidFill>
                  <a:schemeClr val="bg1">
                    <a:lumMod val="50000"/>
                  </a:schemeClr>
                </a:solidFill>
                <a:latin typeface="Segoe UI" panose="020B0502040204020203" pitchFamily="34" charset="0"/>
                <a:cs typeface="Segoe UI" panose="020B0502040204020203" pitchFamily="34" charset="0"/>
              </a:rPr>
              <a:t>can</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change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the</a:t>
            </a:r>
            <a:r>
              <a:rPr lang="de-DE" sz="1200" dirty="0">
                <a:solidFill>
                  <a:schemeClr val="bg1">
                    <a:lumMod val="50000"/>
                  </a:schemeClr>
                </a:solidFill>
                <a:latin typeface="Segoe UI" panose="020B0502040204020203" pitchFamily="34" charset="0"/>
                <a:cs typeface="Segoe UI" panose="020B0502040204020203" pitchFamily="34" charset="0"/>
              </a:rPr>
              <a:t> screen </a:t>
            </a:r>
            <a:r>
              <a:rPr lang="de-DE" sz="1200" dirty="0" err="1">
                <a:solidFill>
                  <a:schemeClr val="bg1">
                    <a:lumMod val="50000"/>
                  </a:schemeClr>
                </a:solidFill>
                <a:latin typeface="Segoe UI" panose="020B0502040204020203" pitchFamily="34" charset="0"/>
                <a:cs typeface="Segoe UI" panose="020B0502040204020203" pitchFamily="34" charset="0"/>
              </a:rPr>
              <a:t>size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everytime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or</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even</a:t>
            </a:r>
            <a:r>
              <a:rPr lang="de-DE" sz="1200" dirty="0">
                <a:solidFill>
                  <a:schemeClr val="bg1">
                    <a:lumMod val="50000"/>
                  </a:schemeClr>
                </a:solidFill>
                <a:latin typeface="Segoe UI" panose="020B0502040204020203" pitchFamily="34" charset="0"/>
                <a:cs typeface="Segoe UI" panose="020B0502040204020203" pitchFamily="34" charset="0"/>
              </a:rPr>
              <a:t> design responsive </a:t>
            </a:r>
            <a:r>
              <a:rPr lang="de-DE" sz="1200" dirty="0" err="1">
                <a:solidFill>
                  <a:schemeClr val="bg1">
                    <a:lumMod val="50000"/>
                  </a:schemeClr>
                </a:solidFill>
                <a:latin typeface="Segoe UI" panose="020B0502040204020203" pitchFamily="34" charset="0"/>
                <a:cs typeface="Segoe UI" panose="020B0502040204020203" pitchFamily="34" charset="0"/>
              </a:rPr>
              <a:t>layouts</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as</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well</a:t>
            </a:r>
            <a:r>
              <a:rPr lang="de-DE" sz="1200" dirty="0">
                <a:solidFill>
                  <a:schemeClr val="bg1">
                    <a:lumMod val="50000"/>
                  </a:schemeClr>
                </a:solidFill>
                <a:latin typeface="Segoe UI" panose="020B0502040204020203" pitchFamily="34" charset="0"/>
                <a:cs typeface="Segoe UI" panose="020B0502040204020203" pitchFamily="34" charset="0"/>
              </a:rPr>
              <a:t>.</a:t>
            </a:r>
          </a:p>
          <a:p>
            <a:pPr marL="342900" indent="-342900">
              <a:buAutoNum type="arabicPeriod"/>
            </a:pPr>
            <a:endParaRPr lang="de-DE" sz="1200" dirty="0">
              <a:latin typeface="Segoe UI" panose="020B0502040204020203" pitchFamily="34" charset="0"/>
              <a:cs typeface="Segoe UI" panose="020B0502040204020203" pitchFamily="34" charset="0"/>
            </a:endParaRPr>
          </a:p>
        </p:txBody>
      </p:sp>
      <p:pic>
        <p:nvPicPr>
          <p:cNvPr id="12" name="Grafik 11">
            <a:extLst>
              <a:ext uri="{FF2B5EF4-FFF2-40B4-BE49-F238E27FC236}">
                <a16:creationId xmlns:a16="http://schemas.microsoft.com/office/drawing/2014/main" id="{B65B8E7F-CC83-4976-AEB9-0C94612716B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2803" y="0"/>
            <a:ext cx="9291718" cy="6858000"/>
          </a:xfrm>
          <a:prstGeom prst="rect">
            <a:avLst/>
          </a:prstGeom>
        </p:spPr>
      </p:pic>
      <p:sp>
        <p:nvSpPr>
          <p:cNvPr id="20" name="Rechteck 19">
            <a:extLst>
              <a:ext uri="{FF2B5EF4-FFF2-40B4-BE49-F238E27FC236}">
                <a16:creationId xmlns:a16="http://schemas.microsoft.com/office/drawing/2014/main" id="{9536EAE6-D5AB-4F9D-8A67-248C2EF7EC18}"/>
              </a:ext>
            </a:extLst>
          </p:cNvPr>
          <p:cNvSpPr/>
          <p:nvPr/>
        </p:nvSpPr>
        <p:spPr>
          <a:xfrm>
            <a:off x="7473896" y="2198027"/>
            <a:ext cx="1521017" cy="316573"/>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93B210-0B1A-42CA-9F5B-AE966873AB65}"/>
              </a:ext>
            </a:extLst>
          </p:cNvPr>
          <p:cNvSpPr/>
          <p:nvPr/>
        </p:nvSpPr>
        <p:spPr>
          <a:xfrm>
            <a:off x="9032109" y="4057650"/>
            <a:ext cx="1301307" cy="524289"/>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E4F8B891-10AA-4928-B461-137A992DD033}"/>
              </a:ext>
            </a:extLst>
          </p:cNvPr>
          <p:cNvSpPr/>
          <p:nvPr/>
        </p:nvSpPr>
        <p:spPr>
          <a:xfrm>
            <a:off x="10843591" y="3795505"/>
            <a:ext cx="712338" cy="524289"/>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 name="Ellipse 1">
            <a:extLst>
              <a:ext uri="{FF2B5EF4-FFF2-40B4-BE49-F238E27FC236}">
                <a16:creationId xmlns:a16="http://schemas.microsoft.com/office/drawing/2014/main" id="{67BA2409-09BD-449F-8E6D-513284AE641E}"/>
              </a:ext>
            </a:extLst>
          </p:cNvPr>
          <p:cNvSpPr/>
          <p:nvPr/>
        </p:nvSpPr>
        <p:spPr>
          <a:xfrm>
            <a:off x="7285728" y="195758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3" name="Ellipse 22">
            <a:extLst>
              <a:ext uri="{FF2B5EF4-FFF2-40B4-BE49-F238E27FC236}">
                <a16:creationId xmlns:a16="http://schemas.microsoft.com/office/drawing/2014/main" id="{A7C27306-9A1B-4E31-8BA4-5065B615021A}"/>
              </a:ext>
            </a:extLst>
          </p:cNvPr>
          <p:cNvSpPr/>
          <p:nvPr/>
        </p:nvSpPr>
        <p:spPr>
          <a:xfrm>
            <a:off x="8843941" y="385661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4" name="Ellipse 23">
            <a:extLst>
              <a:ext uri="{FF2B5EF4-FFF2-40B4-BE49-F238E27FC236}">
                <a16:creationId xmlns:a16="http://schemas.microsoft.com/office/drawing/2014/main" id="{10EF4572-D4DE-48BC-9739-683A6A004D0B}"/>
              </a:ext>
            </a:extLst>
          </p:cNvPr>
          <p:cNvSpPr/>
          <p:nvPr/>
        </p:nvSpPr>
        <p:spPr>
          <a:xfrm>
            <a:off x="10666119" y="358518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6" name="Rechteck 25">
            <a:extLst>
              <a:ext uri="{FF2B5EF4-FFF2-40B4-BE49-F238E27FC236}">
                <a16:creationId xmlns:a16="http://schemas.microsoft.com/office/drawing/2014/main" id="{A1D01E41-E73A-47C2-92E0-4C28B68EB881}"/>
              </a:ext>
            </a:extLst>
          </p:cNvPr>
          <p:cNvSpPr/>
          <p:nvPr/>
        </p:nvSpPr>
        <p:spPr>
          <a:xfrm>
            <a:off x="14193078" y="1336053"/>
            <a:ext cx="433280" cy="423174"/>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68527EAE-6C2A-4B58-A8B4-DF43B6C945B6}"/>
              </a:ext>
            </a:extLst>
          </p:cNvPr>
          <p:cNvSpPr/>
          <p:nvPr/>
        </p:nvSpPr>
        <p:spPr>
          <a:xfrm>
            <a:off x="14005667" y="109152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Tree>
    <p:extLst>
      <p:ext uri="{BB962C8B-B14F-4D97-AF65-F5344CB8AC3E}">
        <p14:creationId xmlns:p14="http://schemas.microsoft.com/office/powerpoint/2010/main" val="392543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104155D-F4F9-42DD-B6FF-36AEC6AF8FFE}"/>
              </a:ext>
            </a:extLst>
          </p:cNvPr>
          <p:cNvSpPr txBox="1"/>
          <p:nvPr/>
        </p:nvSpPr>
        <p:spPr>
          <a:xfrm>
            <a:off x="630164" y="1336052"/>
            <a:ext cx="3921288" cy="707886"/>
          </a:xfrm>
          <a:prstGeom prst="rect">
            <a:avLst/>
          </a:prstGeom>
          <a:noFill/>
        </p:spPr>
        <p:txBody>
          <a:bodyPr wrap="square" rtlCol="0">
            <a:spAutoFit/>
          </a:bodyPr>
          <a:lstStyle>
            <a:defPPr>
              <a:defRPr lang="de-DE"/>
            </a:defPPr>
            <a:lvl1pPr>
              <a:defRPr sz="4000">
                <a:solidFill>
                  <a:srgbClr val="7C7C7C"/>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de-DE" dirty="0"/>
              <a:t>Screen </a:t>
            </a:r>
            <a:r>
              <a:rPr lang="de-DE" dirty="0" err="1"/>
              <a:t>control</a:t>
            </a:r>
            <a:endParaRPr lang="de-DE" dirty="0"/>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2291137"/>
            <a:ext cx="4535923" cy="2492990"/>
          </a:xfrm>
          <a:prstGeom prst="rect">
            <a:avLst/>
          </a:prstGeom>
          <a:noFill/>
        </p:spPr>
        <p:txBody>
          <a:bodyPr wrap="square" rtlCol="0">
            <a:spAutoFit/>
          </a:bodyPr>
          <a:lstStyle/>
          <a:p>
            <a:r>
              <a:rPr lang="en-US" sz="1200" dirty="0">
                <a:solidFill>
                  <a:schemeClr val="tx1">
                    <a:lumMod val="50000"/>
                    <a:lumOff val="50000"/>
                  </a:schemeClr>
                </a:solidFill>
                <a:latin typeface="Segoe UI Semibold" panose="020B0702040204020203" pitchFamily="34" charset="0"/>
                <a:cs typeface="Segoe UI Semibold" panose="020B0702040204020203" pitchFamily="34" charset="0"/>
              </a:rPr>
              <a:t>There must be a meaningful and unique name for each Screen. The screen name can be viewed and edited in the same way as other controls: in the tree view of the controls pane or in the header of the properties pane.</a:t>
            </a:r>
          </a:p>
          <a:p>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0"/>
            </a:pPr>
            <a:r>
              <a:rPr lang="de-DE" sz="1200" dirty="0">
                <a:latin typeface="Segoe UI" panose="020B0502040204020203" pitchFamily="34" charset="0"/>
                <a:cs typeface="Segoe UI" panose="020B0502040204020203" pitchFamily="34" charset="0"/>
              </a:rPr>
              <a:t>Select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 &gt; 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Save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an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bg01 </a:t>
            </a:r>
            <a:r>
              <a:rPr lang="de-DE" sz="1200" dirty="0">
                <a:latin typeface="Segoe UI" panose="020B0502040204020203" pitchFamily="34" charset="0"/>
                <a:cs typeface="Segoe UI" panose="020B0502040204020203" pitchFamily="34" charset="0"/>
              </a:rPr>
              <a:t>and save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desktop</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0"/>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Canvas App Maker Studio</a:t>
            </a:r>
          </a:p>
          <a:p>
            <a:pPr marL="342900" indent="-342900">
              <a:buFont typeface="+mj-lt"/>
              <a:buAutoNum type="arabicPeriod" startAt="10"/>
            </a:pPr>
            <a:r>
              <a:rPr lang="de-DE" sz="1200" dirty="0">
                <a:latin typeface="Segoe UI" panose="020B0502040204020203" pitchFamily="34" charset="0"/>
                <a:cs typeface="Segoe UI" panose="020B0502040204020203" pitchFamily="34" charset="0"/>
              </a:rPr>
              <a:t>In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latin typeface="Segoe UI" panose="020B0502040204020203" pitchFamily="34" charset="0"/>
                <a:cs typeface="Segoe UI" panose="020B0502040204020203" pitchFamily="34" charset="0"/>
              </a:rPr>
              <a:t>select</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Screen1</a:t>
            </a:r>
          </a:p>
          <a:p>
            <a:pPr marL="342900" indent="-342900">
              <a:buFont typeface="+mj-lt"/>
              <a:buAutoNum type="arabicPeriod" startAt="10"/>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Background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select</a:t>
            </a:r>
            <a:r>
              <a:rPr lang="de-DE" sz="1200" dirty="0">
                <a:latin typeface="Segoe UI" panose="020B0502040204020203" pitchFamily="34" charset="0"/>
                <a:cs typeface="Segoe UI" panose="020B0502040204020203" pitchFamily="34" charset="0"/>
              </a:rPr>
              <a:t> </a:t>
            </a:r>
            <a:br>
              <a:rPr lang="de-DE" sz="1200" dirty="0">
                <a:latin typeface="Segoe UI" panose="020B0502040204020203" pitchFamily="34" charset="0"/>
                <a:cs typeface="Segoe UI" panose="020B0502040204020203" pitchFamily="34" charset="0"/>
              </a:rPr>
            </a:br>
            <a:r>
              <a:rPr lang="de-DE" sz="1200" dirty="0">
                <a:solidFill>
                  <a:srgbClr val="29AEE6"/>
                </a:solidFill>
                <a:latin typeface="Segoe UI" panose="020B0502040204020203" pitchFamily="34" charset="0"/>
                <a:cs typeface="Segoe UI" panose="020B0502040204020203" pitchFamily="34" charset="0"/>
              </a:rPr>
              <a:t>+ Add in </a:t>
            </a:r>
            <a:r>
              <a:rPr lang="de-DE" sz="1200" dirty="0" err="1">
                <a:solidFill>
                  <a:srgbClr val="29AEE6"/>
                </a:solidFill>
                <a:latin typeface="Segoe UI" panose="020B0502040204020203" pitchFamily="34" charset="0"/>
                <a:cs typeface="Segoe UI" panose="020B0502040204020203" pitchFamily="34" charset="0"/>
              </a:rPr>
              <a:t>image</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file</a:t>
            </a:r>
            <a:r>
              <a:rPr lang="de-DE" sz="1200" dirty="0">
                <a:solidFill>
                  <a:srgbClr val="29AEE6"/>
                </a:solidFill>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dropdown</a:t>
            </a:r>
            <a:r>
              <a:rPr lang="de-DE" sz="1200" dirty="0">
                <a:latin typeface="Segoe UI" panose="020B0502040204020203" pitchFamily="34" charset="0"/>
                <a:cs typeface="Segoe UI" panose="020B0502040204020203" pitchFamily="34" charset="0"/>
              </a:rPr>
              <a:t> </a:t>
            </a:r>
          </a:p>
          <a:p>
            <a:pPr marL="342900" indent="-342900">
              <a:buFont typeface="+mj-lt"/>
              <a:buAutoNum type="arabicPeriod" startAt="10"/>
            </a:pPr>
            <a:r>
              <a:rPr lang="de-DE" sz="1200" dirty="0">
                <a:latin typeface="Segoe UI" panose="020B0502040204020203" pitchFamily="34" charset="0"/>
                <a:cs typeface="Segoe UI" panose="020B0502040204020203" pitchFamily="34" charset="0"/>
              </a:rPr>
              <a:t>Upload bg01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6</a:t>
            </a:r>
          </a:p>
          <a:p>
            <a:pPr marL="342900" indent="-342900">
              <a:buFont typeface="+mj-lt"/>
              <a:buAutoNum type="arabicPeriod" startAt="10"/>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Image </a:t>
            </a:r>
            <a:r>
              <a:rPr lang="de-DE" sz="1200" dirty="0" err="1">
                <a:latin typeface="Segoe UI" panose="020B0502040204020203" pitchFamily="34" charset="0"/>
                <a:cs typeface="Segoe UI" panose="020B0502040204020203" pitchFamily="34" charset="0"/>
              </a:rPr>
              <a:t>position</a:t>
            </a:r>
            <a:r>
              <a:rPr lang="de-DE" sz="1200" dirty="0">
                <a:latin typeface="Segoe UI" panose="020B0502040204020203" pitchFamily="34" charset="0"/>
                <a:cs typeface="Segoe UI" panose="020B0502040204020203" pitchFamily="34" charset="0"/>
              </a:rPr>
              <a:t> &gt; </a:t>
            </a:r>
            <a:r>
              <a:rPr lang="de-DE" sz="1200" dirty="0">
                <a:solidFill>
                  <a:srgbClr val="29AEE6"/>
                </a:solidFill>
                <a:latin typeface="Segoe UI" panose="020B0502040204020203" pitchFamily="34" charset="0"/>
                <a:cs typeface="Segoe UI" panose="020B0502040204020203" pitchFamily="34" charset="0"/>
              </a:rPr>
              <a:t>Stretch</a:t>
            </a:r>
          </a:p>
        </p:txBody>
      </p:sp>
      <p:pic>
        <p:nvPicPr>
          <p:cNvPr id="4" name="Grafik 3" descr="Ein Bild, das Text enthält.&#10;&#10;Automatisch generierte Beschreibung">
            <a:extLst>
              <a:ext uri="{FF2B5EF4-FFF2-40B4-BE49-F238E27FC236}">
                <a16:creationId xmlns:a16="http://schemas.microsoft.com/office/drawing/2014/main" id="{C055BF09-6DA9-4226-B06C-EBCDAFAC784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561508" y="0"/>
            <a:ext cx="9253657" cy="6858000"/>
          </a:xfrm>
          <a:prstGeom prst="rect">
            <a:avLst/>
          </a:prstGeom>
          <a:solidFill>
            <a:srgbClr val="F1F5FB"/>
          </a:solidFill>
        </p:spPr>
      </p:pic>
      <p:sp>
        <p:nvSpPr>
          <p:cNvPr id="5" name="Ellipse 4">
            <a:extLst>
              <a:ext uri="{FF2B5EF4-FFF2-40B4-BE49-F238E27FC236}">
                <a16:creationId xmlns:a16="http://schemas.microsoft.com/office/drawing/2014/main" id="{B6111952-2B1C-45CD-8B4F-663BF84949EC}"/>
              </a:ext>
            </a:extLst>
          </p:cNvPr>
          <p:cNvSpPr/>
          <p:nvPr/>
        </p:nvSpPr>
        <p:spPr>
          <a:xfrm>
            <a:off x="6740506" y="215082"/>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pic>
        <p:nvPicPr>
          <p:cNvPr id="8" name="Grafik 7">
            <a:extLst>
              <a:ext uri="{FF2B5EF4-FFF2-40B4-BE49-F238E27FC236}">
                <a16:creationId xmlns:a16="http://schemas.microsoft.com/office/drawing/2014/main" id="{64870647-C65D-4A0C-8E77-8E58D1628F03}"/>
              </a:ext>
            </a:extLst>
          </p:cNvPr>
          <p:cNvPicPr>
            <a:picLocks noChangeAspect="1"/>
          </p:cNvPicPr>
          <p:nvPr/>
        </p:nvPicPr>
        <p:blipFill>
          <a:blip r:embed="rId6"/>
          <a:stretch>
            <a:fillRect/>
          </a:stretch>
        </p:blipFill>
        <p:spPr>
          <a:xfrm>
            <a:off x="1198738" y="4847096"/>
            <a:ext cx="1673671" cy="1229425"/>
          </a:xfrm>
          <a:prstGeom prst="rect">
            <a:avLst/>
          </a:prstGeom>
          <a:ln>
            <a:solidFill>
              <a:schemeClr val="tx1"/>
            </a:solidFill>
          </a:ln>
        </p:spPr>
      </p:pic>
    </p:spTree>
    <p:extLst>
      <p:ext uri="{BB962C8B-B14F-4D97-AF65-F5344CB8AC3E}">
        <p14:creationId xmlns:p14="http://schemas.microsoft.com/office/powerpoint/2010/main" val="4210082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154984"/>
          </a:xfrm>
          <a:prstGeom prst="rect">
            <a:avLst/>
          </a:prstGeom>
          <a:noFill/>
        </p:spPr>
        <p:txBody>
          <a:bodyPr wrap="square" rtlCol="0">
            <a:spAutoFit/>
          </a:bodyPr>
          <a:lstStyle/>
          <a:p>
            <a:pPr marL="342900" indent="-342900">
              <a:buFont typeface="+mj-lt"/>
              <a:buAutoNum type="arabicPeriod" startAt="16"/>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top bar </a:t>
            </a:r>
            <a:r>
              <a:rPr lang="de-DE" sz="1200" dirty="0">
                <a:latin typeface="Segoe UI" panose="020B0502040204020203" pitchFamily="34" charset="0"/>
                <a:cs typeface="Segoe UI" panose="020B0502040204020203" pitchFamily="34" charset="0"/>
              </a:rPr>
              <a:t>&gt; Insert &gt; Media &gt; Image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16"/>
            </a:pPr>
            <a:r>
              <a:rPr lang="de-DE" sz="1200" dirty="0">
                <a:latin typeface="Segoe UI" panose="020B0502040204020203" pitchFamily="34" charset="0"/>
                <a:cs typeface="Segoe UI" panose="020B0502040204020203" pitchFamily="34" charset="0"/>
              </a:rPr>
              <a:t>See how a </a:t>
            </a:r>
            <a:r>
              <a:rPr lang="de-DE" sz="1200" dirty="0" err="1">
                <a:latin typeface="Segoe UI" panose="020B0502040204020203" pitchFamily="34" charset="0"/>
                <a:cs typeface="Segoe UI" panose="020B0502040204020203" pitchFamily="34" charset="0"/>
              </a:rPr>
              <a:t>new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created</a:t>
            </a:r>
            <a:r>
              <a:rPr lang="de-DE" sz="1200" dirty="0">
                <a:latin typeface="Segoe UI" panose="020B0502040204020203" pitchFamily="34" charset="0"/>
                <a:cs typeface="Segoe UI" panose="020B0502040204020203" pitchFamily="34" charset="0"/>
              </a:rPr>
              <a:t> in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tree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view</a:t>
            </a:r>
            <a:r>
              <a:rPr lang="de-DE" sz="1200" dirty="0">
                <a:latin typeface="Segoe UI" panose="020B0502040204020203" pitchFamily="34" charset="0"/>
                <a:cs typeface="Segoe UI" panose="020B0502040204020203" pitchFamily="34" charset="0"/>
              </a:rPr>
              <a:t> (Image1)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16"/>
            </a:pPr>
            <a:r>
              <a:rPr lang="de-DE" sz="1200" dirty="0">
                <a:latin typeface="Segoe UI" panose="020B0502040204020203" pitchFamily="34" charset="0"/>
                <a:cs typeface="Segoe UI" panose="020B0502040204020203" pitchFamily="34" charset="0"/>
              </a:rPr>
              <a:t>Select Image1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16 </a:t>
            </a:r>
          </a:p>
          <a:p>
            <a:pPr marL="342900" indent="-342900">
              <a:buFont typeface="+mj-lt"/>
              <a:buAutoNum type="arabicPeriod" startAt="16"/>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 </a:t>
            </a:r>
            <a:r>
              <a:rPr lang="de-DE" sz="1200" dirty="0">
                <a:latin typeface="Segoe UI" panose="020B0502040204020203" pitchFamily="34" charset="0"/>
                <a:cs typeface="Segoe UI" panose="020B0502040204020203" pitchFamily="34" charset="0"/>
              </a:rPr>
              <a:t>and make </a:t>
            </a:r>
            <a:r>
              <a:rPr lang="de-DE" sz="1200" dirty="0" err="1">
                <a:latin typeface="Segoe UI" panose="020B0502040204020203" pitchFamily="34" charset="0"/>
                <a:cs typeface="Segoe UI" panose="020B0502040204020203" pitchFamily="34" charset="0"/>
              </a:rPr>
              <a:t>sure</a:t>
            </a:r>
            <a:r>
              <a:rPr lang="de-DE" sz="1200" dirty="0">
                <a:latin typeface="Segoe UI" panose="020B0502040204020203" pitchFamily="34" charset="0"/>
                <a:cs typeface="Segoe UI" panose="020B0502040204020203" pitchFamily="34" charset="0"/>
              </a:rPr>
              <a:t> that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Image </a:t>
            </a:r>
            <a:r>
              <a:rPr lang="de-DE" sz="1200" dirty="0" err="1">
                <a:latin typeface="Segoe UI" panose="020B0502040204020203" pitchFamily="34" charset="0"/>
                <a:cs typeface="Segoe UI" panose="020B0502040204020203" pitchFamily="34" charset="0"/>
              </a:rPr>
              <a:t>property</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selected</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3</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16"/>
            </a:pPr>
            <a:r>
              <a:rPr lang="de-DE" sz="1200" dirty="0">
                <a:latin typeface="Segoe UI" panose="020B0502040204020203" pitchFamily="34" charset="0"/>
                <a:cs typeface="Segoe UI" panose="020B0502040204020203" pitchFamily="34" charset="0"/>
              </a:rPr>
              <a:t>Type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function</a:t>
            </a:r>
            <a:r>
              <a:rPr lang="de-DE" sz="1200" dirty="0">
                <a:latin typeface="Segoe UI" panose="020B0502040204020203" pitchFamily="34" charset="0"/>
                <a:cs typeface="Segoe UI" panose="020B0502040204020203" pitchFamily="34" charset="0"/>
              </a:rPr>
              <a:t> for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Image </a:t>
            </a:r>
            <a:r>
              <a:rPr lang="de-DE" sz="1200" dirty="0" err="1">
                <a:latin typeface="Segoe UI" panose="020B0502040204020203" pitchFamily="34" charset="0"/>
                <a:cs typeface="Segoe UI" panose="020B0502040204020203" pitchFamily="34" charset="0"/>
              </a:rPr>
              <a:t>property</a:t>
            </a:r>
            <a:r>
              <a:rPr lang="de-DE" sz="1200" dirty="0">
                <a:latin typeface="Segoe UI" panose="020B0502040204020203" pitchFamily="34" charset="0"/>
                <a:cs typeface="Segoe UI" panose="020B0502040204020203" pitchFamily="34" charset="0"/>
              </a:rPr>
              <a:t>:</a:t>
            </a:r>
            <a:br>
              <a:rPr lang="de-DE" sz="1200" dirty="0">
                <a:latin typeface="Segoe UI" panose="020B0502040204020203" pitchFamily="34" charset="0"/>
                <a:cs typeface="Segoe UI" panose="020B0502040204020203" pitchFamily="34" charset="0"/>
              </a:rPr>
            </a:br>
            <a:r>
              <a:rPr lang="de-DE" sz="1200" dirty="0">
                <a:solidFill>
                  <a:srgbClr val="29AEE6"/>
                </a:solidFill>
                <a:latin typeface="Segoe UI" panose="020B0502040204020203" pitchFamily="34" charset="0"/>
                <a:cs typeface="Segoe UI" panose="020B0502040204020203" pitchFamily="34" charset="0"/>
              </a:rPr>
              <a:t>User().Image </a:t>
            </a:r>
            <a:r>
              <a:rPr lang="de-DE" sz="1200" dirty="0">
                <a:latin typeface="Segoe UI" panose="020B0502040204020203" pitchFamily="34" charset="0"/>
                <a:cs typeface="Segoe UI" panose="020B0502040204020203" pitchFamily="34" charset="0"/>
              </a:rPr>
              <a:t>(</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3</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16"/>
            </a:pPr>
            <a:r>
              <a:rPr lang="de-DE" sz="1200" dirty="0">
                <a:latin typeface="Segoe UI" panose="020B0502040204020203" pitchFamily="34" charset="0"/>
                <a:cs typeface="Segoe UI" panose="020B0502040204020203" pitchFamily="34" charset="0"/>
              </a:rPr>
              <a:t>Select Image1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4</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28 | Y = 24</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47 | Height = 47</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 </a:t>
            </a:r>
            <a:r>
              <a:rPr lang="de-DE" sz="1200" dirty="0" err="1">
                <a:latin typeface="Segoe UI" panose="020B0502040204020203" pitchFamily="34" charset="0"/>
                <a:cs typeface="Segoe UI" panose="020B0502040204020203" pitchFamily="34" charset="0"/>
              </a:rPr>
              <a:t>radius</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500</a:t>
            </a:r>
          </a:p>
          <a:p>
            <a:endParaRPr lang="de-DE" sz="1200" dirty="0">
              <a:latin typeface="Segoe UI" panose="020B0502040204020203" pitchFamily="34" charset="0"/>
              <a:cs typeface="Segoe UI" panose="020B0502040204020203" pitchFamily="34" charset="0"/>
            </a:endParaRPr>
          </a:p>
          <a:p>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6"/>
            </a:pPr>
            <a:endParaRPr lang="de-DE"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95025" y="1111087"/>
            <a:ext cx="5892349" cy="4379949"/>
          </a:xfrm>
          <a:prstGeom prst="rect">
            <a:avLst/>
          </a:prstGeom>
        </p:spPr>
      </p:pic>
      <p:sp>
        <p:nvSpPr>
          <p:cNvPr id="33" name="Rechteck 32">
            <a:extLst>
              <a:ext uri="{FF2B5EF4-FFF2-40B4-BE49-F238E27FC236}">
                <a16:creationId xmlns:a16="http://schemas.microsoft.com/office/drawing/2014/main" id="{462FB764-E47A-493C-8D9F-499B26D9DB7F}"/>
              </a:ext>
            </a:extLst>
          </p:cNvPr>
          <p:cNvSpPr/>
          <p:nvPr/>
        </p:nvSpPr>
        <p:spPr>
          <a:xfrm>
            <a:off x="6460322" y="2655231"/>
            <a:ext cx="1441288" cy="333553"/>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Ellipse 33">
            <a:extLst>
              <a:ext uri="{FF2B5EF4-FFF2-40B4-BE49-F238E27FC236}">
                <a16:creationId xmlns:a16="http://schemas.microsoft.com/office/drawing/2014/main" id="{1CB0430E-4417-4F8E-AC05-5605C526952E}"/>
              </a:ext>
            </a:extLst>
          </p:cNvPr>
          <p:cNvSpPr/>
          <p:nvPr/>
        </p:nvSpPr>
        <p:spPr>
          <a:xfrm>
            <a:off x="6290398" y="248845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5" name="Rechteck 24">
            <a:extLst>
              <a:ext uri="{FF2B5EF4-FFF2-40B4-BE49-F238E27FC236}">
                <a16:creationId xmlns:a16="http://schemas.microsoft.com/office/drawing/2014/main" id="{FA86BC82-1BFA-41CE-8746-84CDAF2E8EDF}"/>
              </a:ext>
            </a:extLst>
          </p:cNvPr>
          <p:cNvSpPr/>
          <p:nvPr/>
        </p:nvSpPr>
        <p:spPr>
          <a:xfrm>
            <a:off x="8478787" y="1533741"/>
            <a:ext cx="1313831" cy="333553"/>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944777A5-E807-4D3E-AF64-8DD5A6AD8683}"/>
              </a:ext>
            </a:extLst>
          </p:cNvPr>
          <p:cNvSpPr/>
          <p:nvPr/>
        </p:nvSpPr>
        <p:spPr>
          <a:xfrm>
            <a:off x="8308863" y="136696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9" name="Rechteck 28">
            <a:extLst>
              <a:ext uri="{FF2B5EF4-FFF2-40B4-BE49-F238E27FC236}">
                <a16:creationId xmlns:a16="http://schemas.microsoft.com/office/drawing/2014/main" id="{47E3EAC4-38D8-4F02-8C97-907F92312EA8}"/>
              </a:ext>
            </a:extLst>
          </p:cNvPr>
          <p:cNvSpPr/>
          <p:nvPr/>
        </p:nvSpPr>
        <p:spPr>
          <a:xfrm>
            <a:off x="6167632" y="1702568"/>
            <a:ext cx="2261004" cy="19861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3FF92BF1-49DD-4B47-8766-D0A3B00175BA}"/>
              </a:ext>
            </a:extLst>
          </p:cNvPr>
          <p:cNvSpPr/>
          <p:nvPr/>
        </p:nvSpPr>
        <p:spPr>
          <a:xfrm>
            <a:off x="5997708" y="153579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37" name="Rechteck 36">
            <a:extLst>
              <a:ext uri="{FF2B5EF4-FFF2-40B4-BE49-F238E27FC236}">
                <a16:creationId xmlns:a16="http://schemas.microsoft.com/office/drawing/2014/main" id="{8998CF64-2812-432D-8C36-7054705E8EF7}"/>
              </a:ext>
            </a:extLst>
          </p:cNvPr>
          <p:cNvSpPr/>
          <p:nvPr/>
        </p:nvSpPr>
        <p:spPr>
          <a:xfrm>
            <a:off x="6954288" y="1501899"/>
            <a:ext cx="446135" cy="19861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37">
            <a:extLst>
              <a:ext uri="{FF2B5EF4-FFF2-40B4-BE49-F238E27FC236}">
                <a16:creationId xmlns:a16="http://schemas.microsoft.com/office/drawing/2014/main" id="{8F6E81AA-891A-41AD-8755-79A934F41A04}"/>
              </a:ext>
            </a:extLst>
          </p:cNvPr>
          <p:cNvSpPr/>
          <p:nvPr/>
        </p:nvSpPr>
        <p:spPr>
          <a:xfrm>
            <a:off x="6687999" y="123581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5</a:t>
            </a:r>
          </a:p>
        </p:txBody>
      </p:sp>
      <p:sp>
        <p:nvSpPr>
          <p:cNvPr id="39" name="Rechteck 38">
            <a:extLst>
              <a:ext uri="{FF2B5EF4-FFF2-40B4-BE49-F238E27FC236}">
                <a16:creationId xmlns:a16="http://schemas.microsoft.com/office/drawing/2014/main" id="{8CABB02D-B7D5-4995-AE10-83F31DD895F6}"/>
              </a:ext>
            </a:extLst>
          </p:cNvPr>
          <p:cNvSpPr/>
          <p:nvPr/>
        </p:nvSpPr>
        <p:spPr>
          <a:xfrm>
            <a:off x="10671956" y="3145157"/>
            <a:ext cx="1515417" cy="44286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79F6E3BD-FD97-4E59-9C88-5F0F1EE86643}"/>
              </a:ext>
            </a:extLst>
          </p:cNvPr>
          <p:cNvSpPr/>
          <p:nvPr/>
        </p:nvSpPr>
        <p:spPr>
          <a:xfrm>
            <a:off x="10671956" y="4344233"/>
            <a:ext cx="1515417" cy="221434"/>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244EB74F-D3A6-46AB-944B-767DB9E984D8}"/>
              </a:ext>
            </a:extLst>
          </p:cNvPr>
          <p:cNvSpPr/>
          <p:nvPr/>
        </p:nvSpPr>
        <p:spPr>
          <a:xfrm>
            <a:off x="10415646" y="417745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
        <p:nvSpPr>
          <p:cNvPr id="36" name="Ellipse 35">
            <a:extLst>
              <a:ext uri="{FF2B5EF4-FFF2-40B4-BE49-F238E27FC236}">
                <a16:creationId xmlns:a16="http://schemas.microsoft.com/office/drawing/2014/main" id="{DE364573-3FA1-4756-8ABE-C3217F4B9F17}"/>
              </a:ext>
            </a:extLst>
          </p:cNvPr>
          <p:cNvSpPr/>
          <p:nvPr/>
        </p:nvSpPr>
        <p:spPr>
          <a:xfrm>
            <a:off x="10415646" y="293145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Tree>
    <p:extLst>
      <p:ext uri="{BB962C8B-B14F-4D97-AF65-F5344CB8AC3E}">
        <p14:creationId xmlns:p14="http://schemas.microsoft.com/office/powerpoint/2010/main" val="282339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3785652"/>
          </a:xfrm>
          <a:prstGeom prst="rect">
            <a:avLst/>
          </a:prstGeom>
          <a:noFill/>
        </p:spPr>
        <p:txBody>
          <a:bodyPr wrap="square" rtlCol="0">
            <a:spAutoFit/>
          </a:bodyPr>
          <a:lstStyle/>
          <a:p>
            <a:pPr marL="342900" indent="-342900">
              <a:buFont typeface="+mj-lt"/>
              <a:buAutoNum type="arabicPeriod" startAt="22"/>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top bar </a:t>
            </a:r>
            <a:r>
              <a:rPr lang="de-DE" sz="1200" dirty="0">
                <a:latin typeface="Segoe UI" panose="020B0502040204020203" pitchFamily="34" charset="0"/>
                <a:cs typeface="Segoe UI" panose="020B0502040204020203" pitchFamily="34" charset="0"/>
              </a:rPr>
              <a:t>&gt; Insert &gt; Label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22"/>
            </a:pPr>
            <a:r>
              <a:rPr lang="de-DE" sz="1200" dirty="0">
                <a:latin typeface="Segoe UI" panose="020B0502040204020203" pitchFamily="34" charset="0"/>
                <a:cs typeface="Segoe UI" panose="020B0502040204020203" pitchFamily="34" charset="0"/>
              </a:rPr>
              <a:t>See how a </a:t>
            </a:r>
            <a:r>
              <a:rPr lang="de-DE" sz="1200" dirty="0" err="1">
                <a:latin typeface="Segoe UI" panose="020B0502040204020203" pitchFamily="34" charset="0"/>
                <a:cs typeface="Segoe UI" panose="020B0502040204020203" pitchFamily="34" charset="0"/>
              </a:rPr>
              <a:t>new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created</a:t>
            </a:r>
            <a:r>
              <a:rPr lang="de-DE" sz="1200" dirty="0">
                <a:latin typeface="Segoe UI" panose="020B0502040204020203" pitchFamily="34" charset="0"/>
                <a:cs typeface="Segoe UI" panose="020B0502040204020203" pitchFamily="34" charset="0"/>
              </a:rPr>
              <a:t> in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tree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view</a:t>
            </a:r>
            <a:r>
              <a:rPr lang="de-DE" sz="1200" dirty="0">
                <a:latin typeface="Segoe UI" panose="020B0502040204020203" pitchFamily="34" charset="0"/>
                <a:cs typeface="Segoe UI" panose="020B0502040204020203" pitchFamily="34" charset="0"/>
              </a:rPr>
              <a:t> (Label1)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22"/>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screen</a:t>
            </a:r>
            <a:r>
              <a:rPr lang="de-DE" sz="1200" dirty="0">
                <a:latin typeface="Segoe UI" panose="020B0502040204020203" pitchFamily="34" charset="0"/>
                <a:cs typeface="Segoe UI" panose="020B0502040204020203" pitchFamily="34" charset="0"/>
              </a:rPr>
              <a:t> and </a:t>
            </a:r>
            <a:r>
              <a:rPr lang="de-DE" sz="1200" dirty="0" err="1">
                <a:latin typeface="Segoe UI" panose="020B0502040204020203" pitchFamily="34" charset="0"/>
                <a:cs typeface="Segoe UI" panose="020B0502040204020203" pitchFamily="34" charset="0"/>
              </a:rPr>
              <a:t>select</a:t>
            </a:r>
            <a:r>
              <a:rPr lang="de-DE" sz="1200" dirty="0">
                <a:latin typeface="Segoe UI" panose="020B0502040204020203" pitchFamily="34" charset="0"/>
                <a:cs typeface="Segoe UI" panose="020B0502040204020203" pitchFamily="34" charset="0"/>
              </a:rPr>
              <a:t> Label1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23</a:t>
            </a:r>
          </a:p>
          <a:p>
            <a:pPr marL="342900" indent="-342900">
              <a:buFont typeface="+mj-lt"/>
              <a:buAutoNum type="arabicPeriod" startAt="22"/>
            </a:pPr>
            <a:r>
              <a:rPr lang="de-DE" sz="1200" dirty="0">
                <a:latin typeface="Segoe UI" panose="020B0502040204020203" pitchFamily="34" charset="0"/>
                <a:cs typeface="Segoe UI" panose="020B0502040204020203" pitchFamily="34" charset="0"/>
              </a:rPr>
              <a:t>Double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and type </a:t>
            </a:r>
            <a:r>
              <a:rPr lang="de-DE" sz="1200" dirty="0">
                <a:solidFill>
                  <a:srgbClr val="29AEE6"/>
                </a:solidFill>
                <a:latin typeface="Segoe UI" panose="020B0502040204020203" pitchFamily="34" charset="0"/>
                <a:cs typeface="Segoe UI" panose="020B0502040204020203" pitchFamily="34" charset="0"/>
              </a:rPr>
              <a:t>Stockyard Management </a:t>
            </a:r>
            <a:r>
              <a:rPr lang="de-DE" sz="1200" dirty="0">
                <a:latin typeface="Segoe UI" panose="020B0502040204020203" pitchFamily="34" charset="0"/>
                <a:cs typeface="Segoe UI" panose="020B0502040204020203" pitchFamily="34" charset="0"/>
              </a:rPr>
              <a:t>(</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3</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26"/>
            </a:pPr>
            <a:r>
              <a:rPr lang="de-DE" sz="1200" dirty="0">
                <a:latin typeface="Segoe UI" panose="020B0502040204020203" pitchFamily="34" charset="0"/>
                <a:cs typeface="Segoe UI" panose="020B0502040204020203" pitchFamily="34" charset="0"/>
              </a:rPr>
              <a:t>Select Label1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4</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14</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113 | Y = 17</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378 | Height = 36</a:t>
            </a:r>
          </a:p>
          <a:p>
            <a:pPr marL="342900" indent="-342900">
              <a:buFont typeface="+mj-lt"/>
              <a:buAutoNum type="arabicPeriod" startAt="22"/>
            </a:pPr>
            <a:endParaRPr lang="de-DE" sz="1200" dirty="0">
              <a:latin typeface="Segoe UI" panose="020B0502040204020203" pitchFamily="34" charset="0"/>
              <a:cs typeface="Segoe UI" panose="020B0502040204020203" pitchFamily="34" charset="0"/>
            </a:endParaRPr>
          </a:p>
          <a:p>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6"/>
            </a:pPr>
            <a:endParaRPr lang="de-DE"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97413" y="1111087"/>
            <a:ext cx="5887573" cy="4379949"/>
          </a:xfrm>
          <a:prstGeom prst="rect">
            <a:avLst/>
          </a:prstGeom>
        </p:spPr>
      </p:pic>
      <p:sp>
        <p:nvSpPr>
          <p:cNvPr id="37" name="Rechteck 36">
            <a:extLst>
              <a:ext uri="{FF2B5EF4-FFF2-40B4-BE49-F238E27FC236}">
                <a16:creationId xmlns:a16="http://schemas.microsoft.com/office/drawing/2014/main" id="{8998CF64-2812-432D-8C36-7054705E8EF7}"/>
              </a:ext>
            </a:extLst>
          </p:cNvPr>
          <p:cNvSpPr/>
          <p:nvPr/>
        </p:nvSpPr>
        <p:spPr>
          <a:xfrm>
            <a:off x="6954288" y="1501899"/>
            <a:ext cx="446135" cy="19861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37">
            <a:extLst>
              <a:ext uri="{FF2B5EF4-FFF2-40B4-BE49-F238E27FC236}">
                <a16:creationId xmlns:a16="http://schemas.microsoft.com/office/drawing/2014/main" id="{8F6E81AA-891A-41AD-8755-79A934F41A04}"/>
              </a:ext>
            </a:extLst>
          </p:cNvPr>
          <p:cNvSpPr/>
          <p:nvPr/>
        </p:nvSpPr>
        <p:spPr>
          <a:xfrm>
            <a:off x="6717816" y="127556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40" name="Rechteck 39">
            <a:extLst>
              <a:ext uri="{FF2B5EF4-FFF2-40B4-BE49-F238E27FC236}">
                <a16:creationId xmlns:a16="http://schemas.microsoft.com/office/drawing/2014/main" id="{79F6E3BD-FD97-4E59-9C88-5F0F1EE86643}"/>
              </a:ext>
            </a:extLst>
          </p:cNvPr>
          <p:cNvSpPr/>
          <p:nvPr/>
        </p:nvSpPr>
        <p:spPr>
          <a:xfrm>
            <a:off x="10671956" y="2352553"/>
            <a:ext cx="1515417" cy="659004"/>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244EB74F-D3A6-46AB-944B-767DB9E984D8}"/>
              </a:ext>
            </a:extLst>
          </p:cNvPr>
          <p:cNvSpPr/>
          <p:nvPr/>
        </p:nvSpPr>
        <p:spPr>
          <a:xfrm>
            <a:off x="10415646" y="218577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
        <p:nvSpPr>
          <p:cNvPr id="26" name="Rechteck 25">
            <a:extLst>
              <a:ext uri="{FF2B5EF4-FFF2-40B4-BE49-F238E27FC236}">
                <a16:creationId xmlns:a16="http://schemas.microsoft.com/office/drawing/2014/main" id="{F97B570A-2150-46F3-88E4-F370CF86066E}"/>
              </a:ext>
            </a:extLst>
          </p:cNvPr>
          <p:cNvSpPr/>
          <p:nvPr/>
        </p:nvSpPr>
        <p:spPr>
          <a:xfrm>
            <a:off x="6617884" y="2689600"/>
            <a:ext cx="446135" cy="19861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98E64657-FE7D-4B31-9933-78592E45F20F}"/>
              </a:ext>
            </a:extLst>
          </p:cNvPr>
          <p:cNvSpPr/>
          <p:nvPr/>
        </p:nvSpPr>
        <p:spPr>
          <a:xfrm>
            <a:off x="6381412" y="246327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31" name="Rechteck 30">
            <a:extLst>
              <a:ext uri="{FF2B5EF4-FFF2-40B4-BE49-F238E27FC236}">
                <a16:creationId xmlns:a16="http://schemas.microsoft.com/office/drawing/2014/main" id="{A296C33F-7D18-4919-9544-4CF0A956F49C}"/>
              </a:ext>
            </a:extLst>
          </p:cNvPr>
          <p:cNvSpPr/>
          <p:nvPr/>
        </p:nvSpPr>
        <p:spPr>
          <a:xfrm>
            <a:off x="8146109" y="2634056"/>
            <a:ext cx="1291753" cy="297393"/>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F609E34E-B3BB-477E-9D40-30EAEFE7761D}"/>
              </a:ext>
            </a:extLst>
          </p:cNvPr>
          <p:cNvSpPr/>
          <p:nvPr/>
        </p:nvSpPr>
        <p:spPr>
          <a:xfrm>
            <a:off x="7909637" y="2407727"/>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35" name="Rechteck 34">
            <a:extLst>
              <a:ext uri="{FF2B5EF4-FFF2-40B4-BE49-F238E27FC236}">
                <a16:creationId xmlns:a16="http://schemas.microsoft.com/office/drawing/2014/main" id="{BBBCD15C-6F8D-4844-B23E-099C5D2B47CB}"/>
              </a:ext>
            </a:extLst>
          </p:cNvPr>
          <p:cNvSpPr/>
          <p:nvPr/>
        </p:nvSpPr>
        <p:spPr>
          <a:xfrm>
            <a:off x="10671956" y="4029660"/>
            <a:ext cx="1515417" cy="492644"/>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a:extLst>
              <a:ext uri="{FF2B5EF4-FFF2-40B4-BE49-F238E27FC236}">
                <a16:creationId xmlns:a16="http://schemas.microsoft.com/office/drawing/2014/main" id="{E770F3F6-100F-471F-A7DB-BEDE33763DC4}"/>
              </a:ext>
            </a:extLst>
          </p:cNvPr>
          <p:cNvSpPr/>
          <p:nvPr/>
        </p:nvSpPr>
        <p:spPr>
          <a:xfrm>
            <a:off x="10415646" y="386288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Tree>
    <p:extLst>
      <p:ext uri="{BB962C8B-B14F-4D97-AF65-F5344CB8AC3E}">
        <p14:creationId xmlns:p14="http://schemas.microsoft.com/office/powerpoint/2010/main" val="227143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154984"/>
          </a:xfrm>
          <a:prstGeom prst="rect">
            <a:avLst/>
          </a:prstGeom>
          <a:noFill/>
        </p:spPr>
        <p:txBody>
          <a:bodyPr wrap="square" rtlCol="0">
            <a:spAutoFit/>
          </a:bodyPr>
          <a:lstStyle/>
          <a:p>
            <a:pPr marL="342900" indent="-342900">
              <a:buFont typeface="+mj-lt"/>
              <a:buAutoNum type="arabicPeriod" startAt="27"/>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top bar </a:t>
            </a:r>
            <a:r>
              <a:rPr lang="de-DE" sz="1200" dirty="0">
                <a:latin typeface="Segoe UI" panose="020B0502040204020203" pitchFamily="34" charset="0"/>
                <a:cs typeface="Segoe UI" panose="020B0502040204020203" pitchFamily="34" charset="0"/>
              </a:rPr>
              <a:t>&gt; Insert &gt; Label</a:t>
            </a:r>
          </a:p>
          <a:p>
            <a:pPr marL="342900" indent="-342900">
              <a:buFont typeface="+mj-lt"/>
              <a:buAutoNum type="arabicPeriod" startAt="27"/>
            </a:pPr>
            <a:r>
              <a:rPr lang="de-DE" sz="1200" dirty="0">
                <a:latin typeface="Segoe UI" panose="020B0502040204020203" pitchFamily="34" charset="0"/>
                <a:cs typeface="Segoe UI" panose="020B0502040204020203" pitchFamily="34" charset="0"/>
              </a:rPr>
              <a:t>See how a </a:t>
            </a:r>
            <a:r>
              <a:rPr lang="de-DE" sz="1200" dirty="0" err="1">
                <a:latin typeface="Segoe UI" panose="020B0502040204020203" pitchFamily="34" charset="0"/>
                <a:cs typeface="Segoe UI" panose="020B0502040204020203" pitchFamily="34" charset="0"/>
              </a:rPr>
              <a:t>new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created</a:t>
            </a:r>
            <a:r>
              <a:rPr lang="de-DE" sz="1200" dirty="0">
                <a:latin typeface="Segoe UI" panose="020B0502040204020203" pitchFamily="34" charset="0"/>
                <a:cs typeface="Segoe UI" panose="020B0502040204020203" pitchFamily="34" charset="0"/>
              </a:rPr>
              <a:t> in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tree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view</a:t>
            </a:r>
            <a:r>
              <a:rPr lang="de-DE" sz="1200" dirty="0">
                <a:latin typeface="Segoe UI" panose="020B0502040204020203" pitchFamily="34" charset="0"/>
                <a:cs typeface="Segoe UI" panose="020B0502040204020203" pitchFamily="34" charset="0"/>
              </a:rPr>
              <a:t> (Label2)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27"/>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screen</a:t>
            </a:r>
            <a:r>
              <a:rPr lang="de-DE" sz="1200" dirty="0">
                <a:latin typeface="Segoe UI" panose="020B0502040204020203" pitchFamily="34" charset="0"/>
                <a:cs typeface="Segoe UI" panose="020B0502040204020203" pitchFamily="34" charset="0"/>
              </a:rPr>
              <a:t> and </a:t>
            </a:r>
            <a:r>
              <a:rPr lang="de-DE" sz="1200" dirty="0" err="1">
                <a:latin typeface="Segoe UI" panose="020B0502040204020203" pitchFamily="34" charset="0"/>
                <a:cs typeface="Segoe UI" panose="020B0502040204020203" pitchFamily="34" charset="0"/>
              </a:rPr>
              <a:t>select</a:t>
            </a:r>
            <a:r>
              <a:rPr lang="de-DE" sz="1200" dirty="0">
                <a:latin typeface="Segoe UI" panose="020B0502040204020203" pitchFamily="34" charset="0"/>
                <a:cs typeface="Segoe UI" panose="020B0502040204020203" pitchFamily="34" charset="0"/>
              </a:rPr>
              <a:t> Label2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28</a:t>
            </a:r>
          </a:p>
          <a:p>
            <a:pPr marL="342900" indent="-342900">
              <a:buFont typeface="+mj-lt"/>
              <a:buAutoNum type="arabicPeriod" startAt="27"/>
            </a:pPr>
            <a:r>
              <a:rPr lang="de-DE" sz="1200" dirty="0">
                <a:latin typeface="Segoe UI" panose="020B0502040204020203" pitchFamily="34" charset="0"/>
                <a:cs typeface="Segoe UI" panose="020B0502040204020203" pitchFamily="34" charset="0"/>
              </a:rPr>
              <a:t>Double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and type </a:t>
            </a:r>
            <a:r>
              <a:rPr lang="de-DE" sz="1200" dirty="0" err="1">
                <a:solidFill>
                  <a:srgbClr val="29AEE6"/>
                </a:solidFill>
                <a:latin typeface="Segoe UI" panose="020B0502040204020203" pitchFamily="34" charset="0"/>
                <a:cs typeface="Segoe UI" panose="020B0502040204020203" pitchFamily="34" charset="0"/>
              </a:rPr>
              <a:t>Product</a:t>
            </a:r>
            <a:r>
              <a:rPr lang="de-DE" sz="1200" dirty="0">
                <a:solidFill>
                  <a:srgbClr val="29AEE6"/>
                </a:solidFill>
                <a:latin typeface="Segoe UI" panose="020B0502040204020203" pitchFamily="34" charset="0"/>
                <a:cs typeface="Segoe UI" panose="020B0502040204020203" pitchFamily="34" charset="0"/>
              </a:rPr>
              <a:t> </a:t>
            </a:r>
          </a:p>
          <a:p>
            <a:pPr marL="342900" indent="-342900">
              <a:buFont typeface="+mj-lt"/>
              <a:buAutoNum type="arabicPeriod" startAt="27"/>
            </a:pPr>
            <a:r>
              <a:rPr lang="de-DE" sz="1200" dirty="0">
                <a:latin typeface="Segoe UI" panose="020B0502040204020203" pitchFamily="34" charset="0"/>
                <a:cs typeface="Segoe UI" panose="020B0502040204020203" pitchFamily="34" charset="0"/>
              </a:rPr>
              <a:t>Select Label1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12</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674 | Y = 131</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150 | Height = 40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 </a:t>
            </a:r>
            <a:r>
              <a:rPr lang="de-DE" sz="1200" dirty="0">
                <a:solidFill>
                  <a:srgbClr val="29AEE6"/>
                </a:solidFill>
                <a:latin typeface="Segoe UI" panose="020B0502040204020203" pitchFamily="34" charset="0"/>
                <a:cs typeface="Segoe UI" panose="020B0502040204020203" pitchFamily="34" charset="0"/>
              </a:rPr>
              <a:t>Font Color &gt; Custom &gt; HEX = A3B0C3 </a:t>
            </a:r>
            <a:r>
              <a:rPr lang="de-DE" sz="1200" dirty="0">
                <a:latin typeface="Segoe UI" panose="020B0502040204020203" pitchFamily="34" charset="0"/>
                <a:cs typeface="Segoe UI" panose="020B0502040204020203" pitchFamily="34" charset="0"/>
              </a:rPr>
              <a:t>(</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3</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27"/>
            </a:pPr>
            <a:endParaRPr lang="de-DE" sz="1200" dirty="0">
              <a:latin typeface="Segoe UI" panose="020B0502040204020203" pitchFamily="34" charset="0"/>
              <a:cs typeface="Segoe UI" panose="020B0502040204020203" pitchFamily="34" charset="0"/>
            </a:endParaRPr>
          </a:p>
          <a:p>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6"/>
            </a:pPr>
            <a:endParaRPr lang="de-DE"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97413" y="1114512"/>
            <a:ext cx="5887573" cy="4373099"/>
          </a:xfrm>
          <a:prstGeom prst="rect">
            <a:avLst/>
          </a:prstGeom>
        </p:spPr>
      </p:pic>
      <p:sp>
        <p:nvSpPr>
          <p:cNvPr id="40" name="Rechteck 39">
            <a:extLst>
              <a:ext uri="{FF2B5EF4-FFF2-40B4-BE49-F238E27FC236}">
                <a16:creationId xmlns:a16="http://schemas.microsoft.com/office/drawing/2014/main" id="{79F6E3BD-FD97-4E59-9C88-5F0F1EE86643}"/>
              </a:ext>
            </a:extLst>
          </p:cNvPr>
          <p:cNvSpPr/>
          <p:nvPr/>
        </p:nvSpPr>
        <p:spPr>
          <a:xfrm>
            <a:off x="10671956" y="2352553"/>
            <a:ext cx="1515417" cy="659004"/>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244EB74F-D3A6-46AB-944B-767DB9E984D8}"/>
              </a:ext>
            </a:extLst>
          </p:cNvPr>
          <p:cNvSpPr/>
          <p:nvPr/>
        </p:nvSpPr>
        <p:spPr>
          <a:xfrm>
            <a:off x="10415646" y="218577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6" name="Rechteck 25">
            <a:extLst>
              <a:ext uri="{FF2B5EF4-FFF2-40B4-BE49-F238E27FC236}">
                <a16:creationId xmlns:a16="http://schemas.microsoft.com/office/drawing/2014/main" id="{F97B570A-2150-46F3-88E4-F370CF86066E}"/>
              </a:ext>
            </a:extLst>
          </p:cNvPr>
          <p:cNvSpPr/>
          <p:nvPr/>
        </p:nvSpPr>
        <p:spPr>
          <a:xfrm>
            <a:off x="6617884" y="2689600"/>
            <a:ext cx="446135" cy="19861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98E64657-FE7D-4B31-9933-78592E45F20F}"/>
              </a:ext>
            </a:extLst>
          </p:cNvPr>
          <p:cNvSpPr/>
          <p:nvPr/>
        </p:nvSpPr>
        <p:spPr>
          <a:xfrm>
            <a:off x="6381412" y="246327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35" name="Rechteck 34">
            <a:extLst>
              <a:ext uri="{FF2B5EF4-FFF2-40B4-BE49-F238E27FC236}">
                <a16:creationId xmlns:a16="http://schemas.microsoft.com/office/drawing/2014/main" id="{BBBCD15C-6F8D-4844-B23E-099C5D2B47CB}"/>
              </a:ext>
            </a:extLst>
          </p:cNvPr>
          <p:cNvSpPr/>
          <p:nvPr/>
        </p:nvSpPr>
        <p:spPr>
          <a:xfrm>
            <a:off x="11579088" y="4924247"/>
            <a:ext cx="333554" cy="333553"/>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a:extLst>
              <a:ext uri="{FF2B5EF4-FFF2-40B4-BE49-F238E27FC236}">
                <a16:creationId xmlns:a16="http://schemas.microsoft.com/office/drawing/2014/main" id="{E770F3F6-100F-471F-A7DB-BEDE33763DC4}"/>
              </a:ext>
            </a:extLst>
          </p:cNvPr>
          <p:cNvSpPr/>
          <p:nvPr/>
        </p:nvSpPr>
        <p:spPr>
          <a:xfrm>
            <a:off x="11405297" y="475747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23" name="Rechteck 22">
            <a:extLst>
              <a:ext uri="{FF2B5EF4-FFF2-40B4-BE49-F238E27FC236}">
                <a16:creationId xmlns:a16="http://schemas.microsoft.com/office/drawing/2014/main" id="{50738B33-4981-4D16-A108-F172F926DA5C}"/>
              </a:ext>
            </a:extLst>
          </p:cNvPr>
          <p:cNvSpPr/>
          <p:nvPr/>
        </p:nvSpPr>
        <p:spPr>
          <a:xfrm>
            <a:off x="10505179" y="3467064"/>
            <a:ext cx="445850" cy="379380"/>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E52C4E23-9695-43CC-80FF-4410492508AA}"/>
              </a:ext>
            </a:extLst>
          </p:cNvPr>
          <p:cNvSpPr/>
          <p:nvPr/>
        </p:nvSpPr>
        <p:spPr>
          <a:xfrm>
            <a:off x="10331388" y="3300287"/>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25" name="Rechteck 24">
            <a:extLst>
              <a:ext uri="{FF2B5EF4-FFF2-40B4-BE49-F238E27FC236}">
                <a16:creationId xmlns:a16="http://schemas.microsoft.com/office/drawing/2014/main" id="{D2AF1212-9263-48C5-9CD2-7DAE8E9BD6FB}"/>
              </a:ext>
            </a:extLst>
          </p:cNvPr>
          <p:cNvSpPr/>
          <p:nvPr/>
        </p:nvSpPr>
        <p:spPr>
          <a:xfrm>
            <a:off x="10215604" y="5081267"/>
            <a:ext cx="445850" cy="379380"/>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EFB0B138-556E-4ACE-BA53-EC670EB9EEE5}"/>
              </a:ext>
            </a:extLst>
          </p:cNvPr>
          <p:cNvSpPr/>
          <p:nvPr/>
        </p:nvSpPr>
        <p:spPr>
          <a:xfrm>
            <a:off x="10041813" y="491449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Tree>
    <p:extLst>
      <p:ext uri="{BB962C8B-B14F-4D97-AF65-F5344CB8AC3E}">
        <p14:creationId xmlns:p14="http://schemas.microsoft.com/office/powerpoint/2010/main" val="109327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893647"/>
          </a:xfrm>
          <a:prstGeom prst="rect">
            <a:avLst/>
          </a:prstGeom>
          <a:noFill/>
        </p:spPr>
        <p:txBody>
          <a:bodyPr wrap="square" rtlCol="0">
            <a:spAutoFit/>
          </a:bodyPr>
          <a:lstStyle/>
          <a:p>
            <a:pPr marL="342900" indent="-342900">
              <a:buFont typeface="+mj-lt"/>
              <a:buAutoNum type="arabicPeriod" startAt="32"/>
            </a:pPr>
            <a:r>
              <a:rPr lang="de-DE" sz="1200" dirty="0">
                <a:latin typeface="Segoe UI" panose="020B0502040204020203" pitchFamily="34" charset="0"/>
                <a:cs typeface="Segoe UI" panose="020B0502040204020203" pitchFamily="34" charset="0"/>
              </a:rPr>
              <a:t>Select Label2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Copy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br>
              <a:rPr lang="de-DE" sz="1200" dirty="0">
                <a:latin typeface="Segoe UI" panose="020B0502040204020203" pitchFamily="34" charset="0"/>
                <a:cs typeface="Segoe UI" panose="020B0502040204020203" pitchFamily="34" charset="0"/>
              </a:rPr>
            </a:br>
            <a:r>
              <a:rPr lang="de-DE" sz="1200" dirty="0" err="1">
                <a:latin typeface="Segoe UI" panose="020B0502040204020203" pitchFamily="34" charset="0"/>
                <a:cs typeface="Segoe UI" panose="020B0502040204020203" pitchFamily="34" charset="0"/>
              </a:rPr>
              <a:t>Alternatively</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use</a:t>
            </a:r>
            <a:r>
              <a:rPr lang="de-DE" sz="1200" dirty="0">
                <a:latin typeface="Segoe UI" panose="020B0502040204020203" pitchFamily="34" charset="0"/>
                <a:cs typeface="Segoe UI" panose="020B0502040204020203" pitchFamily="34" charset="0"/>
              </a:rPr>
              <a:t> CTRL + C on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keyboard</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32"/>
            </a:pPr>
            <a:r>
              <a:rPr lang="de-DE" sz="1200" dirty="0">
                <a:latin typeface="Segoe UI" panose="020B0502040204020203" pitchFamily="34" charset="0"/>
                <a:cs typeface="Segoe UI" panose="020B0502040204020203" pitchFamily="34" charset="0"/>
              </a:rPr>
              <a:t>Select Screen1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Paste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br>
              <a:rPr lang="de-DE" sz="1200" dirty="0">
                <a:latin typeface="Segoe UI" panose="020B0502040204020203" pitchFamily="34" charset="0"/>
                <a:cs typeface="Segoe UI" panose="020B0502040204020203" pitchFamily="34" charset="0"/>
              </a:rPr>
            </a:br>
            <a:r>
              <a:rPr lang="de-DE" sz="1200" dirty="0" err="1">
                <a:latin typeface="Segoe UI" panose="020B0502040204020203" pitchFamily="34" charset="0"/>
                <a:cs typeface="Segoe UI" panose="020B0502040204020203" pitchFamily="34" charset="0"/>
              </a:rPr>
              <a:t>Alternatively</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use</a:t>
            </a:r>
            <a:r>
              <a:rPr lang="de-DE" sz="1200" dirty="0">
                <a:latin typeface="Segoe UI" panose="020B0502040204020203" pitchFamily="34" charset="0"/>
                <a:cs typeface="Segoe UI" panose="020B0502040204020203" pitchFamily="34" charset="0"/>
              </a:rPr>
              <a:t> CTRL + V on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keyboard</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32"/>
            </a:pPr>
            <a:r>
              <a:rPr lang="de-DE" sz="1200" dirty="0">
                <a:latin typeface="Segoe UI" panose="020B0502040204020203" pitchFamily="34" charset="0"/>
                <a:cs typeface="Segoe UI" panose="020B0502040204020203" pitchFamily="34" charset="0"/>
              </a:rPr>
              <a:t>See how a </a:t>
            </a:r>
            <a:r>
              <a:rPr lang="de-DE" sz="1200" dirty="0" err="1">
                <a:latin typeface="Segoe UI" panose="020B0502040204020203" pitchFamily="34" charset="0"/>
                <a:cs typeface="Segoe UI" panose="020B0502040204020203" pitchFamily="34" charset="0"/>
              </a:rPr>
              <a:t>new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duplicated</a:t>
            </a:r>
            <a:r>
              <a:rPr lang="de-DE" sz="1200" dirty="0">
                <a:latin typeface="Segoe UI" panose="020B0502040204020203" pitchFamily="34" charset="0"/>
                <a:cs typeface="Segoe UI" panose="020B0502040204020203" pitchFamily="34" charset="0"/>
              </a:rPr>
              <a:t> in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tree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view</a:t>
            </a:r>
            <a:r>
              <a:rPr lang="de-DE" sz="1200" dirty="0">
                <a:latin typeface="Segoe UI" panose="020B0502040204020203" pitchFamily="34" charset="0"/>
                <a:cs typeface="Segoe UI" panose="020B0502040204020203" pitchFamily="34" charset="0"/>
              </a:rPr>
              <a:t> (Label2_1)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32"/>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32 – 33 to </a:t>
            </a:r>
            <a:r>
              <a:rPr lang="de-DE" sz="1200" dirty="0" err="1">
                <a:latin typeface="Segoe UI" panose="020B0502040204020203" pitchFamily="34" charset="0"/>
                <a:cs typeface="Segoe UI" panose="020B0502040204020203" pitchFamily="34" charset="0"/>
              </a:rPr>
              <a:t>create</a:t>
            </a:r>
            <a:r>
              <a:rPr lang="de-DE" sz="1200" dirty="0">
                <a:latin typeface="Segoe UI" panose="020B0502040204020203" pitchFamily="34" charset="0"/>
                <a:cs typeface="Segoe UI" panose="020B0502040204020203" pitchFamily="34" charset="0"/>
              </a:rPr>
              <a:t> Label 2_2</a:t>
            </a:r>
          </a:p>
          <a:p>
            <a:pPr marL="342900" indent="-342900">
              <a:buFont typeface="+mj-lt"/>
              <a:buAutoNum type="arabicPeriod" startAt="32"/>
            </a:pPr>
            <a:r>
              <a:rPr lang="de-DE" sz="1200" dirty="0">
                <a:latin typeface="Segoe UI" panose="020B0502040204020203" pitchFamily="34" charset="0"/>
                <a:cs typeface="Segoe UI" panose="020B0502040204020203" pitchFamily="34" charset="0"/>
              </a:rPr>
              <a:t>Select Label 2_1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screen</a:t>
            </a:r>
            <a:r>
              <a:rPr lang="de-DE" sz="1200" dirty="0">
                <a:latin typeface="Segoe UI" panose="020B0502040204020203" pitchFamily="34" charset="0"/>
                <a:cs typeface="Segoe UI" panose="020B0502040204020203" pitchFamily="34" charset="0"/>
              </a:rPr>
              <a:t> &gt; double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type </a:t>
            </a:r>
            <a:r>
              <a:rPr lang="de-DE" sz="1200" dirty="0">
                <a:solidFill>
                  <a:srgbClr val="29AEE6"/>
                </a:solidFill>
                <a:latin typeface="Segoe UI" panose="020B0502040204020203" pitchFamily="34" charset="0"/>
                <a:cs typeface="Segoe UI" panose="020B0502040204020203" pitchFamily="34" charset="0"/>
              </a:rPr>
              <a:t>Stock</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32"/>
            </a:pPr>
            <a:r>
              <a:rPr lang="de-DE" sz="1200" dirty="0">
                <a:latin typeface="Segoe UI" panose="020B0502040204020203" pitchFamily="34" charset="0"/>
                <a:cs typeface="Segoe UI" panose="020B0502040204020203" pitchFamily="34" charset="0"/>
              </a:rPr>
              <a:t>Select Label 2_2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screen</a:t>
            </a:r>
            <a:r>
              <a:rPr lang="de-DE" sz="1200" dirty="0">
                <a:latin typeface="Segoe UI" panose="020B0502040204020203" pitchFamily="34" charset="0"/>
                <a:cs typeface="Segoe UI" panose="020B0502040204020203" pitchFamily="34" charset="0"/>
              </a:rPr>
              <a:t> &gt; double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type </a:t>
            </a:r>
            <a:r>
              <a:rPr lang="de-DE" sz="1200" dirty="0">
                <a:solidFill>
                  <a:srgbClr val="29AEE6"/>
                </a:solidFill>
                <a:latin typeface="Segoe UI" panose="020B0502040204020203" pitchFamily="34" charset="0"/>
                <a:cs typeface="Segoe UI" panose="020B0502040204020203" pitchFamily="34" charset="0"/>
              </a:rPr>
              <a:t>Price</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32"/>
            </a:pPr>
            <a:r>
              <a:rPr lang="de-DE" sz="1200" dirty="0">
                <a:latin typeface="Segoe UI" panose="020B0502040204020203" pitchFamily="34" charset="0"/>
                <a:cs typeface="Segoe UI" panose="020B0502040204020203" pitchFamily="34" charset="0"/>
              </a:rPr>
              <a:t>Select Label2_1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84 | Height = 40</a:t>
            </a:r>
          </a:p>
          <a:p>
            <a:pPr marL="342900" indent="-342900">
              <a:buFont typeface="+mj-lt"/>
              <a:buAutoNum type="arabicPeriod" startAt="32"/>
            </a:pPr>
            <a:r>
              <a:rPr lang="de-DE" sz="1200" dirty="0">
                <a:latin typeface="Segoe UI" panose="020B0502040204020203" pitchFamily="34" charset="0"/>
                <a:cs typeface="Segoe UI" panose="020B0502040204020203" pitchFamily="34" charset="0"/>
              </a:rPr>
              <a:t>Select Label2_2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bar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 </a:t>
            </a:r>
            <a:r>
              <a:rPr lang="de-DE" sz="1200" dirty="0">
                <a:solidFill>
                  <a:srgbClr val="29AEE6"/>
                </a:solidFill>
                <a:latin typeface="Segoe UI" panose="020B0502040204020203" pitchFamily="34" charset="0"/>
                <a:cs typeface="Segoe UI" panose="020B0502040204020203" pitchFamily="34" charset="0"/>
              </a:rPr>
              <a:t>X = 926</a:t>
            </a:r>
            <a:endParaRPr lang="de-DE" sz="1200" dirty="0">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97 | Height = 40</a:t>
            </a:r>
          </a:p>
          <a:p>
            <a:pPr marL="342900" indent="-342900">
              <a:buFont typeface="+mj-lt"/>
              <a:buAutoNum type="arabicPeriod" startAt="40"/>
            </a:pPr>
            <a:r>
              <a:rPr lang="de-DE" sz="1200" dirty="0">
                <a:latin typeface="Segoe UI" panose="020B0502040204020203" pitchFamily="34" charset="0"/>
                <a:cs typeface="Segoe UI" panose="020B0502040204020203" pitchFamily="34" charset="0"/>
              </a:rPr>
              <a:t>Hold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CTRL on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keyboard</a:t>
            </a:r>
            <a:r>
              <a:rPr lang="de-DE" sz="1200" dirty="0">
                <a:latin typeface="Segoe UI" panose="020B0502040204020203" pitchFamily="34" charset="0"/>
                <a:cs typeface="Segoe UI" panose="020B0502040204020203" pitchFamily="34" charset="0"/>
              </a:rPr>
              <a:t> and </a:t>
            </a:r>
            <a:r>
              <a:rPr lang="de-DE" sz="1200" dirty="0" err="1">
                <a:latin typeface="Segoe UI" panose="020B0502040204020203" pitchFamily="34" charset="0"/>
                <a:cs typeface="Segoe UI" panose="020B0502040204020203" pitchFamily="34" charset="0"/>
              </a:rPr>
              <a:t>select</a:t>
            </a:r>
            <a:r>
              <a:rPr lang="de-DE" sz="1200" dirty="0">
                <a:latin typeface="Segoe UI" panose="020B0502040204020203" pitchFamily="34" charset="0"/>
                <a:cs typeface="Segoe UI" panose="020B0502040204020203" pitchFamily="34" charset="0"/>
              </a:rPr>
              <a:t> Label2, Label2_1 and Label2_2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40"/>
            </a:pPr>
            <a:r>
              <a:rPr lang="de-DE" sz="1200" dirty="0">
                <a:latin typeface="Segoe UI" panose="020B0502040204020203" pitchFamily="34" charset="0"/>
                <a:cs typeface="Segoe UI" panose="020B0502040204020203" pitchFamily="34" charset="0"/>
              </a:rPr>
              <a:t>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Align</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Align</a:t>
            </a:r>
            <a:r>
              <a:rPr lang="de-DE" sz="1200" dirty="0">
                <a:latin typeface="Segoe UI" panose="020B0502040204020203" pitchFamily="34" charset="0"/>
                <a:cs typeface="Segoe UI" panose="020B0502040204020203" pitchFamily="34" charset="0"/>
              </a:rPr>
              <a:t> Top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3</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40"/>
            </a:pPr>
            <a:r>
              <a:rPr lang="de-DE" sz="1200" dirty="0">
                <a:latin typeface="Segoe UI" panose="020B0502040204020203" pitchFamily="34" charset="0"/>
                <a:cs typeface="Segoe UI" panose="020B0502040204020203" pitchFamily="34" charset="0"/>
              </a:rPr>
              <a:t>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once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more</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Align</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Distribute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horizontally</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3</a:t>
            </a:r>
            <a:r>
              <a:rPr lang="de-DE" sz="1200" dirty="0">
                <a:latin typeface="Segoe UI" panose="020B0502040204020203" pitchFamily="34" charset="0"/>
                <a:cs typeface="Segoe UI" panose="020B0502040204020203" pitchFamily="34" charset="0"/>
              </a:rPr>
              <a:t>)</a:t>
            </a:r>
            <a:endParaRPr lang="de-DE" sz="1200" dirty="0">
              <a:solidFill>
                <a:srgbClr val="29AEE6"/>
              </a:solidFill>
              <a:latin typeface="Segoe UI" panose="020B0502040204020203" pitchFamily="34" charset="0"/>
              <a:cs typeface="Segoe UI" panose="020B0502040204020203" pitchFamily="34" charset="0"/>
            </a:endParaRPr>
          </a:p>
          <a:p>
            <a:pPr lvl="1"/>
            <a:endParaRPr lang="de-DE" sz="1200" dirty="0">
              <a:solidFill>
                <a:srgbClr val="29AEE6"/>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0509" y="1114512"/>
            <a:ext cx="5881381" cy="4373099"/>
          </a:xfrm>
          <a:prstGeom prst="rect">
            <a:avLst/>
          </a:prstGeom>
        </p:spPr>
      </p:pic>
      <p:sp>
        <p:nvSpPr>
          <p:cNvPr id="26" name="Rechteck 25">
            <a:extLst>
              <a:ext uri="{FF2B5EF4-FFF2-40B4-BE49-F238E27FC236}">
                <a16:creationId xmlns:a16="http://schemas.microsoft.com/office/drawing/2014/main" id="{F97B570A-2150-46F3-88E4-F370CF86066E}"/>
              </a:ext>
            </a:extLst>
          </p:cNvPr>
          <p:cNvSpPr/>
          <p:nvPr/>
        </p:nvSpPr>
        <p:spPr>
          <a:xfrm>
            <a:off x="6617884" y="2689599"/>
            <a:ext cx="699277" cy="532171"/>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98E64657-FE7D-4B31-9933-78592E45F20F}"/>
              </a:ext>
            </a:extLst>
          </p:cNvPr>
          <p:cNvSpPr/>
          <p:nvPr/>
        </p:nvSpPr>
        <p:spPr>
          <a:xfrm>
            <a:off x="6381412" y="246327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9" name="Rechteck 28">
            <a:extLst>
              <a:ext uri="{FF2B5EF4-FFF2-40B4-BE49-F238E27FC236}">
                <a16:creationId xmlns:a16="http://schemas.microsoft.com/office/drawing/2014/main" id="{CEA648E2-0119-4F3F-A756-DBFECC997BE1}"/>
              </a:ext>
            </a:extLst>
          </p:cNvPr>
          <p:cNvSpPr/>
          <p:nvPr/>
        </p:nvSpPr>
        <p:spPr>
          <a:xfrm>
            <a:off x="7220080" y="3114548"/>
            <a:ext cx="446135" cy="352516"/>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2C89C2BE-CED8-43DA-BB26-DF6C5E0BBC08}"/>
              </a:ext>
            </a:extLst>
          </p:cNvPr>
          <p:cNvSpPr/>
          <p:nvPr/>
        </p:nvSpPr>
        <p:spPr>
          <a:xfrm>
            <a:off x="6983608" y="2888218"/>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31" name="Rechteck 30">
            <a:extLst>
              <a:ext uri="{FF2B5EF4-FFF2-40B4-BE49-F238E27FC236}">
                <a16:creationId xmlns:a16="http://schemas.microsoft.com/office/drawing/2014/main" id="{F1C20A63-B2FE-4279-A5F4-223AA90F100E}"/>
              </a:ext>
            </a:extLst>
          </p:cNvPr>
          <p:cNvSpPr/>
          <p:nvPr/>
        </p:nvSpPr>
        <p:spPr>
          <a:xfrm>
            <a:off x="8015211" y="4391202"/>
            <a:ext cx="592076" cy="333553"/>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5BFC9DC7-30F3-482F-A5B8-2D690E4F00FF}"/>
              </a:ext>
            </a:extLst>
          </p:cNvPr>
          <p:cNvSpPr/>
          <p:nvPr/>
        </p:nvSpPr>
        <p:spPr>
          <a:xfrm>
            <a:off x="7778739" y="4186857"/>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33" name="Rechteck 32">
            <a:extLst>
              <a:ext uri="{FF2B5EF4-FFF2-40B4-BE49-F238E27FC236}">
                <a16:creationId xmlns:a16="http://schemas.microsoft.com/office/drawing/2014/main" id="{45E9DA59-B0C9-4B79-9E49-F7108DC74100}"/>
              </a:ext>
            </a:extLst>
          </p:cNvPr>
          <p:cNvSpPr/>
          <p:nvPr/>
        </p:nvSpPr>
        <p:spPr>
          <a:xfrm>
            <a:off x="8015211" y="4909620"/>
            <a:ext cx="890032" cy="333553"/>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Ellipse 33">
            <a:extLst>
              <a:ext uri="{FF2B5EF4-FFF2-40B4-BE49-F238E27FC236}">
                <a16:creationId xmlns:a16="http://schemas.microsoft.com/office/drawing/2014/main" id="{7123F1A1-27EB-4B16-9DDF-67AC9E828B61}"/>
              </a:ext>
            </a:extLst>
          </p:cNvPr>
          <p:cNvSpPr/>
          <p:nvPr/>
        </p:nvSpPr>
        <p:spPr>
          <a:xfrm>
            <a:off x="7778738" y="4708307"/>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Tree>
    <p:extLst>
      <p:ext uri="{BB962C8B-B14F-4D97-AF65-F5344CB8AC3E}">
        <p14:creationId xmlns:p14="http://schemas.microsoft.com/office/powerpoint/2010/main" val="1446454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104155D-F4F9-42DD-B6FF-36AEC6AF8FFE}"/>
              </a:ext>
            </a:extLst>
          </p:cNvPr>
          <p:cNvSpPr txBox="1"/>
          <p:nvPr/>
        </p:nvSpPr>
        <p:spPr>
          <a:xfrm>
            <a:off x="630164" y="1336052"/>
            <a:ext cx="3921288" cy="707886"/>
          </a:xfrm>
          <a:prstGeom prst="rect">
            <a:avLst/>
          </a:prstGeom>
          <a:noFill/>
        </p:spPr>
        <p:txBody>
          <a:bodyPr wrap="square" rtlCol="0">
            <a:spAutoFit/>
          </a:bodyPr>
          <a:lstStyle>
            <a:defPPr>
              <a:defRPr lang="de-DE"/>
            </a:defPPr>
            <a:lvl1pPr>
              <a:defRPr sz="4000">
                <a:solidFill>
                  <a:srgbClr val="7C7C7C"/>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de-DE" dirty="0"/>
              <a:t>Gallery </a:t>
            </a:r>
            <a:r>
              <a:rPr lang="de-DE" dirty="0" err="1"/>
              <a:t>control</a:t>
            </a:r>
            <a:endParaRPr lang="de-DE" dirty="0"/>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2291137"/>
            <a:ext cx="4535923" cy="2123658"/>
          </a:xfrm>
          <a:prstGeom prst="rect">
            <a:avLst/>
          </a:prstGeom>
          <a:noFill/>
        </p:spPr>
        <p:txBody>
          <a:bodyPr wrap="square" rtlCol="0">
            <a:spAutoFit/>
          </a:bodyPr>
          <a:lstStyle/>
          <a:p>
            <a:r>
              <a:rPr lang="en-US" sz="1200" dirty="0">
                <a:solidFill>
                  <a:schemeClr val="tx1">
                    <a:lumMod val="50000"/>
                    <a:lumOff val="50000"/>
                  </a:schemeClr>
                </a:solidFill>
                <a:latin typeface="Segoe UI Semibold" panose="020B0702040204020203" pitchFamily="34" charset="0"/>
                <a:cs typeface="Segoe UI Semibold" panose="020B0702040204020203" pitchFamily="34" charset="0"/>
              </a:rPr>
              <a:t>A Gallery control can show multiple records from a data source, and each record can contain multiple types of data. </a:t>
            </a:r>
            <a:br>
              <a:rPr lang="en-US" sz="1200" dirty="0">
                <a:solidFill>
                  <a:schemeClr val="tx1">
                    <a:lumMod val="50000"/>
                    <a:lumOff val="50000"/>
                  </a:schemeClr>
                </a:solidFill>
                <a:latin typeface="Segoe UI Semibold" panose="020B0702040204020203" pitchFamily="34" charset="0"/>
                <a:cs typeface="Segoe UI Semibold" panose="020B0702040204020203" pitchFamily="34" charset="0"/>
              </a:rPr>
            </a:br>
            <a:endParaRPr lang="de-DE" sz="1200" dirty="0">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
            </a:pPr>
            <a:r>
              <a:rPr lang="de-DE" sz="1200" dirty="0">
                <a:latin typeface="Segoe UI" panose="020B0502040204020203" pitchFamily="34" charset="0"/>
                <a:cs typeface="Segoe UI" panose="020B0502040204020203" pitchFamily="34" charset="0"/>
              </a:rPr>
              <a:t>Power Apps </a:t>
            </a:r>
            <a:r>
              <a:rPr lang="de-DE" sz="1200" dirty="0" err="1">
                <a:latin typeface="Segoe UI" panose="020B0502040204020203" pitchFamily="34" charset="0"/>
                <a:cs typeface="Segoe UI" panose="020B0502040204020203" pitchFamily="34" charset="0"/>
              </a:rPr>
              <a:t>works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structured</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data</a:t>
            </a:r>
            <a:r>
              <a:rPr lang="de-DE" sz="1200" dirty="0">
                <a:solidFill>
                  <a:srgbClr val="29AEE6"/>
                </a:solidFill>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endParaRPr lang="de-DE" sz="1200" dirty="0">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
            </a:pPr>
            <a:r>
              <a:rPr lang="de-DE" sz="1200" dirty="0">
                <a:latin typeface="Segoe UI" panose="020B0502040204020203" pitchFamily="34" charset="0"/>
                <a:cs typeface="Segoe UI" panose="020B0502040204020203" pitchFamily="34" charset="0"/>
              </a:rPr>
              <a:t>Table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800100" lvl="1" indent="-342900">
              <a:buFont typeface="Wingdings" panose="05000000000000000000" pitchFamily="2" charset="2"/>
              <a:buChar char="§"/>
            </a:pPr>
            <a:r>
              <a:rPr lang="de-DE" sz="1200" dirty="0" err="1">
                <a:latin typeface="Segoe UI" panose="020B0502040204020203" pitchFamily="34" charset="0"/>
                <a:cs typeface="Segoe UI" panose="020B0502040204020203" pitchFamily="34" charset="0"/>
              </a:rPr>
              <a:t>Record</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or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Row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p>
          <a:p>
            <a:pPr marL="800100" lvl="1" indent="-342900">
              <a:buFont typeface="Wingdings" panose="05000000000000000000" pitchFamily="2" charset="2"/>
              <a:buChar char="§"/>
            </a:pPr>
            <a:r>
              <a:rPr lang="de-DE" sz="1200" dirty="0">
                <a:latin typeface="Segoe UI" panose="020B0502040204020203" pitchFamily="34" charset="0"/>
                <a:cs typeface="Segoe UI" panose="020B0502040204020203" pitchFamily="34" charset="0"/>
              </a:rPr>
              <a:t>Value (</a:t>
            </a:r>
            <a:r>
              <a:rPr lang="de-DE" sz="1200" dirty="0" err="1">
                <a:latin typeface="Segoe UI" panose="020B0502040204020203" pitchFamily="34" charset="0"/>
                <a:cs typeface="Segoe UI" panose="020B0502040204020203" pitchFamily="34" charset="0"/>
              </a:rPr>
              <a:t>or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Column</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of</a:t>
            </a:r>
            <a:r>
              <a:rPr lang="de-DE" sz="1200" dirty="0">
                <a:latin typeface="Segoe UI" panose="020B0502040204020203" pitchFamily="34" charset="0"/>
                <a:cs typeface="Segoe UI" panose="020B0502040204020203" pitchFamily="34" charset="0"/>
              </a:rPr>
              <a:t> a </a:t>
            </a:r>
            <a:r>
              <a:rPr lang="de-DE" sz="1200" dirty="0" err="1">
                <a:latin typeface="Segoe UI" panose="020B0502040204020203" pitchFamily="34" charset="0"/>
                <a:cs typeface="Segoe UI" panose="020B0502040204020203" pitchFamily="34" charset="0"/>
              </a:rPr>
              <a:t>certain</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record</a:t>
            </a:r>
            <a:r>
              <a:rPr lang="de-DE" sz="1200" dirty="0">
                <a:latin typeface="Segoe UI" panose="020B0502040204020203" pitchFamily="34" charset="0"/>
                <a:cs typeface="Segoe UI" panose="020B0502040204020203" pitchFamily="34" charset="0"/>
              </a:rPr>
              <a:t> / </a:t>
            </a:r>
            <a:r>
              <a:rPr lang="de-DE" sz="1200" dirty="0" err="1">
                <a:latin typeface="Segoe UI" panose="020B0502040204020203" pitchFamily="34" charset="0"/>
                <a:cs typeface="Segoe UI" panose="020B0502040204020203" pitchFamily="34" charset="0"/>
              </a:rPr>
              <a:t>row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3</a:t>
            </a:r>
            <a:r>
              <a:rPr lang="de-DE" sz="1200" dirty="0">
                <a:latin typeface="Segoe UI" panose="020B0502040204020203" pitchFamily="34" charset="0"/>
                <a:cs typeface="Segoe UI" panose="020B0502040204020203" pitchFamily="34" charset="0"/>
              </a:rPr>
              <a:t>)</a:t>
            </a:r>
          </a:p>
          <a:p>
            <a:pPr marL="342900" indent="-342900">
              <a:buFont typeface="Wingdings" panose="05000000000000000000" pitchFamily="2" charset="2"/>
              <a:buChar char="§"/>
            </a:pPr>
            <a:r>
              <a:rPr lang="de-DE" sz="1200" dirty="0">
                <a:latin typeface="Segoe UI" panose="020B0502040204020203" pitchFamily="34" charset="0"/>
                <a:cs typeface="Segoe UI" panose="020B0502040204020203" pitchFamily="34" charset="0"/>
              </a:rPr>
              <a:t>Values </a:t>
            </a:r>
            <a:r>
              <a:rPr lang="de-DE" sz="1200" dirty="0" err="1">
                <a:latin typeface="Segoe UI" panose="020B0502040204020203" pitchFamily="34" charset="0"/>
                <a:cs typeface="Segoe UI" panose="020B0502040204020203" pitchFamily="34" charset="0"/>
              </a:rPr>
              <a:t>can</a:t>
            </a:r>
            <a:r>
              <a:rPr lang="de-DE" sz="1200" dirty="0">
                <a:latin typeface="Segoe UI" panose="020B0502040204020203" pitchFamily="34" charset="0"/>
                <a:cs typeface="Segoe UI" panose="020B0502040204020203" pitchFamily="34" charset="0"/>
              </a:rPr>
              <a:t> have different </a:t>
            </a:r>
            <a:r>
              <a:rPr lang="de-DE" sz="1200" dirty="0" err="1">
                <a:latin typeface="Segoe UI" panose="020B0502040204020203" pitchFamily="34" charset="0"/>
                <a:cs typeface="Segoe UI" panose="020B0502040204020203" pitchFamily="34" charset="0"/>
              </a:rPr>
              <a:t>types</a:t>
            </a:r>
            <a:r>
              <a:rPr lang="de-DE" sz="1200" dirty="0">
                <a:latin typeface="Segoe UI" panose="020B0502040204020203" pitchFamily="34" charset="0"/>
                <a:cs typeface="Segoe UI" panose="020B0502040204020203" pitchFamily="34" charset="0"/>
              </a:rPr>
              <a:t>, e. g. Text, Number, Image, Boolean, GUID etc.</a:t>
            </a:r>
          </a:p>
          <a:p>
            <a:pPr marL="342900" indent="-342900">
              <a:buFont typeface="Wingdings" panose="05000000000000000000" pitchFamily="2" charset="2"/>
              <a:buChar char="§"/>
            </a:pPr>
            <a:r>
              <a:rPr lang="de-DE" sz="1200" dirty="0" err="1">
                <a:latin typeface="Segoe UI" panose="020B0502040204020203" pitchFamily="34" charset="0"/>
                <a:cs typeface="Segoe UI" panose="020B0502040204020203" pitchFamily="34" charset="0"/>
              </a:rPr>
              <a:t>Each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record</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a </a:t>
            </a:r>
            <a:r>
              <a:rPr lang="de-DE" sz="1200" dirty="0" err="1">
                <a:latin typeface="Segoe UI" panose="020B0502040204020203" pitchFamily="34" charset="0"/>
                <a:cs typeface="Segoe UI" panose="020B0502040204020203" pitchFamily="34" charset="0"/>
              </a:rPr>
              <a:t>table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has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its</a:t>
            </a:r>
            <a:r>
              <a:rPr lang="de-DE" sz="1200" dirty="0">
                <a:latin typeface="Segoe UI" panose="020B0502040204020203" pitchFamily="34" charset="0"/>
                <a:cs typeface="Segoe UI" panose="020B0502040204020203" pitchFamily="34" charset="0"/>
              </a:rPr>
              <a:t> own </a:t>
            </a:r>
            <a:r>
              <a:rPr lang="de-DE" sz="1200" dirty="0" err="1">
                <a:latin typeface="Segoe UI" panose="020B0502040204020203" pitchFamily="34" charset="0"/>
                <a:cs typeface="Segoe UI" panose="020B0502040204020203" pitchFamily="34" charset="0"/>
              </a:rPr>
              <a:t>unique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identifier</a:t>
            </a:r>
            <a:r>
              <a:rPr lang="de-DE" sz="1200" dirty="0">
                <a:latin typeface="Segoe UI" panose="020B0502040204020203" pitchFamily="34" charset="0"/>
                <a:cs typeface="Segoe UI" panose="020B0502040204020203" pitchFamily="34" charset="0"/>
              </a:rPr>
              <a:t> (GUID)</a:t>
            </a:r>
          </a:p>
        </p:txBody>
      </p:sp>
      <p:graphicFrame>
        <p:nvGraphicFramePr>
          <p:cNvPr id="2" name="Tabelle 1">
            <a:extLst>
              <a:ext uri="{FF2B5EF4-FFF2-40B4-BE49-F238E27FC236}">
                <a16:creationId xmlns:a16="http://schemas.microsoft.com/office/drawing/2014/main" id="{5C7245CA-FD1D-4876-AF49-7FDF9A4FF2E8}"/>
              </a:ext>
            </a:extLst>
          </p:cNvPr>
          <p:cNvGraphicFramePr>
            <a:graphicFrameLocks noGrp="1"/>
          </p:cNvGraphicFramePr>
          <p:nvPr>
            <p:extLst>
              <p:ext uri="{D42A27DB-BD31-4B8C-83A1-F6EECF244321}">
                <p14:modId xmlns:p14="http://schemas.microsoft.com/office/powerpoint/2010/main" val="1320771876"/>
              </p:ext>
            </p:extLst>
          </p:nvPr>
        </p:nvGraphicFramePr>
        <p:xfrm>
          <a:off x="6413500" y="362294"/>
          <a:ext cx="5461000" cy="2476500"/>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1107808190"/>
                    </a:ext>
                  </a:extLst>
                </a:gridCol>
                <a:gridCol w="1700143">
                  <a:extLst>
                    <a:ext uri="{9D8B030D-6E8A-4147-A177-3AD203B41FA5}">
                      <a16:colId xmlns:a16="http://schemas.microsoft.com/office/drawing/2014/main" val="825139415"/>
                    </a:ext>
                  </a:extLst>
                </a:gridCol>
                <a:gridCol w="1043609">
                  <a:extLst>
                    <a:ext uri="{9D8B030D-6E8A-4147-A177-3AD203B41FA5}">
                      <a16:colId xmlns:a16="http://schemas.microsoft.com/office/drawing/2014/main" val="886430114"/>
                    </a:ext>
                  </a:extLst>
                </a:gridCol>
                <a:gridCol w="576470">
                  <a:extLst>
                    <a:ext uri="{9D8B030D-6E8A-4147-A177-3AD203B41FA5}">
                      <a16:colId xmlns:a16="http://schemas.microsoft.com/office/drawing/2014/main" val="1068879627"/>
                    </a:ext>
                  </a:extLst>
                </a:gridCol>
                <a:gridCol w="884582">
                  <a:extLst>
                    <a:ext uri="{9D8B030D-6E8A-4147-A177-3AD203B41FA5}">
                      <a16:colId xmlns:a16="http://schemas.microsoft.com/office/drawing/2014/main" val="637570432"/>
                    </a:ext>
                  </a:extLst>
                </a:gridCol>
                <a:gridCol w="494196">
                  <a:extLst>
                    <a:ext uri="{9D8B030D-6E8A-4147-A177-3AD203B41FA5}">
                      <a16:colId xmlns:a16="http://schemas.microsoft.com/office/drawing/2014/main" val="4163577767"/>
                    </a:ext>
                  </a:extLst>
                </a:gridCol>
              </a:tblGrid>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ID</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Name</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a:solidFill>
                            <a:schemeClr val="bg1"/>
                          </a:solidFill>
                          <a:effectLst/>
                          <a:latin typeface="Segoe UI" panose="020B0502040204020203" pitchFamily="34" charset="0"/>
                          <a:cs typeface="Segoe UI" panose="020B0502040204020203" pitchFamily="34" charset="0"/>
                        </a:rPr>
                        <a:t>Category</a:t>
                      </a:r>
                      <a:endParaRPr lang="de-DE" sz="1100" b="1"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Stock</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Price</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dirty="0" err="1">
                          <a:solidFill>
                            <a:schemeClr val="bg1"/>
                          </a:solidFill>
                          <a:effectLst/>
                          <a:latin typeface="Segoe UI" panose="020B0502040204020203" pitchFamily="34" charset="0"/>
                          <a:cs typeface="Segoe UI" panose="020B0502040204020203" pitchFamily="34" charset="0"/>
                        </a:rPr>
                        <a:t>Shelf</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extLst>
                  <a:ext uri="{0D108BD9-81ED-4DB2-BD59-A6C34878D82A}">
                    <a16:rowId xmlns:a16="http://schemas.microsoft.com/office/drawing/2014/main" val="3639576744"/>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GA-1532</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Xbox Series X</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Gaming</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effectLst/>
                          <a:latin typeface="Segoe UI" panose="020B0502040204020203" pitchFamily="34" charset="0"/>
                          <a:cs typeface="Segoe UI" panose="020B0502040204020203" pitchFamily="34" charset="0"/>
                        </a:rPr>
                        <a:t>15</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829,90 €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1</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3514988930"/>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GA-1572</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dirty="0">
                          <a:effectLst/>
                          <a:latin typeface="Segoe UI" panose="020B0502040204020203" pitchFamily="34" charset="0"/>
                          <a:cs typeface="Segoe UI" panose="020B0502040204020203" pitchFamily="34" charset="0"/>
                        </a:rPr>
                        <a:t>Xbox Series S</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Gaming</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25</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289,99 €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2</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4180221174"/>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PC-1632</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Laptop 4</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60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1.232,00 €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3</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2468708792"/>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PC-1723</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dirty="0">
                          <a:effectLst/>
                          <a:latin typeface="Segoe UI" panose="020B0502040204020203" pitchFamily="34" charset="0"/>
                          <a:cs typeface="Segoe UI" panose="020B0502040204020203" pitchFamily="34" charset="0"/>
                        </a:rPr>
                        <a:t>Surface Laptop Go</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91</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599,00 €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4</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4202606271"/>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PA-1523</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Arc Mouse</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110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34,99 €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solidFill>
                            <a:sysClr val="windowText" lastClr="000000"/>
                          </a:solidFill>
                          <a:effectLst/>
                          <a:latin typeface="Segoe UI" panose="020B0502040204020203" pitchFamily="34" charset="0"/>
                          <a:cs typeface="Segoe UI" panose="020B0502040204020203" pitchFamily="34" charset="0"/>
                        </a:rPr>
                        <a:t>5</a:t>
                      </a:r>
                      <a:endParaRPr lang="de-DE" sz="1100" b="0" i="0" u="none" strike="noStrike">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3977563037"/>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PA-1325</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Mouse</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68</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54,99 €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6</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234916212"/>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PA-1462</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Slim Pen 2</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dirty="0">
                          <a:effectLst/>
                          <a:latin typeface="Segoe UI" panose="020B0502040204020203" pitchFamily="34" charset="0"/>
                          <a:cs typeface="Segoe UI" panose="020B0502040204020203" pitchFamily="34" charset="0"/>
                        </a:rPr>
                        <a:t>PC </a:t>
                      </a:r>
                      <a:r>
                        <a:rPr lang="de-DE" sz="1100" u="none" strike="noStrike" dirty="0" err="1">
                          <a:effectLst/>
                          <a:latin typeface="Segoe UI" panose="020B0502040204020203" pitchFamily="34" charset="0"/>
                          <a:cs typeface="Segoe UI" panose="020B0502040204020203" pitchFamily="34" charset="0"/>
                        </a:rPr>
                        <a:t>Accessories</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effectLst/>
                          <a:latin typeface="Segoe UI" panose="020B0502040204020203" pitchFamily="34" charset="0"/>
                          <a:cs typeface="Segoe UI" panose="020B0502040204020203" pitchFamily="34" charset="0"/>
                        </a:rPr>
                        <a:t>13</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129,99 €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solidFill>
                            <a:sysClr val="windowText" lastClr="000000"/>
                          </a:solidFill>
                          <a:effectLst/>
                          <a:latin typeface="Segoe UI" panose="020B0502040204020203" pitchFamily="34" charset="0"/>
                          <a:cs typeface="Segoe UI" panose="020B0502040204020203" pitchFamily="34" charset="0"/>
                        </a:rPr>
                        <a:t>7</a:t>
                      </a:r>
                      <a:endParaRPr lang="de-DE" sz="1100" b="0" i="0" u="none" strike="noStrike">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3366468562"/>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PA-1962</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LifeCam Cinema</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43</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32,99 €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8</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3133819315"/>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PA-1255</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Bluetooth Keyboard</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78</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dirty="0">
                          <a:effectLst/>
                          <a:latin typeface="Segoe UI" panose="020B0502040204020203" pitchFamily="34" charset="0"/>
                          <a:cs typeface="Segoe UI" panose="020B0502040204020203" pitchFamily="34" charset="0"/>
                        </a:rPr>
                        <a:t>         59,99 € </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9</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1556959226"/>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PA-1126</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Headphones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102</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209,99 €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10</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1807210804"/>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PA-1673</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Pro Type Cover</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52</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dirty="0">
                          <a:effectLst/>
                          <a:latin typeface="Segoe UI" panose="020B0502040204020203" pitchFamily="34" charset="0"/>
                          <a:cs typeface="Segoe UI" panose="020B0502040204020203" pitchFamily="34" charset="0"/>
                        </a:rPr>
                        <a:t>       149,99 € </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11</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248227065"/>
                  </a:ext>
                </a:extLst>
              </a:tr>
              <a:tr h="190500">
                <a:tc>
                  <a:txBody>
                    <a:bodyPr/>
                    <a:lstStyle/>
                    <a:p>
                      <a:pPr algn="l"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MO-1247</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Duo 2</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Mobile</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4</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1.249,00 €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ysClr val="windowText" lastClr="000000"/>
                          </a:solidFill>
                          <a:effectLst/>
                          <a:latin typeface="Segoe UI" panose="020B0502040204020203" pitchFamily="34" charset="0"/>
                          <a:cs typeface="Segoe UI" panose="020B0502040204020203" pitchFamily="34" charset="0"/>
                        </a:rPr>
                        <a:t>12</a:t>
                      </a:r>
                      <a:endParaRPr lang="de-DE" sz="1100" b="0" i="0" u="none" strike="noStrike" dirty="0">
                        <a:solidFill>
                          <a:sysClr val="windowText" lastClr="000000"/>
                        </a:solidFill>
                        <a:effectLst/>
                        <a:latin typeface="Segoe UI" panose="020B0502040204020203" pitchFamily="34" charset="0"/>
                        <a:cs typeface="Segoe UI" panose="020B0502040204020203" pitchFamily="34" charset="0"/>
                      </a:endParaRPr>
                    </a:p>
                  </a:txBody>
                  <a:tcPr marL="9525" marR="9525" marT="9525" marB="0" anchor="b">
                    <a:solidFill>
                      <a:srgbClr val="E9EBF5"/>
                    </a:solidFill>
                  </a:tcPr>
                </a:tc>
                <a:extLst>
                  <a:ext uri="{0D108BD9-81ED-4DB2-BD59-A6C34878D82A}">
                    <a16:rowId xmlns:a16="http://schemas.microsoft.com/office/drawing/2014/main" val="3415026789"/>
                  </a:ext>
                </a:extLst>
              </a:tr>
            </a:tbl>
          </a:graphicData>
        </a:graphic>
      </p:graphicFrame>
      <p:pic>
        <p:nvPicPr>
          <p:cNvPr id="7" name="Grafik 6">
            <a:extLst>
              <a:ext uri="{FF2B5EF4-FFF2-40B4-BE49-F238E27FC236}">
                <a16:creationId xmlns:a16="http://schemas.microsoft.com/office/drawing/2014/main" id="{CEE01003-8E77-46CA-8B60-89809DB5C20F}"/>
              </a:ext>
            </a:extLst>
          </p:cNvPr>
          <p:cNvPicPr>
            <a:picLocks noChangeAspect="1"/>
          </p:cNvPicPr>
          <p:nvPr/>
        </p:nvPicPr>
        <p:blipFill rotWithShape="1">
          <a:blip r:embed="rId5">
            <a:extLst>
              <a:ext uri="{28A0092B-C50C-407E-A947-70E740481C1C}">
                <a14:useLocalDpi xmlns:a14="http://schemas.microsoft.com/office/drawing/2010/main" val="0"/>
              </a:ext>
            </a:extLst>
          </a:blip>
          <a:srcRect l="61567" t="24678"/>
          <a:stretch/>
        </p:blipFill>
        <p:spPr>
          <a:xfrm>
            <a:off x="6441261" y="2932667"/>
            <a:ext cx="2397221" cy="3742009"/>
          </a:xfrm>
          <a:prstGeom prst="rect">
            <a:avLst/>
          </a:prstGeom>
        </p:spPr>
      </p:pic>
      <p:sp>
        <p:nvSpPr>
          <p:cNvPr id="11" name="Rechteck 10">
            <a:extLst>
              <a:ext uri="{FF2B5EF4-FFF2-40B4-BE49-F238E27FC236}">
                <a16:creationId xmlns:a16="http://schemas.microsoft.com/office/drawing/2014/main" id="{7BE0F405-A955-47F6-BA3B-37B72D7F090E}"/>
              </a:ext>
            </a:extLst>
          </p:cNvPr>
          <p:cNvSpPr/>
          <p:nvPr/>
        </p:nvSpPr>
        <p:spPr>
          <a:xfrm>
            <a:off x="6287159" y="268421"/>
            <a:ext cx="5749128" cy="2664246"/>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59E78DA0-2106-48F9-A8CF-1AACA5F0F068}"/>
              </a:ext>
            </a:extLst>
          </p:cNvPr>
          <p:cNvSpPr/>
          <p:nvPr/>
        </p:nvSpPr>
        <p:spPr>
          <a:xfrm>
            <a:off x="6156773" y="12512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3" name="Rechteck 22">
            <a:extLst>
              <a:ext uri="{FF2B5EF4-FFF2-40B4-BE49-F238E27FC236}">
                <a16:creationId xmlns:a16="http://schemas.microsoft.com/office/drawing/2014/main" id="{3F2F66B0-A867-4CD4-99C9-1A8EB24B0897}"/>
              </a:ext>
            </a:extLst>
          </p:cNvPr>
          <p:cNvSpPr/>
          <p:nvPr/>
        </p:nvSpPr>
        <p:spPr>
          <a:xfrm>
            <a:off x="6287159" y="891849"/>
            <a:ext cx="5749128" cy="28412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2EC77EC5-64D6-4FA5-8B27-0E018DD83E68}"/>
              </a:ext>
            </a:extLst>
          </p:cNvPr>
          <p:cNvSpPr/>
          <p:nvPr/>
        </p:nvSpPr>
        <p:spPr>
          <a:xfrm>
            <a:off x="6156773" y="748552"/>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33" name="Rechteck 32">
            <a:extLst>
              <a:ext uri="{FF2B5EF4-FFF2-40B4-BE49-F238E27FC236}">
                <a16:creationId xmlns:a16="http://schemas.microsoft.com/office/drawing/2014/main" id="{460984D1-12F0-4F0E-AFE8-50397A4531DF}"/>
              </a:ext>
            </a:extLst>
          </p:cNvPr>
          <p:cNvSpPr/>
          <p:nvPr/>
        </p:nvSpPr>
        <p:spPr>
          <a:xfrm>
            <a:off x="7125359" y="881877"/>
            <a:ext cx="1747715" cy="28412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Ellipse 34">
            <a:extLst>
              <a:ext uri="{FF2B5EF4-FFF2-40B4-BE49-F238E27FC236}">
                <a16:creationId xmlns:a16="http://schemas.microsoft.com/office/drawing/2014/main" id="{B5E356F6-FC94-4812-B6B3-ED34192F9F67}"/>
              </a:ext>
            </a:extLst>
          </p:cNvPr>
          <p:cNvSpPr/>
          <p:nvPr/>
        </p:nvSpPr>
        <p:spPr>
          <a:xfrm>
            <a:off x="6994973" y="73858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36" name="Rechteck 35">
            <a:extLst>
              <a:ext uri="{FF2B5EF4-FFF2-40B4-BE49-F238E27FC236}">
                <a16:creationId xmlns:a16="http://schemas.microsoft.com/office/drawing/2014/main" id="{38C50429-9778-4685-980B-63F0A252AAA0}"/>
              </a:ext>
            </a:extLst>
          </p:cNvPr>
          <p:cNvSpPr/>
          <p:nvPr/>
        </p:nvSpPr>
        <p:spPr>
          <a:xfrm>
            <a:off x="6665901" y="3850066"/>
            <a:ext cx="858022" cy="28412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89282649-03B5-404B-8857-B297AD4F7181}"/>
              </a:ext>
            </a:extLst>
          </p:cNvPr>
          <p:cNvSpPr/>
          <p:nvPr/>
        </p:nvSpPr>
        <p:spPr>
          <a:xfrm>
            <a:off x="6535514" y="370676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pic>
        <p:nvPicPr>
          <p:cNvPr id="39" name="Grafik 38">
            <a:extLst>
              <a:ext uri="{FF2B5EF4-FFF2-40B4-BE49-F238E27FC236}">
                <a16:creationId xmlns:a16="http://schemas.microsoft.com/office/drawing/2014/main" id="{71FAEC66-64E8-401F-AC04-63C8D67D7D3D}"/>
              </a:ext>
            </a:extLst>
          </p:cNvPr>
          <p:cNvPicPr>
            <a:picLocks noChangeAspect="1"/>
          </p:cNvPicPr>
          <p:nvPr/>
        </p:nvPicPr>
        <p:blipFill>
          <a:blip r:embed="rId6"/>
          <a:stretch>
            <a:fillRect/>
          </a:stretch>
        </p:blipFill>
        <p:spPr>
          <a:xfrm>
            <a:off x="9461466" y="3830491"/>
            <a:ext cx="1352739" cy="276264"/>
          </a:xfrm>
          <a:prstGeom prst="rect">
            <a:avLst/>
          </a:prstGeom>
        </p:spPr>
      </p:pic>
      <p:sp>
        <p:nvSpPr>
          <p:cNvPr id="40" name="Rechteck 39">
            <a:extLst>
              <a:ext uri="{FF2B5EF4-FFF2-40B4-BE49-F238E27FC236}">
                <a16:creationId xmlns:a16="http://schemas.microsoft.com/office/drawing/2014/main" id="{EF31CD30-DA32-4524-A17D-0349CD71931D}"/>
              </a:ext>
            </a:extLst>
          </p:cNvPr>
          <p:cNvSpPr/>
          <p:nvPr/>
        </p:nvSpPr>
        <p:spPr>
          <a:xfrm>
            <a:off x="7636281" y="4013491"/>
            <a:ext cx="858022" cy="28412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4723C4D3-4EEF-4E9E-A158-BA60BA390EAF}"/>
              </a:ext>
            </a:extLst>
          </p:cNvPr>
          <p:cNvSpPr/>
          <p:nvPr/>
        </p:nvSpPr>
        <p:spPr>
          <a:xfrm>
            <a:off x="7505894" y="387019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pic>
        <p:nvPicPr>
          <p:cNvPr id="42" name="Grafik 41">
            <a:extLst>
              <a:ext uri="{FF2B5EF4-FFF2-40B4-BE49-F238E27FC236}">
                <a16:creationId xmlns:a16="http://schemas.microsoft.com/office/drawing/2014/main" id="{8FB515C0-7AB9-4730-9307-4548293930CB}"/>
              </a:ext>
            </a:extLst>
          </p:cNvPr>
          <p:cNvPicPr>
            <a:picLocks noChangeAspect="1"/>
          </p:cNvPicPr>
          <p:nvPr/>
        </p:nvPicPr>
        <p:blipFill rotWithShape="1">
          <a:blip r:embed="rId7">
            <a:extLst>
              <a:ext uri="{28A0092B-C50C-407E-A947-70E740481C1C}">
                <a14:useLocalDpi xmlns:a14="http://schemas.microsoft.com/office/drawing/2010/main" val="0"/>
              </a:ext>
            </a:extLst>
          </a:blip>
          <a:srcRect t="1" r="9401" b="11483"/>
          <a:stretch/>
        </p:blipFill>
        <p:spPr>
          <a:xfrm>
            <a:off x="9491866" y="4200628"/>
            <a:ext cx="1322340" cy="276264"/>
          </a:xfrm>
          <a:prstGeom prst="rect">
            <a:avLst/>
          </a:prstGeom>
        </p:spPr>
      </p:pic>
      <p:pic>
        <p:nvPicPr>
          <p:cNvPr id="44" name="Grafik 43">
            <a:extLst>
              <a:ext uri="{FF2B5EF4-FFF2-40B4-BE49-F238E27FC236}">
                <a16:creationId xmlns:a16="http://schemas.microsoft.com/office/drawing/2014/main" id="{A6F4886F-C5DF-47DA-B3E2-F96B15FF3127}"/>
              </a:ext>
            </a:extLst>
          </p:cNvPr>
          <p:cNvPicPr>
            <a:picLocks noChangeAspect="1"/>
          </p:cNvPicPr>
          <p:nvPr/>
        </p:nvPicPr>
        <p:blipFill>
          <a:blip r:embed="rId8"/>
          <a:stretch>
            <a:fillRect/>
          </a:stretch>
        </p:blipFill>
        <p:spPr>
          <a:xfrm>
            <a:off x="9498731" y="4780439"/>
            <a:ext cx="1322340" cy="282637"/>
          </a:xfrm>
          <a:prstGeom prst="rect">
            <a:avLst/>
          </a:prstGeom>
        </p:spPr>
      </p:pic>
      <p:sp>
        <p:nvSpPr>
          <p:cNvPr id="47" name="Rechteck 46">
            <a:extLst>
              <a:ext uri="{FF2B5EF4-FFF2-40B4-BE49-F238E27FC236}">
                <a16:creationId xmlns:a16="http://schemas.microsoft.com/office/drawing/2014/main" id="{6073A857-1381-44AB-983B-66E854C34E60}"/>
              </a:ext>
            </a:extLst>
          </p:cNvPr>
          <p:cNvSpPr/>
          <p:nvPr/>
        </p:nvSpPr>
        <p:spPr>
          <a:xfrm>
            <a:off x="6333225" y="2992063"/>
            <a:ext cx="2381029" cy="357745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Ellipse 47">
            <a:extLst>
              <a:ext uri="{FF2B5EF4-FFF2-40B4-BE49-F238E27FC236}">
                <a16:creationId xmlns:a16="http://schemas.microsoft.com/office/drawing/2014/main" id="{B910252B-A297-435F-9CEE-01851C934A7F}"/>
              </a:ext>
            </a:extLst>
          </p:cNvPr>
          <p:cNvSpPr/>
          <p:nvPr/>
        </p:nvSpPr>
        <p:spPr>
          <a:xfrm>
            <a:off x="6202839" y="284876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9" name="Rechteck 28">
            <a:extLst>
              <a:ext uri="{FF2B5EF4-FFF2-40B4-BE49-F238E27FC236}">
                <a16:creationId xmlns:a16="http://schemas.microsoft.com/office/drawing/2014/main" id="{CDC7891D-C138-46E1-94DF-7C827630B881}"/>
              </a:ext>
            </a:extLst>
          </p:cNvPr>
          <p:cNvSpPr/>
          <p:nvPr/>
        </p:nvSpPr>
        <p:spPr>
          <a:xfrm>
            <a:off x="6380488" y="3621391"/>
            <a:ext cx="2457994" cy="76422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0FE04C4C-238D-4493-872E-32735E9F6BD0}"/>
              </a:ext>
            </a:extLst>
          </p:cNvPr>
          <p:cNvSpPr/>
          <p:nvPr/>
        </p:nvSpPr>
        <p:spPr>
          <a:xfrm>
            <a:off x="6250102" y="347809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45" name="Rechteck 44">
            <a:extLst>
              <a:ext uri="{FF2B5EF4-FFF2-40B4-BE49-F238E27FC236}">
                <a16:creationId xmlns:a16="http://schemas.microsoft.com/office/drawing/2014/main" id="{187430DB-0471-4832-9C51-FE0B0D15914C}"/>
              </a:ext>
            </a:extLst>
          </p:cNvPr>
          <p:cNvSpPr/>
          <p:nvPr/>
        </p:nvSpPr>
        <p:spPr>
          <a:xfrm>
            <a:off x="6274056" y="4549995"/>
            <a:ext cx="595011" cy="52434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32CB0A04-5830-402B-9EF4-6F1C446F9B1B}"/>
              </a:ext>
            </a:extLst>
          </p:cNvPr>
          <p:cNvSpPr/>
          <p:nvPr/>
        </p:nvSpPr>
        <p:spPr>
          <a:xfrm>
            <a:off x="6143669" y="4406698"/>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pic>
        <p:nvPicPr>
          <p:cNvPr id="50" name="Grafik 49">
            <a:extLst>
              <a:ext uri="{FF2B5EF4-FFF2-40B4-BE49-F238E27FC236}">
                <a16:creationId xmlns:a16="http://schemas.microsoft.com/office/drawing/2014/main" id="{64B2B877-84F3-4A82-973A-A71B7FF4A2B2}"/>
              </a:ext>
            </a:extLst>
          </p:cNvPr>
          <p:cNvPicPr>
            <a:picLocks noChangeAspect="1"/>
          </p:cNvPicPr>
          <p:nvPr/>
        </p:nvPicPr>
        <p:blipFill>
          <a:blip r:embed="rId9"/>
          <a:stretch>
            <a:fillRect/>
          </a:stretch>
        </p:blipFill>
        <p:spPr>
          <a:xfrm>
            <a:off x="8924132" y="3089575"/>
            <a:ext cx="1181265" cy="276264"/>
          </a:xfrm>
          <a:prstGeom prst="rect">
            <a:avLst/>
          </a:prstGeom>
        </p:spPr>
      </p:pic>
      <p:pic>
        <p:nvPicPr>
          <p:cNvPr id="53" name="Grafik 52">
            <a:extLst>
              <a:ext uri="{FF2B5EF4-FFF2-40B4-BE49-F238E27FC236}">
                <a16:creationId xmlns:a16="http://schemas.microsoft.com/office/drawing/2014/main" id="{46D63576-99C9-4FDC-8AE2-A17E4C0DDFEF}"/>
              </a:ext>
            </a:extLst>
          </p:cNvPr>
          <p:cNvPicPr>
            <a:picLocks noChangeAspect="1"/>
          </p:cNvPicPr>
          <p:nvPr/>
        </p:nvPicPr>
        <p:blipFill>
          <a:blip r:embed="rId10"/>
          <a:stretch>
            <a:fillRect/>
          </a:stretch>
        </p:blipFill>
        <p:spPr>
          <a:xfrm>
            <a:off x="9124570" y="3455847"/>
            <a:ext cx="1388039" cy="275884"/>
          </a:xfrm>
          <a:prstGeom prst="rect">
            <a:avLst/>
          </a:prstGeom>
        </p:spPr>
      </p:pic>
      <p:cxnSp>
        <p:nvCxnSpPr>
          <p:cNvPr id="55" name="Verbinder: gewinkelt 54">
            <a:extLst>
              <a:ext uri="{FF2B5EF4-FFF2-40B4-BE49-F238E27FC236}">
                <a16:creationId xmlns:a16="http://schemas.microsoft.com/office/drawing/2014/main" id="{457D6F2D-B2F0-40C7-B5C4-11AB6717810B}"/>
              </a:ext>
            </a:extLst>
          </p:cNvPr>
          <p:cNvCxnSpPr>
            <a:cxnSpLocks/>
            <a:endCxn id="53" idx="1"/>
          </p:cNvCxnSpPr>
          <p:nvPr/>
        </p:nvCxnSpPr>
        <p:spPr>
          <a:xfrm rot="16200000" flipH="1">
            <a:off x="8968811" y="3438030"/>
            <a:ext cx="236702" cy="74815"/>
          </a:xfrm>
          <a:prstGeom prst="bentConnector2">
            <a:avLst/>
          </a:prstGeom>
          <a:ln w="28575">
            <a:solidFill>
              <a:srgbClr val="29AEE6"/>
            </a:solidFill>
          </a:ln>
        </p:spPr>
        <p:style>
          <a:lnRef idx="1">
            <a:schemeClr val="accent1"/>
          </a:lnRef>
          <a:fillRef idx="0">
            <a:schemeClr val="accent1"/>
          </a:fillRef>
          <a:effectRef idx="0">
            <a:schemeClr val="accent1"/>
          </a:effectRef>
          <a:fontRef idx="minor">
            <a:schemeClr val="tx1"/>
          </a:fontRef>
        </p:style>
      </p:cxnSp>
      <p:cxnSp>
        <p:nvCxnSpPr>
          <p:cNvPr id="58" name="Verbinder: gewinkelt 57">
            <a:extLst>
              <a:ext uri="{FF2B5EF4-FFF2-40B4-BE49-F238E27FC236}">
                <a16:creationId xmlns:a16="http://schemas.microsoft.com/office/drawing/2014/main" id="{C81C503D-084A-40FC-837B-CA05AE83754B}"/>
              </a:ext>
            </a:extLst>
          </p:cNvPr>
          <p:cNvCxnSpPr>
            <a:cxnSpLocks/>
            <a:endCxn id="39" idx="1"/>
          </p:cNvCxnSpPr>
          <p:nvPr/>
        </p:nvCxnSpPr>
        <p:spPr>
          <a:xfrm rot="16200000" flipH="1">
            <a:off x="9234040" y="3741197"/>
            <a:ext cx="236892" cy="217960"/>
          </a:xfrm>
          <a:prstGeom prst="bentConnector2">
            <a:avLst/>
          </a:prstGeom>
          <a:ln w="28575">
            <a:solidFill>
              <a:srgbClr val="29AEE6"/>
            </a:solidFill>
          </a:ln>
        </p:spPr>
        <p:style>
          <a:lnRef idx="1">
            <a:schemeClr val="accent1"/>
          </a:lnRef>
          <a:fillRef idx="0">
            <a:schemeClr val="accent1"/>
          </a:fillRef>
          <a:effectRef idx="0">
            <a:schemeClr val="accent1"/>
          </a:effectRef>
          <a:fontRef idx="minor">
            <a:schemeClr val="tx1"/>
          </a:fontRef>
        </p:style>
      </p:cxnSp>
      <p:cxnSp>
        <p:nvCxnSpPr>
          <p:cNvPr id="61" name="Verbinder: gewinkelt 60">
            <a:extLst>
              <a:ext uri="{FF2B5EF4-FFF2-40B4-BE49-F238E27FC236}">
                <a16:creationId xmlns:a16="http://schemas.microsoft.com/office/drawing/2014/main" id="{BC48E47A-F459-4E34-9C63-B58D972CF9C9}"/>
              </a:ext>
            </a:extLst>
          </p:cNvPr>
          <p:cNvCxnSpPr>
            <a:cxnSpLocks/>
          </p:cNvCxnSpPr>
          <p:nvPr/>
        </p:nvCxnSpPr>
        <p:spPr>
          <a:xfrm rot="16200000" flipH="1">
            <a:off x="9234040" y="4089698"/>
            <a:ext cx="236892" cy="217960"/>
          </a:xfrm>
          <a:prstGeom prst="bentConnector2">
            <a:avLst/>
          </a:prstGeom>
          <a:ln w="28575">
            <a:solidFill>
              <a:srgbClr val="29AEE6"/>
            </a:solidFill>
          </a:ln>
        </p:spPr>
        <p:style>
          <a:lnRef idx="1">
            <a:schemeClr val="accent1"/>
          </a:lnRef>
          <a:fillRef idx="0">
            <a:schemeClr val="accent1"/>
          </a:fillRef>
          <a:effectRef idx="0">
            <a:schemeClr val="accent1"/>
          </a:effectRef>
          <a:fontRef idx="minor">
            <a:schemeClr val="tx1"/>
          </a:fontRef>
        </p:style>
      </p:cxnSp>
      <p:cxnSp>
        <p:nvCxnSpPr>
          <p:cNvPr id="62" name="Verbinder: gewinkelt 61">
            <a:extLst>
              <a:ext uri="{FF2B5EF4-FFF2-40B4-BE49-F238E27FC236}">
                <a16:creationId xmlns:a16="http://schemas.microsoft.com/office/drawing/2014/main" id="{CE5DB3C5-2FC7-45E2-BBF5-9ACFB0ADCF70}"/>
              </a:ext>
            </a:extLst>
          </p:cNvPr>
          <p:cNvCxnSpPr>
            <a:cxnSpLocks/>
          </p:cNvCxnSpPr>
          <p:nvPr/>
        </p:nvCxnSpPr>
        <p:spPr>
          <a:xfrm rot="16200000" flipH="1">
            <a:off x="9234040" y="4687933"/>
            <a:ext cx="236892" cy="217960"/>
          </a:xfrm>
          <a:prstGeom prst="bentConnector2">
            <a:avLst/>
          </a:prstGeom>
          <a:ln w="28575">
            <a:solidFill>
              <a:srgbClr val="29AE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61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104155D-F4F9-42DD-B6FF-36AEC6AF8FFE}"/>
              </a:ext>
            </a:extLst>
          </p:cNvPr>
          <p:cNvSpPr txBox="1"/>
          <p:nvPr/>
        </p:nvSpPr>
        <p:spPr>
          <a:xfrm>
            <a:off x="630164" y="1336052"/>
            <a:ext cx="3921288" cy="707886"/>
          </a:xfrm>
          <a:prstGeom prst="rect">
            <a:avLst/>
          </a:prstGeom>
          <a:noFill/>
        </p:spPr>
        <p:txBody>
          <a:bodyPr wrap="square" rtlCol="0">
            <a:spAutoFit/>
          </a:bodyPr>
          <a:lstStyle>
            <a:defPPr>
              <a:defRPr lang="de-DE"/>
            </a:defPPr>
            <a:lvl1pPr>
              <a:defRPr sz="4000">
                <a:solidFill>
                  <a:srgbClr val="7C7C7C"/>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de-DE" dirty="0" err="1"/>
              <a:t>Datasource</a:t>
            </a:r>
            <a:endParaRPr lang="de-DE" dirty="0"/>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2291137"/>
            <a:ext cx="4535923" cy="1754326"/>
          </a:xfrm>
          <a:prstGeom prst="rect">
            <a:avLst/>
          </a:prstGeom>
          <a:noFill/>
        </p:spPr>
        <p:txBody>
          <a:bodyPr wrap="square" rtlCol="0">
            <a:spAutoFit/>
          </a:bodyPr>
          <a:lstStyle/>
          <a:p>
            <a:r>
              <a:rPr lang="en-US" sz="1200" dirty="0">
                <a:solidFill>
                  <a:schemeClr val="tx1">
                    <a:lumMod val="50000"/>
                    <a:lumOff val="50000"/>
                  </a:schemeClr>
                </a:solidFill>
                <a:latin typeface="Segoe UI Semibold" panose="020B0702040204020203" pitchFamily="34" charset="0"/>
                <a:cs typeface="Segoe UI Semibold" panose="020B0702040204020203" pitchFamily="34" charset="0"/>
              </a:rPr>
              <a:t>In the following you will learn how to set up a simple Excel </a:t>
            </a:r>
            <a:r>
              <a:rPr lang="en-US" sz="1200" dirty="0" err="1">
                <a:solidFill>
                  <a:schemeClr val="tx1">
                    <a:lumMod val="50000"/>
                    <a:lumOff val="50000"/>
                  </a:schemeClr>
                </a:solidFill>
                <a:latin typeface="Segoe UI Semibold" panose="020B0702040204020203" pitchFamily="34" charset="0"/>
                <a:cs typeface="Segoe UI Semibold" panose="020B0702040204020203" pitchFamily="34" charset="0"/>
              </a:rPr>
              <a:t>datasource</a:t>
            </a:r>
            <a:r>
              <a:rPr lang="en-US" sz="1200" dirty="0">
                <a:solidFill>
                  <a:schemeClr val="tx1">
                    <a:lumMod val="50000"/>
                    <a:lumOff val="50000"/>
                  </a:schemeClr>
                </a:solidFill>
                <a:latin typeface="Segoe UI Semibold" panose="020B0702040204020203" pitchFamily="34" charset="0"/>
                <a:cs typeface="Segoe UI Semibold" panose="020B0702040204020203" pitchFamily="34" charset="0"/>
              </a:rPr>
              <a:t> and connect the Excel table with your Power Apps Canvas App.</a:t>
            </a:r>
          </a:p>
          <a:p>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43"/>
            </a:pPr>
            <a:r>
              <a:rPr lang="de-DE" sz="1200" dirty="0">
                <a:latin typeface="Segoe UI" panose="020B0502040204020203" pitchFamily="34" charset="0"/>
                <a:cs typeface="Segoe UI" panose="020B0502040204020203" pitchFamily="34" charset="0"/>
              </a:rPr>
              <a:t>Open a </a:t>
            </a:r>
            <a:r>
              <a:rPr lang="de-DE" sz="1200" dirty="0" err="1">
                <a:latin typeface="Segoe UI" panose="020B0502040204020203" pitchFamily="34" charset="0"/>
                <a:cs typeface="Segoe UI" panose="020B0502040204020203" pitchFamily="34" charset="0"/>
              </a:rPr>
              <a:t>new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tab</a:t>
            </a:r>
            <a:r>
              <a:rPr lang="de-DE" sz="1200" dirty="0">
                <a:latin typeface="Segoe UI" panose="020B0502040204020203" pitchFamily="34" charset="0"/>
                <a:cs typeface="Segoe UI" panose="020B0502040204020203" pitchFamily="34" charset="0"/>
              </a:rPr>
              <a:t> and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portal.office.com &gt; OneDrive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43"/>
            </a:pPr>
            <a:r>
              <a:rPr lang="de-DE" sz="1200" dirty="0">
                <a:latin typeface="Segoe UI" panose="020B0502040204020203" pitchFamily="34" charset="0"/>
                <a:cs typeface="Segoe UI" panose="020B0502040204020203" pitchFamily="34" charset="0"/>
              </a:rPr>
              <a:t>Upload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SampleData.xls </a:t>
            </a:r>
            <a:r>
              <a:rPr lang="de-DE" sz="1200" dirty="0" err="1">
                <a:latin typeface="Segoe UI" panose="020B0502040204020203" pitchFamily="34" charset="0"/>
                <a:cs typeface="Segoe UI" panose="020B0502040204020203" pitchFamily="34" charset="0"/>
              </a:rPr>
              <a:t>file</a:t>
            </a:r>
            <a:r>
              <a:rPr lang="de-DE" sz="1200" dirty="0">
                <a:latin typeface="Segoe UI" panose="020B0502040204020203" pitchFamily="34" charset="0"/>
                <a:cs typeface="Segoe UI" panose="020B0502040204020203" pitchFamily="34" charset="0"/>
              </a:rPr>
              <a:t> from </a:t>
            </a:r>
            <a:r>
              <a:rPr lang="de-DE" sz="1200" dirty="0" err="1">
                <a:latin typeface="Segoe UI" panose="020B0502040204020203" pitchFamily="34" charset="0"/>
                <a:cs typeface="Segoe UI" panose="020B0502040204020203" pitchFamily="34" charset="0"/>
              </a:rPr>
              <a:t>this</a:t>
            </a:r>
            <a:r>
              <a:rPr lang="de-DE" sz="1200" dirty="0">
                <a:latin typeface="Segoe UI" panose="020B0502040204020203" pitchFamily="34" charset="0"/>
                <a:cs typeface="Segoe UI" panose="020B0502040204020203" pitchFamily="34" charset="0"/>
              </a:rPr>
              <a:t> lab </a:t>
            </a:r>
            <a:r>
              <a:rPr lang="de-DE" sz="1200" dirty="0" err="1">
                <a:latin typeface="Segoe UI" panose="020B0502040204020203" pitchFamily="34" charset="0"/>
                <a:cs typeface="Segoe UI" panose="020B0502040204020203" pitchFamily="34" charset="0"/>
              </a:rPr>
              <a:t>attachment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into</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OneDrive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43"/>
            </a:pPr>
            <a:r>
              <a:rPr lang="de-DE" sz="1200" dirty="0">
                <a:latin typeface="Segoe UI" panose="020B0502040204020203" pitchFamily="34" charset="0"/>
                <a:cs typeface="Segoe UI" panose="020B0502040204020203" pitchFamily="34" charset="0"/>
              </a:rPr>
              <a:t>Go back to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Canvas App </a:t>
            </a:r>
          </a:p>
        </p:txBody>
      </p:sp>
      <p:pic>
        <p:nvPicPr>
          <p:cNvPr id="2" name="Grafik 1">
            <a:extLst>
              <a:ext uri="{FF2B5EF4-FFF2-40B4-BE49-F238E27FC236}">
                <a16:creationId xmlns:a16="http://schemas.microsoft.com/office/drawing/2014/main" id="{5458D561-33E6-441C-83E3-B8115EA4C9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0509" y="1118518"/>
            <a:ext cx="5881381" cy="4365087"/>
          </a:xfrm>
          <a:prstGeom prst="rect">
            <a:avLst/>
          </a:prstGeom>
        </p:spPr>
      </p:pic>
      <p:sp>
        <p:nvSpPr>
          <p:cNvPr id="7" name="Rechteck 6">
            <a:extLst>
              <a:ext uri="{FF2B5EF4-FFF2-40B4-BE49-F238E27FC236}">
                <a16:creationId xmlns:a16="http://schemas.microsoft.com/office/drawing/2014/main" id="{A7A7F66E-83BE-4248-A8A3-3DB236680E17}"/>
              </a:ext>
            </a:extLst>
          </p:cNvPr>
          <p:cNvSpPr/>
          <p:nvPr/>
        </p:nvSpPr>
        <p:spPr>
          <a:xfrm>
            <a:off x="6221365" y="2756740"/>
            <a:ext cx="446135" cy="352516"/>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9AE93FCE-3509-4E15-BC49-0AF919458DD0}"/>
              </a:ext>
            </a:extLst>
          </p:cNvPr>
          <p:cNvSpPr/>
          <p:nvPr/>
        </p:nvSpPr>
        <p:spPr>
          <a:xfrm>
            <a:off x="5984893" y="253041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pic>
        <p:nvPicPr>
          <p:cNvPr id="22" name="Grafik 21">
            <a:extLst>
              <a:ext uri="{FF2B5EF4-FFF2-40B4-BE49-F238E27FC236}">
                <a16:creationId xmlns:a16="http://schemas.microsoft.com/office/drawing/2014/main" id="{814864E5-6E5D-4090-A43B-6E11CAE9125A}"/>
              </a:ext>
            </a:extLst>
          </p:cNvPr>
          <p:cNvPicPr>
            <a:picLocks noChangeAspect="1"/>
          </p:cNvPicPr>
          <p:nvPr/>
        </p:nvPicPr>
        <p:blipFill rotWithShape="1">
          <a:blip r:embed="rId6">
            <a:extLst>
              <a:ext uri="{28A0092B-C50C-407E-A947-70E740481C1C}">
                <a14:useLocalDpi xmlns:a14="http://schemas.microsoft.com/office/drawing/2010/main" val="0"/>
              </a:ext>
            </a:extLst>
          </a:blip>
          <a:srcRect r="26608"/>
          <a:stretch/>
        </p:blipFill>
        <p:spPr>
          <a:xfrm>
            <a:off x="1174237" y="4112861"/>
            <a:ext cx="4349588" cy="1919985"/>
          </a:xfrm>
          <a:prstGeom prst="rect">
            <a:avLst/>
          </a:prstGeom>
        </p:spPr>
      </p:pic>
      <p:sp>
        <p:nvSpPr>
          <p:cNvPr id="24" name="Rechteck 23">
            <a:extLst>
              <a:ext uri="{FF2B5EF4-FFF2-40B4-BE49-F238E27FC236}">
                <a16:creationId xmlns:a16="http://schemas.microsoft.com/office/drawing/2014/main" id="{6D61EC67-5CFA-46AE-8BBF-0D0084EC5C36}"/>
              </a:ext>
            </a:extLst>
          </p:cNvPr>
          <p:cNvSpPr/>
          <p:nvPr/>
        </p:nvSpPr>
        <p:spPr>
          <a:xfrm>
            <a:off x="2782426" y="4403899"/>
            <a:ext cx="446135" cy="352516"/>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12E42780-07AC-4323-9352-1EBADDE293BD}"/>
              </a:ext>
            </a:extLst>
          </p:cNvPr>
          <p:cNvSpPr/>
          <p:nvPr/>
        </p:nvSpPr>
        <p:spPr>
          <a:xfrm>
            <a:off x="2545954" y="417756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7" name="Rechteck 26">
            <a:extLst>
              <a:ext uri="{FF2B5EF4-FFF2-40B4-BE49-F238E27FC236}">
                <a16:creationId xmlns:a16="http://schemas.microsoft.com/office/drawing/2014/main" id="{A345B57F-18EA-4FFE-80B3-FB272E4FBED0}"/>
              </a:ext>
            </a:extLst>
          </p:cNvPr>
          <p:cNvSpPr/>
          <p:nvPr/>
        </p:nvSpPr>
        <p:spPr>
          <a:xfrm>
            <a:off x="2545954" y="5095106"/>
            <a:ext cx="853229" cy="352516"/>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40114181-FE26-4024-BB13-B58AF6163D11}"/>
              </a:ext>
            </a:extLst>
          </p:cNvPr>
          <p:cNvSpPr/>
          <p:nvPr/>
        </p:nvSpPr>
        <p:spPr>
          <a:xfrm>
            <a:off x="2309482" y="486877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Tree>
    <p:extLst>
      <p:ext uri="{BB962C8B-B14F-4D97-AF65-F5344CB8AC3E}">
        <p14:creationId xmlns:p14="http://schemas.microsoft.com/office/powerpoint/2010/main" val="348222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4" name="Grafik 33">
            <a:extLst>
              <a:ext uri="{FF2B5EF4-FFF2-40B4-BE49-F238E27FC236}">
                <a16:creationId xmlns:a16="http://schemas.microsoft.com/office/drawing/2014/main" id="{50B51809-731B-49C0-A6C6-4BE7B2E8FEAC}"/>
              </a:ext>
            </a:extLst>
          </p:cNvPr>
          <p:cNvPicPr>
            <a:picLocks noChangeAspect="1"/>
          </p:cNvPicPr>
          <p:nvPr/>
        </p:nvPicPr>
        <p:blipFill rotWithShape="1">
          <a:blip r:embed="rId3"/>
          <a:srcRect t="17588"/>
          <a:stretch/>
        </p:blipFill>
        <p:spPr>
          <a:xfrm>
            <a:off x="6314114" y="2278367"/>
            <a:ext cx="5870872" cy="3598482"/>
          </a:xfrm>
          <a:prstGeom prst="rect">
            <a:avLst/>
          </a:prstGeom>
        </p:spPr>
      </p:pic>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893647"/>
          </a:xfrm>
          <a:prstGeom prst="rect">
            <a:avLst/>
          </a:prstGeom>
          <a:noFill/>
        </p:spPr>
        <p:txBody>
          <a:bodyPr wrap="square" rtlCol="0">
            <a:spAutoFit/>
          </a:bodyPr>
          <a:lstStyle/>
          <a:p>
            <a:pPr marL="342900" indent="-342900">
              <a:buFont typeface="+mj-lt"/>
              <a:buAutoNum type="arabicPeriod" startAt="46"/>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top bar </a:t>
            </a:r>
            <a:r>
              <a:rPr lang="de-DE" sz="1200" dirty="0">
                <a:latin typeface="Segoe UI" panose="020B0502040204020203" pitchFamily="34" charset="0"/>
                <a:cs typeface="Segoe UI" panose="020B0502040204020203" pitchFamily="34" charset="0"/>
              </a:rPr>
              <a:t>&gt; Insert &gt; Gallery &gt; Blank Vertical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46"/>
            </a:pPr>
            <a:r>
              <a:rPr lang="de-DE" sz="1200" dirty="0">
                <a:latin typeface="Segoe UI" panose="020B0502040204020203" pitchFamily="34" charset="0"/>
                <a:cs typeface="Segoe UI" panose="020B0502040204020203" pitchFamily="34" charset="0"/>
              </a:rPr>
              <a:t>See how a </a:t>
            </a:r>
            <a:r>
              <a:rPr lang="de-DE" sz="1200" dirty="0" err="1">
                <a:latin typeface="Segoe UI" panose="020B0502040204020203" pitchFamily="34" charset="0"/>
                <a:cs typeface="Segoe UI" panose="020B0502040204020203" pitchFamily="34" charset="0"/>
              </a:rPr>
              <a:t>new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created</a:t>
            </a:r>
            <a:r>
              <a:rPr lang="de-DE" sz="1200" dirty="0">
                <a:latin typeface="Segoe UI" panose="020B0502040204020203" pitchFamily="34" charset="0"/>
                <a:cs typeface="Segoe UI" panose="020B0502040204020203" pitchFamily="34" charset="0"/>
              </a:rPr>
              <a:t> in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tree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view</a:t>
            </a:r>
            <a:r>
              <a:rPr lang="de-DE" sz="1200" dirty="0">
                <a:latin typeface="Segoe UI" panose="020B0502040204020203" pitchFamily="34" charset="0"/>
                <a:cs typeface="Segoe UI" panose="020B0502040204020203" pitchFamily="34" charset="0"/>
              </a:rPr>
              <a:t> (Gallery1)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46"/>
            </a:pPr>
            <a:r>
              <a:rPr lang="de-DE" sz="1200" dirty="0">
                <a:latin typeface="Segoe UI" panose="020B0502040204020203" pitchFamily="34" charset="0"/>
                <a:cs typeface="Segoe UI" panose="020B0502040204020203" pitchFamily="34" charset="0"/>
              </a:rPr>
              <a:t>Select Gallery1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23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Data source &gt; Search for </a:t>
            </a:r>
            <a:r>
              <a:rPr lang="de-DE" sz="1200" dirty="0">
                <a:solidFill>
                  <a:srgbClr val="29AEE6"/>
                </a:solidFill>
                <a:latin typeface="Segoe UI" panose="020B0502040204020203" pitchFamily="34" charset="0"/>
                <a:cs typeface="Segoe UI" panose="020B0502040204020203" pitchFamily="34" charset="0"/>
              </a:rPr>
              <a:t>Excel Online (Business) </a:t>
            </a:r>
            <a:r>
              <a:rPr lang="de-DE" sz="1200" dirty="0">
                <a:latin typeface="Segoe UI" panose="020B0502040204020203" pitchFamily="34" charset="0"/>
                <a:cs typeface="Segoe UI" panose="020B0502040204020203" pitchFamily="34" charset="0"/>
              </a:rPr>
              <a:t>(</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3</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46"/>
            </a:pPr>
            <a:r>
              <a:rPr lang="de-DE" sz="1200" dirty="0">
                <a:latin typeface="Segoe UI" panose="020B0502040204020203" pitchFamily="34" charset="0"/>
                <a:cs typeface="Segoe UI" panose="020B0502040204020203" pitchFamily="34" charset="0"/>
              </a:rPr>
              <a:t>Select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Excel Online (Business)</a:t>
            </a:r>
            <a:r>
              <a:rPr lang="de-DE" sz="1200" dirty="0">
                <a:latin typeface="Segoe UI" panose="020B0502040204020203" pitchFamily="34" charset="0"/>
                <a:cs typeface="Segoe UI" panose="020B0502040204020203" pitchFamily="34" charset="0"/>
              </a:rPr>
              <a:t> connector &gt; Connect &gt; </a:t>
            </a:r>
            <a:r>
              <a:rPr lang="de-DE" sz="1200" dirty="0" err="1">
                <a:latin typeface="Segoe UI" panose="020B0502040204020203" pitchFamily="34" charset="0"/>
                <a:cs typeface="Segoe UI" panose="020B0502040204020203" pitchFamily="34" charset="0"/>
              </a:rPr>
              <a:t>One</a:t>
            </a:r>
            <a:r>
              <a:rPr lang="de-DE" sz="1200" dirty="0">
                <a:latin typeface="Segoe UI" panose="020B0502040204020203" pitchFamily="34" charset="0"/>
                <a:cs typeface="Segoe UI" panose="020B0502040204020203" pitchFamily="34" charset="0"/>
              </a:rPr>
              <a:t> Drive for Business &gt; </a:t>
            </a:r>
            <a:r>
              <a:rPr lang="de-DE" sz="1200" dirty="0" err="1">
                <a:latin typeface="Segoe UI" panose="020B0502040204020203" pitchFamily="34" charset="0"/>
                <a:cs typeface="Segoe UI" panose="020B0502040204020203" pitchFamily="34" charset="0"/>
              </a:rPr>
              <a:t>One</a:t>
            </a:r>
            <a:r>
              <a:rPr lang="de-DE" sz="1200" dirty="0">
                <a:latin typeface="Segoe UI" panose="020B0502040204020203" pitchFamily="34" charset="0"/>
                <a:cs typeface="Segoe UI" panose="020B0502040204020203" pitchFamily="34" charset="0"/>
              </a:rPr>
              <a:t> Drive &gt; SampleData.xlsx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4</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46"/>
            </a:pPr>
            <a:r>
              <a:rPr lang="de-DE" sz="1200" dirty="0">
                <a:latin typeface="Segoe UI" panose="020B0502040204020203" pitchFamily="34" charset="0"/>
                <a:cs typeface="Segoe UI" panose="020B0502040204020203" pitchFamily="34" charset="0"/>
              </a:rPr>
              <a:t>Select all </a:t>
            </a:r>
            <a:r>
              <a:rPr lang="de-DE" sz="1200" dirty="0" err="1">
                <a:latin typeface="Segoe UI" panose="020B0502040204020203" pitchFamily="34" charset="0"/>
                <a:cs typeface="Segoe UI" panose="020B0502040204020203" pitchFamily="34" charset="0"/>
              </a:rPr>
              <a:t>tables</a:t>
            </a:r>
            <a:r>
              <a:rPr lang="de-DE" sz="1200" dirty="0">
                <a:latin typeface="Segoe UI" panose="020B0502040204020203" pitchFamily="34" charset="0"/>
                <a:cs typeface="Segoe UI" panose="020B0502040204020203" pitchFamily="34" charset="0"/>
              </a:rPr>
              <a:t> &gt; Connect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4</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46"/>
            </a:pPr>
            <a:r>
              <a:rPr lang="de-DE" sz="1200" dirty="0">
                <a:latin typeface="Segoe UI" panose="020B0502040204020203" pitchFamily="34" charset="0"/>
                <a:cs typeface="Segoe UI" panose="020B0502040204020203" pitchFamily="34" charset="0"/>
              </a:rPr>
              <a:t>Select Insert </a:t>
            </a:r>
            <a:r>
              <a:rPr lang="de-DE" sz="1200" dirty="0" err="1">
                <a:latin typeface="Segoe UI" panose="020B0502040204020203" pitchFamily="34" charset="0"/>
                <a:cs typeface="Segoe UI" panose="020B0502040204020203" pitchFamily="34" charset="0"/>
              </a:rPr>
              <a:t>auto</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generated</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id</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into</a:t>
            </a:r>
            <a:r>
              <a:rPr lang="de-DE" sz="1200" dirty="0">
                <a:latin typeface="Segoe UI" panose="020B0502040204020203" pitchFamily="34" charset="0"/>
                <a:cs typeface="Segoe UI" panose="020B0502040204020203" pitchFamily="34" charset="0"/>
              </a:rPr>
              <a:t> Excel </a:t>
            </a:r>
            <a:r>
              <a:rPr lang="de-DE" sz="1200" dirty="0" err="1">
                <a:latin typeface="Segoe UI" panose="020B0502040204020203" pitchFamily="34" charset="0"/>
                <a:cs typeface="Segoe UI" panose="020B0502040204020203" pitchFamily="34" charset="0"/>
              </a:rPr>
              <a:t>table</a:t>
            </a:r>
            <a:r>
              <a:rPr lang="de-DE" sz="1200" dirty="0">
                <a:latin typeface="Segoe UI" panose="020B0502040204020203" pitchFamily="34" charset="0"/>
                <a:cs typeface="Segoe UI" panose="020B0502040204020203" pitchFamily="34" charset="0"/>
              </a:rPr>
              <a:t> &gt; Connect </a:t>
            </a:r>
            <a:r>
              <a:rPr lang="de-DE" sz="1200" dirty="0" err="1">
                <a:latin typeface="Segoe UI" panose="020B0502040204020203" pitchFamily="34" charset="0"/>
                <a:cs typeface="Segoe UI" panose="020B0502040204020203" pitchFamily="34" charset="0"/>
              </a:rPr>
              <a:t>Connect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4</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46"/>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51 for all </a:t>
            </a:r>
            <a:r>
              <a:rPr lang="de-DE" sz="1200" dirty="0" err="1">
                <a:latin typeface="Segoe UI" panose="020B0502040204020203" pitchFamily="34" charset="0"/>
                <a:cs typeface="Segoe UI" panose="020B0502040204020203" pitchFamily="34" charset="0"/>
              </a:rPr>
              <a:t>other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tables</a:t>
            </a:r>
            <a:endParaRPr lang="de-DE"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rotWithShape="1">
          <a:blip r:embed="rId6">
            <a:extLst>
              <a:ext uri="{28A0092B-C50C-407E-A947-70E740481C1C}">
                <a14:useLocalDpi xmlns:a14="http://schemas.microsoft.com/office/drawing/2010/main" val="0"/>
              </a:ext>
            </a:extLst>
          </a:blip>
          <a:srcRect b="59822"/>
          <a:stretch/>
        </p:blipFill>
        <p:spPr>
          <a:xfrm>
            <a:off x="6297413" y="412433"/>
            <a:ext cx="5887573" cy="1754298"/>
          </a:xfrm>
          <a:prstGeom prst="rect">
            <a:avLst/>
          </a:prstGeom>
        </p:spPr>
      </p:pic>
      <p:sp>
        <p:nvSpPr>
          <p:cNvPr id="37" name="Rechteck 36">
            <a:extLst>
              <a:ext uri="{FF2B5EF4-FFF2-40B4-BE49-F238E27FC236}">
                <a16:creationId xmlns:a16="http://schemas.microsoft.com/office/drawing/2014/main" id="{8998CF64-2812-432D-8C36-7054705E8EF7}"/>
              </a:ext>
            </a:extLst>
          </p:cNvPr>
          <p:cNvSpPr/>
          <p:nvPr/>
        </p:nvSpPr>
        <p:spPr>
          <a:xfrm>
            <a:off x="10985671" y="955796"/>
            <a:ext cx="446135" cy="19861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37">
            <a:extLst>
              <a:ext uri="{FF2B5EF4-FFF2-40B4-BE49-F238E27FC236}">
                <a16:creationId xmlns:a16="http://schemas.microsoft.com/office/drawing/2014/main" id="{8F6E81AA-891A-41AD-8755-79A934F41A04}"/>
              </a:ext>
            </a:extLst>
          </p:cNvPr>
          <p:cNvSpPr/>
          <p:nvPr/>
        </p:nvSpPr>
        <p:spPr>
          <a:xfrm>
            <a:off x="10749199" y="72946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pic>
        <p:nvPicPr>
          <p:cNvPr id="4" name="Grafik 3">
            <a:extLst>
              <a:ext uri="{FF2B5EF4-FFF2-40B4-BE49-F238E27FC236}">
                <a16:creationId xmlns:a16="http://schemas.microsoft.com/office/drawing/2014/main" id="{69BD3092-EF5B-4A90-ADDA-6F367FA0A0D1}"/>
              </a:ext>
            </a:extLst>
          </p:cNvPr>
          <p:cNvPicPr>
            <a:picLocks noChangeAspect="1"/>
          </p:cNvPicPr>
          <p:nvPr/>
        </p:nvPicPr>
        <p:blipFill>
          <a:blip r:embed="rId7"/>
          <a:stretch>
            <a:fillRect/>
          </a:stretch>
        </p:blipFill>
        <p:spPr>
          <a:xfrm>
            <a:off x="1109248" y="1760599"/>
            <a:ext cx="2761101" cy="1830531"/>
          </a:xfrm>
          <a:prstGeom prst="rect">
            <a:avLst/>
          </a:prstGeom>
          <a:ln>
            <a:solidFill>
              <a:schemeClr val="tx1"/>
            </a:solidFill>
          </a:ln>
        </p:spPr>
      </p:pic>
      <p:sp>
        <p:nvSpPr>
          <p:cNvPr id="25" name="Rechteck 24">
            <a:extLst>
              <a:ext uri="{FF2B5EF4-FFF2-40B4-BE49-F238E27FC236}">
                <a16:creationId xmlns:a16="http://schemas.microsoft.com/office/drawing/2014/main" id="{EF5A4C1D-B7D2-48DE-B701-001EDD1C6ACA}"/>
              </a:ext>
            </a:extLst>
          </p:cNvPr>
          <p:cNvSpPr/>
          <p:nvPr/>
        </p:nvSpPr>
        <p:spPr>
          <a:xfrm>
            <a:off x="1219057" y="2595568"/>
            <a:ext cx="758830" cy="833432"/>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EE3F9C99-AD63-4E01-A519-5AFF39B0F13C}"/>
              </a:ext>
            </a:extLst>
          </p:cNvPr>
          <p:cNvSpPr/>
          <p:nvPr/>
        </p:nvSpPr>
        <p:spPr>
          <a:xfrm>
            <a:off x="982585" y="2369238"/>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pic>
        <p:nvPicPr>
          <p:cNvPr id="12" name="Grafik 11">
            <a:extLst>
              <a:ext uri="{FF2B5EF4-FFF2-40B4-BE49-F238E27FC236}">
                <a16:creationId xmlns:a16="http://schemas.microsoft.com/office/drawing/2014/main" id="{0BA7A9DD-9ADB-45DB-83A4-5E444398AB49}"/>
              </a:ext>
            </a:extLst>
          </p:cNvPr>
          <p:cNvPicPr>
            <a:picLocks noChangeAspect="1"/>
          </p:cNvPicPr>
          <p:nvPr/>
        </p:nvPicPr>
        <p:blipFill>
          <a:blip r:embed="rId8"/>
          <a:stretch>
            <a:fillRect/>
          </a:stretch>
        </p:blipFill>
        <p:spPr>
          <a:xfrm>
            <a:off x="6322988" y="4207031"/>
            <a:ext cx="1872510" cy="2362490"/>
          </a:xfrm>
          <a:prstGeom prst="rect">
            <a:avLst/>
          </a:prstGeom>
          <a:ln w="76200">
            <a:solidFill>
              <a:srgbClr val="8DBFCF"/>
            </a:solidFill>
          </a:ln>
        </p:spPr>
      </p:pic>
      <p:pic>
        <p:nvPicPr>
          <p:cNvPr id="20" name="Grafik 19">
            <a:extLst>
              <a:ext uri="{FF2B5EF4-FFF2-40B4-BE49-F238E27FC236}">
                <a16:creationId xmlns:a16="http://schemas.microsoft.com/office/drawing/2014/main" id="{66E4B62C-E995-4A42-919C-B8C399108BE9}"/>
              </a:ext>
            </a:extLst>
          </p:cNvPr>
          <p:cNvPicPr>
            <a:picLocks noChangeAspect="1"/>
          </p:cNvPicPr>
          <p:nvPr/>
        </p:nvPicPr>
        <p:blipFill>
          <a:blip r:embed="rId9"/>
          <a:stretch>
            <a:fillRect/>
          </a:stretch>
        </p:blipFill>
        <p:spPr>
          <a:xfrm>
            <a:off x="8281998" y="4207031"/>
            <a:ext cx="2230729" cy="1167853"/>
          </a:xfrm>
          <a:prstGeom prst="rect">
            <a:avLst/>
          </a:prstGeom>
          <a:ln w="76200">
            <a:solidFill>
              <a:srgbClr val="8DBFCF"/>
            </a:solidFill>
          </a:ln>
        </p:spPr>
      </p:pic>
      <p:pic>
        <p:nvPicPr>
          <p:cNvPr id="22" name="Grafik 21">
            <a:extLst>
              <a:ext uri="{FF2B5EF4-FFF2-40B4-BE49-F238E27FC236}">
                <a16:creationId xmlns:a16="http://schemas.microsoft.com/office/drawing/2014/main" id="{E9A1FD76-A853-45D5-B040-F79A8BCA5D8E}"/>
              </a:ext>
            </a:extLst>
          </p:cNvPr>
          <p:cNvPicPr>
            <a:picLocks noChangeAspect="1"/>
          </p:cNvPicPr>
          <p:nvPr/>
        </p:nvPicPr>
        <p:blipFill>
          <a:blip r:embed="rId10"/>
          <a:stretch>
            <a:fillRect/>
          </a:stretch>
        </p:blipFill>
        <p:spPr>
          <a:xfrm>
            <a:off x="8274984" y="5438854"/>
            <a:ext cx="2230728" cy="1099262"/>
          </a:xfrm>
          <a:prstGeom prst="rect">
            <a:avLst/>
          </a:prstGeom>
          <a:ln w="76200">
            <a:solidFill>
              <a:srgbClr val="8DBFCF"/>
            </a:solidFill>
          </a:ln>
        </p:spPr>
      </p:pic>
      <p:pic>
        <p:nvPicPr>
          <p:cNvPr id="24" name="Grafik 23">
            <a:extLst>
              <a:ext uri="{FF2B5EF4-FFF2-40B4-BE49-F238E27FC236}">
                <a16:creationId xmlns:a16="http://schemas.microsoft.com/office/drawing/2014/main" id="{1C8A41F9-E1DF-44F5-BFC7-92B7B1729527}"/>
              </a:ext>
            </a:extLst>
          </p:cNvPr>
          <p:cNvPicPr>
            <a:picLocks noChangeAspect="1"/>
          </p:cNvPicPr>
          <p:nvPr/>
        </p:nvPicPr>
        <p:blipFill>
          <a:blip r:embed="rId11"/>
          <a:stretch>
            <a:fillRect/>
          </a:stretch>
        </p:blipFill>
        <p:spPr>
          <a:xfrm>
            <a:off x="10519741" y="5438854"/>
            <a:ext cx="1586120" cy="1119358"/>
          </a:xfrm>
          <a:prstGeom prst="rect">
            <a:avLst/>
          </a:prstGeom>
          <a:ln w="76200">
            <a:solidFill>
              <a:srgbClr val="8DBFCF"/>
            </a:solidFill>
          </a:ln>
        </p:spPr>
      </p:pic>
      <p:pic>
        <p:nvPicPr>
          <p:cNvPr id="30" name="Grafik 29">
            <a:extLst>
              <a:ext uri="{FF2B5EF4-FFF2-40B4-BE49-F238E27FC236}">
                <a16:creationId xmlns:a16="http://schemas.microsoft.com/office/drawing/2014/main" id="{6B478560-0010-443D-A087-AEDFBBA6FF44}"/>
              </a:ext>
            </a:extLst>
          </p:cNvPr>
          <p:cNvPicPr>
            <a:picLocks noChangeAspect="1"/>
          </p:cNvPicPr>
          <p:nvPr/>
        </p:nvPicPr>
        <p:blipFill rotWithShape="1">
          <a:blip r:embed="rId12"/>
          <a:srcRect r="7056" b="-12575"/>
          <a:stretch/>
        </p:blipFill>
        <p:spPr>
          <a:xfrm>
            <a:off x="10540178" y="4207031"/>
            <a:ext cx="1565683" cy="1167853"/>
          </a:xfrm>
          <a:prstGeom prst="rect">
            <a:avLst/>
          </a:prstGeom>
          <a:solidFill>
            <a:srgbClr val="FFFFFF"/>
          </a:solidFill>
          <a:ln w="76200">
            <a:solidFill>
              <a:srgbClr val="8DBFCF"/>
            </a:solidFill>
          </a:ln>
        </p:spPr>
      </p:pic>
      <p:sp>
        <p:nvSpPr>
          <p:cNvPr id="43" name="Rechteck 42">
            <a:extLst>
              <a:ext uri="{FF2B5EF4-FFF2-40B4-BE49-F238E27FC236}">
                <a16:creationId xmlns:a16="http://schemas.microsoft.com/office/drawing/2014/main" id="{1B6A6574-447A-4F5E-8FC1-EEFA7ABAC0C0}"/>
              </a:ext>
            </a:extLst>
          </p:cNvPr>
          <p:cNvSpPr/>
          <p:nvPr/>
        </p:nvSpPr>
        <p:spPr>
          <a:xfrm>
            <a:off x="6588914" y="3085921"/>
            <a:ext cx="585450" cy="235290"/>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Ellipse 43">
            <a:extLst>
              <a:ext uri="{FF2B5EF4-FFF2-40B4-BE49-F238E27FC236}">
                <a16:creationId xmlns:a16="http://schemas.microsoft.com/office/drawing/2014/main" id="{0D4439B4-936C-4144-86DC-98DF231DA1D3}"/>
              </a:ext>
            </a:extLst>
          </p:cNvPr>
          <p:cNvSpPr/>
          <p:nvPr/>
        </p:nvSpPr>
        <p:spPr>
          <a:xfrm>
            <a:off x="6352442" y="2859591"/>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45" name="Rechteck 44">
            <a:extLst>
              <a:ext uri="{FF2B5EF4-FFF2-40B4-BE49-F238E27FC236}">
                <a16:creationId xmlns:a16="http://schemas.microsoft.com/office/drawing/2014/main" id="{CF7C45D9-9688-4BDE-A60E-8AAF8DD0BE1F}"/>
              </a:ext>
            </a:extLst>
          </p:cNvPr>
          <p:cNvSpPr/>
          <p:nvPr/>
        </p:nvSpPr>
        <p:spPr>
          <a:xfrm>
            <a:off x="10749199" y="3160884"/>
            <a:ext cx="1356662" cy="333553"/>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ADEFE9D4-D1A8-4058-BC5A-541BA1149BE5}"/>
              </a:ext>
            </a:extLst>
          </p:cNvPr>
          <p:cNvSpPr/>
          <p:nvPr/>
        </p:nvSpPr>
        <p:spPr>
          <a:xfrm>
            <a:off x="10512727" y="2934555"/>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39" name="Pfeil: nach rechts 38">
            <a:extLst>
              <a:ext uri="{FF2B5EF4-FFF2-40B4-BE49-F238E27FC236}">
                <a16:creationId xmlns:a16="http://schemas.microsoft.com/office/drawing/2014/main" id="{8AE6CF18-EF7C-4509-AF13-D95E90A86C73}"/>
              </a:ext>
            </a:extLst>
          </p:cNvPr>
          <p:cNvSpPr/>
          <p:nvPr/>
        </p:nvSpPr>
        <p:spPr>
          <a:xfrm rot="5400000">
            <a:off x="8451808" y="5527246"/>
            <a:ext cx="740034" cy="296912"/>
          </a:xfrm>
          <a:prstGeom prst="rightArrow">
            <a:avLst/>
          </a:prstGeom>
          <a:solidFill>
            <a:srgbClr val="29A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Pfeil: nach rechts 49">
            <a:extLst>
              <a:ext uri="{FF2B5EF4-FFF2-40B4-BE49-F238E27FC236}">
                <a16:creationId xmlns:a16="http://schemas.microsoft.com/office/drawing/2014/main" id="{E4F6F26F-3F0E-4843-A57E-A123E2F1BBE0}"/>
              </a:ext>
            </a:extLst>
          </p:cNvPr>
          <p:cNvSpPr/>
          <p:nvPr/>
        </p:nvSpPr>
        <p:spPr>
          <a:xfrm>
            <a:off x="9700582" y="6165351"/>
            <a:ext cx="740034" cy="296912"/>
          </a:xfrm>
          <a:prstGeom prst="rightArrow">
            <a:avLst/>
          </a:prstGeom>
          <a:solidFill>
            <a:srgbClr val="29A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Pfeil: nach rechts 51">
            <a:extLst>
              <a:ext uri="{FF2B5EF4-FFF2-40B4-BE49-F238E27FC236}">
                <a16:creationId xmlns:a16="http://schemas.microsoft.com/office/drawing/2014/main" id="{E821A707-16AB-4F7F-8078-209CD477C46E}"/>
              </a:ext>
            </a:extLst>
          </p:cNvPr>
          <p:cNvSpPr/>
          <p:nvPr/>
        </p:nvSpPr>
        <p:spPr>
          <a:xfrm rot="16200000">
            <a:off x="10987177" y="5290398"/>
            <a:ext cx="740034" cy="296912"/>
          </a:xfrm>
          <a:prstGeom prst="rightArrow">
            <a:avLst/>
          </a:prstGeom>
          <a:solidFill>
            <a:srgbClr val="29A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5975CADB-A68F-45F7-887D-5098CE2D200D}"/>
              </a:ext>
            </a:extLst>
          </p:cNvPr>
          <p:cNvSpPr/>
          <p:nvPr/>
        </p:nvSpPr>
        <p:spPr>
          <a:xfrm>
            <a:off x="6307100" y="4848113"/>
            <a:ext cx="1356662" cy="333553"/>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Ellipse 53">
            <a:extLst>
              <a:ext uri="{FF2B5EF4-FFF2-40B4-BE49-F238E27FC236}">
                <a16:creationId xmlns:a16="http://schemas.microsoft.com/office/drawing/2014/main" id="{3A99B57E-39CC-4324-A4D6-283855A34052}"/>
              </a:ext>
            </a:extLst>
          </p:cNvPr>
          <p:cNvSpPr/>
          <p:nvPr/>
        </p:nvSpPr>
        <p:spPr>
          <a:xfrm>
            <a:off x="6070628" y="462178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
        <p:nvSpPr>
          <p:cNvPr id="55" name="Rechteck 54">
            <a:extLst>
              <a:ext uri="{FF2B5EF4-FFF2-40B4-BE49-F238E27FC236}">
                <a16:creationId xmlns:a16="http://schemas.microsoft.com/office/drawing/2014/main" id="{1EDACE7D-3804-4234-B2EF-325C09AC196E}"/>
              </a:ext>
            </a:extLst>
          </p:cNvPr>
          <p:cNvSpPr/>
          <p:nvPr/>
        </p:nvSpPr>
        <p:spPr>
          <a:xfrm>
            <a:off x="8206164" y="4989828"/>
            <a:ext cx="1356662" cy="333553"/>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Ellipse 55">
            <a:extLst>
              <a:ext uri="{FF2B5EF4-FFF2-40B4-BE49-F238E27FC236}">
                <a16:creationId xmlns:a16="http://schemas.microsoft.com/office/drawing/2014/main" id="{987A8C89-E129-449B-889D-558BFBBD9C4F}"/>
              </a:ext>
            </a:extLst>
          </p:cNvPr>
          <p:cNvSpPr/>
          <p:nvPr/>
        </p:nvSpPr>
        <p:spPr>
          <a:xfrm>
            <a:off x="8080657" y="475309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
        <p:nvSpPr>
          <p:cNvPr id="36" name="Pfeil: nach rechts 35">
            <a:extLst>
              <a:ext uri="{FF2B5EF4-FFF2-40B4-BE49-F238E27FC236}">
                <a16:creationId xmlns:a16="http://schemas.microsoft.com/office/drawing/2014/main" id="{5BC2CBEC-9431-4821-BC2A-D870A1DFCA99}"/>
              </a:ext>
            </a:extLst>
          </p:cNvPr>
          <p:cNvSpPr/>
          <p:nvPr/>
        </p:nvSpPr>
        <p:spPr>
          <a:xfrm>
            <a:off x="7534950" y="4919870"/>
            <a:ext cx="740034" cy="296912"/>
          </a:xfrm>
          <a:prstGeom prst="rightArrow">
            <a:avLst/>
          </a:prstGeom>
          <a:solidFill>
            <a:srgbClr val="29A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3C77E963-6102-4A87-AFFE-105C69145C79}"/>
              </a:ext>
            </a:extLst>
          </p:cNvPr>
          <p:cNvSpPr/>
          <p:nvPr/>
        </p:nvSpPr>
        <p:spPr>
          <a:xfrm>
            <a:off x="8206164" y="6172777"/>
            <a:ext cx="1356662" cy="333553"/>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Ellipse 57">
            <a:extLst>
              <a:ext uri="{FF2B5EF4-FFF2-40B4-BE49-F238E27FC236}">
                <a16:creationId xmlns:a16="http://schemas.microsoft.com/office/drawing/2014/main" id="{C00075C6-4EA7-4DB9-BC3B-8E7C4FFAC206}"/>
              </a:ext>
            </a:extLst>
          </p:cNvPr>
          <p:cNvSpPr/>
          <p:nvPr/>
        </p:nvSpPr>
        <p:spPr>
          <a:xfrm>
            <a:off x="8080657" y="5936042"/>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
        <p:nvSpPr>
          <p:cNvPr id="62" name="Rechteck 61">
            <a:extLst>
              <a:ext uri="{FF2B5EF4-FFF2-40B4-BE49-F238E27FC236}">
                <a16:creationId xmlns:a16="http://schemas.microsoft.com/office/drawing/2014/main" id="{EF9479DE-6086-469A-AD43-CD3DA323912E}"/>
              </a:ext>
            </a:extLst>
          </p:cNvPr>
          <p:cNvSpPr/>
          <p:nvPr/>
        </p:nvSpPr>
        <p:spPr>
          <a:xfrm>
            <a:off x="10404421" y="5794981"/>
            <a:ext cx="1101229" cy="763231"/>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Ellipse 62">
            <a:extLst>
              <a:ext uri="{FF2B5EF4-FFF2-40B4-BE49-F238E27FC236}">
                <a16:creationId xmlns:a16="http://schemas.microsoft.com/office/drawing/2014/main" id="{4CD92AEE-88FC-468C-9FA2-1531497EB1DB}"/>
              </a:ext>
            </a:extLst>
          </p:cNvPr>
          <p:cNvSpPr/>
          <p:nvPr/>
        </p:nvSpPr>
        <p:spPr>
          <a:xfrm>
            <a:off x="10278914" y="555824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
        <p:nvSpPr>
          <p:cNvPr id="64" name="Rechteck 63">
            <a:extLst>
              <a:ext uri="{FF2B5EF4-FFF2-40B4-BE49-F238E27FC236}">
                <a16:creationId xmlns:a16="http://schemas.microsoft.com/office/drawing/2014/main" id="{80384073-44A1-4A92-B855-72AB1A91AA65}"/>
              </a:ext>
            </a:extLst>
          </p:cNvPr>
          <p:cNvSpPr/>
          <p:nvPr/>
        </p:nvSpPr>
        <p:spPr>
          <a:xfrm>
            <a:off x="10473896" y="4413400"/>
            <a:ext cx="1101229" cy="763231"/>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Ellipse 64">
            <a:extLst>
              <a:ext uri="{FF2B5EF4-FFF2-40B4-BE49-F238E27FC236}">
                <a16:creationId xmlns:a16="http://schemas.microsoft.com/office/drawing/2014/main" id="{FF34535E-581B-4325-9FF8-C6A86597AEA5}"/>
              </a:ext>
            </a:extLst>
          </p:cNvPr>
          <p:cNvSpPr/>
          <p:nvPr/>
        </p:nvSpPr>
        <p:spPr>
          <a:xfrm>
            <a:off x="10348389" y="4176665"/>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Tree>
    <p:extLst>
      <p:ext uri="{BB962C8B-B14F-4D97-AF65-F5344CB8AC3E}">
        <p14:creationId xmlns:p14="http://schemas.microsoft.com/office/powerpoint/2010/main" val="1077661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00B9835-8387-4565-91C8-022D5CF2D1DF}"/>
              </a:ext>
            </a:extLst>
          </p:cNvPr>
          <p:cNvSpPr txBox="1">
            <a:spLocks noGrp="1"/>
          </p:cNvSpPr>
          <p:nvPr>
            <p:ph type="title" idx="4294967295"/>
          </p:nvPr>
        </p:nvSpPr>
        <p:spPr>
          <a:xfrm>
            <a:off x="0" y="588963"/>
            <a:ext cx="12192000" cy="60801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US" sz="4400" b="0" i="0" u="none" strike="noStrike" kern="1200" cap="none" spc="-50" normalizeH="0" baseline="0" noProof="0" dirty="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Microsoft Power Platform</a:t>
            </a:r>
          </a:p>
        </p:txBody>
      </p:sp>
      <p:sp>
        <p:nvSpPr>
          <p:cNvPr id="37" name="Text Placeholder 2">
            <a:extLst>
              <a:ext uri="{FF2B5EF4-FFF2-40B4-BE49-F238E27FC236}">
                <a16:creationId xmlns:a16="http://schemas.microsoft.com/office/drawing/2014/main" id="{E7C2EADE-C9B6-4CEC-94A6-35DA0B4B3DB4}"/>
              </a:ext>
            </a:extLst>
          </p:cNvPr>
          <p:cNvSpPr txBox="1">
            <a:spLocks/>
          </p:cNvSpPr>
          <p:nvPr/>
        </p:nvSpPr>
        <p:spPr>
          <a:xfrm>
            <a:off x="2520021" y="1405289"/>
            <a:ext cx="7151959" cy="369332"/>
          </a:xfrm>
          <a:prstGeom prst="rect">
            <a:avLst/>
          </a:prstGeom>
        </p:spPr>
        <p:txBody>
          <a:bodyPr vert="horz" wrap="none" lIns="0" tIns="0" rIns="0" bIns="0" rtlCol="0">
            <a:spAutoFit/>
          </a:bodyPr>
          <a:lstStyle>
            <a:lvl1pPr marL="0" marR="0" indent="0" algn="ctr" defTabSz="914367"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b="0" i="0" kern="1200" spc="0" baseline="0">
                <a:solidFill>
                  <a:srgbClr val="000000"/>
                </a:solidFill>
                <a:latin typeface="Segoe UI Light" panose="020B0502040204020203" pitchFamily="34" charset="0"/>
                <a:ea typeface="+mn-ea"/>
                <a:cs typeface="Segoe UI Light" panose="020B0502040204020203" pitchFamily="34" charset="0"/>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chemeClr val="tx2"/>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Tx/>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0">
                      <a:srgbClr val="0078D4"/>
                    </a:gs>
                    <a:gs pos="100000">
                      <a:srgbClr val="50E6FF"/>
                    </a:gs>
                  </a:gsLst>
                  <a:lin ang="18900000" scaled="1"/>
                  <a:tileRect/>
                </a:gradFill>
                <a:effectLst/>
                <a:uLnTx/>
                <a:uFillTx/>
                <a:latin typeface="Segoe UI Semibold"/>
                <a:ea typeface="+mn-ea"/>
                <a:cs typeface="Segoe UI" pitchFamily="34" charset="0"/>
              </a:rPr>
              <a:t>No code, low code, and code first—all are welcome</a:t>
            </a:r>
          </a:p>
        </p:txBody>
      </p:sp>
      <p:sp>
        <p:nvSpPr>
          <p:cNvPr id="4" name="Rectangle 1231">
            <a:extLst>
              <a:ext uri="{FF2B5EF4-FFF2-40B4-BE49-F238E27FC236}">
                <a16:creationId xmlns:a16="http://schemas.microsoft.com/office/drawing/2014/main" id="{084B68EB-B0E9-4818-A126-41B395D0100A}"/>
              </a:ext>
            </a:extLst>
          </p:cNvPr>
          <p:cNvSpPr/>
          <p:nvPr/>
        </p:nvSpPr>
        <p:spPr>
          <a:xfrm>
            <a:off x="1256915" y="3630616"/>
            <a:ext cx="1737360" cy="484060"/>
          </a:xfrm>
          <a:prstGeom prst="rect">
            <a:avLst/>
          </a:prstGeom>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for low-code </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data exploration, </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analytics and reporting</a:t>
            </a:r>
            <a:endPar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Rectangle 1231">
            <a:extLst>
              <a:ext uri="{FF2B5EF4-FFF2-40B4-BE49-F238E27FC236}">
                <a16:creationId xmlns:a16="http://schemas.microsoft.com/office/drawing/2014/main" id="{94349633-059D-4153-842D-FF684B5A12FD}"/>
              </a:ext>
            </a:extLst>
          </p:cNvPr>
          <p:cNvSpPr/>
          <p:nvPr/>
        </p:nvSpPr>
        <p:spPr>
          <a:xfrm>
            <a:off x="3903852" y="3630616"/>
            <a:ext cx="1737360" cy="484060"/>
          </a:xfrm>
          <a:prstGeom prst="rect">
            <a:avLst/>
          </a:prstGeom>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for low-code </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web and mobile </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application development</a:t>
            </a:r>
            <a:endPar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endParaRPr>
          </a:p>
        </p:txBody>
      </p:sp>
      <p:sp>
        <p:nvSpPr>
          <p:cNvPr id="6" name="Rectangle 1231">
            <a:extLst>
              <a:ext uri="{FF2B5EF4-FFF2-40B4-BE49-F238E27FC236}">
                <a16:creationId xmlns:a16="http://schemas.microsoft.com/office/drawing/2014/main" id="{F24C0CD0-3BA9-4544-A301-43D0020F7179}"/>
              </a:ext>
            </a:extLst>
          </p:cNvPr>
          <p:cNvSpPr/>
          <p:nvPr/>
        </p:nvSpPr>
        <p:spPr>
          <a:xfrm>
            <a:off x="6550789" y="3630616"/>
            <a:ext cx="1737360" cy="484060"/>
          </a:xfrm>
          <a:prstGeom prst="rect">
            <a:avLst/>
          </a:prstGeom>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Automate</a:t>
            </a:r>
          </a:p>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for low-code </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robotic process automation </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or workflow automation</a:t>
            </a:r>
            <a:endPar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endParaRPr>
          </a:p>
        </p:txBody>
      </p:sp>
      <p:sp>
        <p:nvSpPr>
          <p:cNvPr id="7" name="Rectangle 1236">
            <a:extLst>
              <a:ext uri="{FF2B5EF4-FFF2-40B4-BE49-F238E27FC236}">
                <a16:creationId xmlns:a16="http://schemas.microsoft.com/office/drawing/2014/main" id="{459CB06D-832F-4062-86C9-AB17BC4F45B9}"/>
              </a:ext>
            </a:extLst>
          </p:cNvPr>
          <p:cNvSpPr/>
          <p:nvPr/>
        </p:nvSpPr>
        <p:spPr>
          <a:xfrm>
            <a:off x="9197725" y="3630616"/>
            <a:ext cx="1737360" cy="484060"/>
          </a:xfrm>
          <a:prstGeom prst="rect">
            <a:avLst/>
          </a:prstGeom>
        </p:spPr>
        <p:txBody>
          <a:bodyPr wrap="none" lIns="0" tIns="0" rIns="0" bIns="0">
            <a:noAutofit/>
          </a:bodyPr>
          <a:lstStyle/>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Virtual Agents</a:t>
            </a:r>
            <a:endPar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endParaRPr>
          </a:p>
          <a:p>
            <a:pPr marL="0" marR="0" lvl="0" indent="0" algn="ctr" defTabSz="861251"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for low-code </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chatbots and </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conversational agents</a:t>
            </a:r>
          </a:p>
        </p:txBody>
      </p:sp>
      <p:pic>
        <p:nvPicPr>
          <p:cNvPr id="8" name="Picture 2">
            <a:extLst>
              <a:ext uri="{FF2B5EF4-FFF2-40B4-BE49-F238E27FC236}">
                <a16:creationId xmlns:a16="http://schemas.microsoft.com/office/drawing/2014/main" id="{C2DA844A-9284-47DA-A3F2-391D1B485D64}"/>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7304" y="2340744"/>
            <a:ext cx="910456" cy="9104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57279100-1270-424B-875E-5C81ABAD59E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241" y="2340744"/>
            <a:ext cx="910456" cy="910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70201425-7332-46EA-8DE6-0E87C08E4B1C}"/>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0367" y="2340744"/>
            <a:ext cx="910456" cy="9104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6CDD39D-0D1D-49D2-AC32-1F2B379B2E79}"/>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2130" y="2342478"/>
            <a:ext cx="908550" cy="908546"/>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Microsoft Dataverse icon">
            <a:extLst>
              <a:ext uri="{FF2B5EF4-FFF2-40B4-BE49-F238E27FC236}">
                <a16:creationId xmlns:a16="http://schemas.microsoft.com/office/drawing/2014/main" id="{CD32C448-3B5C-4ED2-A806-A20948E7C83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59157" y="5170984"/>
            <a:ext cx="493776" cy="457200"/>
          </a:xfrm>
          <a:prstGeom prst="rect">
            <a:avLst/>
          </a:prstGeom>
          <a:effectLst>
            <a:outerShdw blurRad="139700" dist="38100" dir="2700000" algn="tl" rotWithShape="0">
              <a:prstClr val="black">
                <a:alpha val="61000"/>
              </a:prstClr>
            </a:outerShdw>
          </a:effectLst>
        </p:spPr>
      </p:pic>
      <p:pic>
        <p:nvPicPr>
          <p:cNvPr id="3" name="Graphic 45" descr="Icon AI Builder">
            <a:extLst>
              <a:ext uri="{FF2B5EF4-FFF2-40B4-BE49-F238E27FC236}">
                <a16:creationId xmlns:a16="http://schemas.microsoft.com/office/drawing/2014/main" id="{6E8216CA-CBAB-4055-B428-070492BC7F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526834" y="5170984"/>
            <a:ext cx="583325" cy="457200"/>
          </a:xfrm>
          <a:prstGeom prst="rect">
            <a:avLst/>
          </a:prstGeom>
          <a:effectLst>
            <a:outerShdw blurRad="139700" dist="38100" dir="2700000" algn="tl" rotWithShape="0">
              <a:prstClr val="black">
                <a:alpha val="61000"/>
              </a:prstClr>
            </a:outerShdw>
          </a:effectLst>
        </p:spPr>
      </p:pic>
      <p:sp>
        <p:nvSpPr>
          <p:cNvPr id="15" name="Rectangle 194">
            <a:extLst>
              <a:ext uri="{FF2B5EF4-FFF2-40B4-BE49-F238E27FC236}">
                <a16:creationId xmlns:a16="http://schemas.microsoft.com/office/drawing/2014/main" id="{15CF5624-6242-49FD-B029-2545B5026638}"/>
              </a:ext>
            </a:extLst>
          </p:cNvPr>
          <p:cNvSpPr/>
          <p:nvPr/>
        </p:nvSpPr>
        <p:spPr bwMode="auto">
          <a:xfrm>
            <a:off x="4174119" y="5710603"/>
            <a:ext cx="1196825" cy="2215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de-DE" sz="16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AI Builder</a:t>
            </a:r>
            <a:endParaRPr kumimoji="0" lang="en-US" sz="16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endParaRPr>
          </a:p>
        </p:txBody>
      </p:sp>
      <p:sp>
        <p:nvSpPr>
          <p:cNvPr id="17" name="Rectangle 203">
            <a:extLst>
              <a:ext uri="{FF2B5EF4-FFF2-40B4-BE49-F238E27FC236}">
                <a16:creationId xmlns:a16="http://schemas.microsoft.com/office/drawing/2014/main" id="{122B792F-874B-4D5F-A0D7-7209E629BC31}"/>
              </a:ext>
            </a:extLst>
          </p:cNvPr>
          <p:cNvSpPr/>
          <p:nvPr/>
        </p:nvSpPr>
        <p:spPr bwMode="auto">
          <a:xfrm>
            <a:off x="1279944" y="5710603"/>
            <a:ext cx="1699965" cy="2215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Dataverse</a:t>
            </a:r>
            <a:endParaRPr kumimoji="0" lang="en-US" sz="16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endParaRPr>
          </a:p>
        </p:txBody>
      </p:sp>
      <p:pic>
        <p:nvPicPr>
          <p:cNvPr id="20" name="Graphic 1" descr="Icon Data Connectors">
            <a:extLst>
              <a:ext uri="{FF2B5EF4-FFF2-40B4-BE49-F238E27FC236}">
                <a16:creationId xmlns:a16="http://schemas.microsoft.com/office/drawing/2014/main" id="{807FA10E-94EA-445B-90EF-66286012F60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190869" y="5181934"/>
            <a:ext cx="457200" cy="457200"/>
          </a:xfrm>
          <a:prstGeom prst="rect">
            <a:avLst/>
          </a:prstGeom>
        </p:spPr>
      </p:pic>
      <p:sp>
        <p:nvSpPr>
          <p:cNvPr id="21" name="Rectangle 203">
            <a:extLst>
              <a:ext uri="{FF2B5EF4-FFF2-40B4-BE49-F238E27FC236}">
                <a16:creationId xmlns:a16="http://schemas.microsoft.com/office/drawing/2014/main" id="{1B571D6D-4374-4CAB-9D53-78EDD8C906DA}"/>
              </a:ext>
            </a:extLst>
          </p:cNvPr>
          <p:cNvSpPr/>
          <p:nvPr/>
        </p:nvSpPr>
        <p:spPr bwMode="auto">
          <a:xfrm>
            <a:off x="6565154" y="5717161"/>
            <a:ext cx="1699965" cy="2215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Data Connectors</a:t>
            </a:r>
          </a:p>
        </p:txBody>
      </p:sp>
      <p:pic>
        <p:nvPicPr>
          <p:cNvPr id="18" name="Graphic 1" descr="Icon Power Fx">
            <a:extLst>
              <a:ext uri="{FF2B5EF4-FFF2-40B4-BE49-F238E27FC236}">
                <a16:creationId xmlns:a16="http://schemas.microsoft.com/office/drawing/2014/main" id="{6F12C176-D193-43F6-ADBA-2EE03FB0605A}"/>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846344" y="5170984"/>
            <a:ext cx="463640" cy="457200"/>
          </a:xfrm>
          <a:prstGeom prst="rect">
            <a:avLst/>
          </a:prstGeom>
        </p:spPr>
      </p:pic>
      <p:sp>
        <p:nvSpPr>
          <p:cNvPr id="19" name="Rectangle 203">
            <a:extLst>
              <a:ext uri="{FF2B5EF4-FFF2-40B4-BE49-F238E27FC236}">
                <a16:creationId xmlns:a16="http://schemas.microsoft.com/office/drawing/2014/main" id="{312DB3A5-883C-4639-855A-03A49EC69FCA}"/>
              </a:ext>
            </a:extLst>
          </p:cNvPr>
          <p:cNvSpPr/>
          <p:nvPr/>
        </p:nvSpPr>
        <p:spPr bwMode="auto">
          <a:xfrm>
            <a:off x="9228181" y="5710603"/>
            <a:ext cx="1699965" cy="2215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Power </a:t>
            </a:r>
            <a:r>
              <a:rPr kumimoji="0" lang="en-US" sz="1600" b="0" i="0" u="none" strike="noStrike" kern="1200" cap="none" spc="0" normalizeH="0" baseline="0" noProof="0" err="1">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Fx</a:t>
            </a:r>
            <a:endParaRPr kumimoji="0" lang="en-US" sz="1600" b="0" i="0" u="none" strike="noStrike" kern="1200" cap="none" spc="0" normalizeH="0" baseline="0" noProof="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419619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893647"/>
          </a:xfrm>
          <a:prstGeom prst="rect">
            <a:avLst/>
          </a:prstGeom>
          <a:noFill/>
        </p:spPr>
        <p:txBody>
          <a:bodyPr wrap="square" rtlCol="0">
            <a:spAutoFit/>
          </a:bodyPr>
          <a:lstStyle/>
          <a:p>
            <a:pPr marL="342900" indent="-342900">
              <a:buFont typeface="+mj-lt"/>
              <a:buAutoNum type="arabicPeriod" startAt="52"/>
            </a:pPr>
            <a:r>
              <a:rPr lang="de-DE" sz="1200" dirty="0">
                <a:latin typeface="Segoe UI" panose="020B0502040204020203" pitchFamily="34" charset="0"/>
                <a:cs typeface="Segoe UI" panose="020B0502040204020203" pitchFamily="34" charset="0"/>
              </a:rPr>
              <a:t>Select Gallery1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Data source:</a:t>
            </a:r>
            <a:r>
              <a:rPr lang="de-DE" sz="1200" dirty="0">
                <a:solidFill>
                  <a:srgbClr val="29AEE6"/>
                </a:solidFill>
                <a:latin typeface="Segoe UI" panose="020B0502040204020203" pitchFamily="34" charset="0"/>
                <a:cs typeface="Segoe UI" panose="020B0502040204020203" pitchFamily="34" charset="0"/>
              </a:rPr>
              <a:t> Products</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640 | Y = 160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384 | Height = 608</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Template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130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Template </a:t>
            </a:r>
            <a:r>
              <a:rPr lang="de-DE" sz="1200" dirty="0" err="1">
                <a:latin typeface="Segoe UI" panose="020B0502040204020203" pitchFamily="34" charset="0"/>
                <a:cs typeface="Segoe UI" panose="020B0502040204020203" pitchFamily="34" charset="0"/>
              </a:rPr>
              <a:t>padding</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Show </a:t>
            </a:r>
            <a:r>
              <a:rPr lang="de-DE" sz="1200" dirty="0" err="1">
                <a:latin typeface="Segoe UI" panose="020B0502040204020203" pitchFamily="34" charset="0"/>
                <a:cs typeface="Segoe UI" panose="020B0502040204020203" pitchFamily="34" charset="0"/>
              </a:rPr>
              <a:t>scrollbar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Off</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Show </a:t>
            </a:r>
            <a:r>
              <a:rPr lang="de-DE" sz="1200" dirty="0" err="1">
                <a:latin typeface="Segoe UI" panose="020B0502040204020203" pitchFamily="34" charset="0"/>
                <a:cs typeface="Segoe UI" panose="020B0502040204020203" pitchFamily="34" charset="0"/>
              </a:rPr>
              <a:t>navigation</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On</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Transition: </a:t>
            </a:r>
            <a:r>
              <a:rPr lang="de-DE" sz="1200" dirty="0">
                <a:solidFill>
                  <a:srgbClr val="29AEE6"/>
                </a:solidFill>
                <a:latin typeface="Segoe UI" panose="020B0502040204020203" pitchFamily="34" charset="0"/>
                <a:cs typeface="Segoe UI" panose="020B0502040204020203" pitchFamily="34" charset="0"/>
              </a:rPr>
              <a:t>Pop</a:t>
            </a:r>
          </a:p>
          <a:p>
            <a:pPr marL="342900" indent="-342900">
              <a:buFont typeface="+mj-lt"/>
              <a:buAutoNum type="arabicPeriod" startAt="53"/>
            </a:pPr>
            <a:r>
              <a:rPr lang="de-DE" sz="1200" dirty="0">
                <a:latin typeface="Segoe UI" panose="020B0502040204020203" pitchFamily="34" charset="0"/>
                <a:cs typeface="Segoe UI" panose="020B0502040204020203" pitchFamily="34" charset="0"/>
              </a:rPr>
              <a:t>Select Gallery1 from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screen</a:t>
            </a:r>
            <a:r>
              <a:rPr lang="de-DE" sz="1200" dirty="0">
                <a:latin typeface="Segoe UI" panose="020B0502040204020203" pitchFamily="34" charset="0"/>
                <a:cs typeface="Segoe UI" panose="020B0502040204020203" pitchFamily="34" charset="0"/>
              </a:rPr>
              <a:t> &gt; Click on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edit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icon</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53"/>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Media &gt; Image (Image2)</a:t>
            </a:r>
          </a:p>
          <a:p>
            <a:pPr marL="342900" indent="-342900">
              <a:buFont typeface="+mj-lt"/>
              <a:buAutoNum type="arabicPeriod" startAt="53"/>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Label (Label 3)</a:t>
            </a:r>
          </a:p>
          <a:p>
            <a:pPr marL="342900" indent="-342900">
              <a:buFont typeface="+mj-lt"/>
              <a:buAutoNum type="arabicPeriod" startAt="53"/>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55 to </a:t>
            </a:r>
            <a:r>
              <a:rPr lang="de-DE" sz="1200" dirty="0" err="1">
                <a:latin typeface="Segoe UI" panose="020B0502040204020203" pitchFamily="34" charset="0"/>
                <a:cs typeface="Segoe UI" panose="020B0502040204020203" pitchFamily="34" charset="0"/>
              </a:rPr>
              <a:t>create</a:t>
            </a:r>
            <a:r>
              <a:rPr lang="de-DE" sz="1200" dirty="0">
                <a:latin typeface="Segoe UI" panose="020B0502040204020203" pitchFamily="34" charset="0"/>
                <a:cs typeface="Segoe UI" panose="020B0502040204020203" pitchFamily="34" charset="0"/>
              </a:rPr>
              <a:t> Label4 and Label5</a:t>
            </a:r>
          </a:p>
          <a:p>
            <a:pPr marL="342900" indent="-342900">
              <a:buFont typeface="+mj-lt"/>
              <a:buAutoNum type="arabicPeriod" startAt="53"/>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Button (Button1)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53"/>
            </a:pPr>
            <a:r>
              <a:rPr lang="de-DE" sz="1200" dirty="0">
                <a:latin typeface="Segoe UI" panose="020B0502040204020203" pitchFamily="34" charset="0"/>
                <a:cs typeface="Segoe UI" panose="020B0502040204020203" pitchFamily="34" charset="0"/>
              </a:rPr>
              <a:t>Select Image2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latin typeface="Segoe UI" panose="020B0502040204020203" pitchFamily="34" charset="0"/>
                <a:cs typeface="Segoe UI" panose="020B0502040204020203" pitchFamily="34" charset="0"/>
              </a:rPr>
              <a:t> bar and make </a:t>
            </a:r>
            <a:r>
              <a:rPr lang="de-DE" sz="1200" dirty="0" err="1">
                <a:latin typeface="Segoe UI" panose="020B0502040204020203" pitchFamily="34" charset="0"/>
                <a:cs typeface="Segoe UI" panose="020B0502040204020203" pitchFamily="34" charset="0"/>
              </a:rPr>
              <a:t>sure</a:t>
            </a:r>
            <a:r>
              <a:rPr lang="de-DE" sz="1200" dirty="0">
                <a:latin typeface="Segoe UI" panose="020B0502040204020203" pitchFamily="34" charset="0"/>
                <a:cs typeface="Segoe UI" panose="020B0502040204020203" pitchFamily="34" charset="0"/>
              </a:rPr>
              <a:t> that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Image </a:t>
            </a:r>
            <a:r>
              <a:rPr lang="de-DE" sz="1200" dirty="0" err="1">
                <a:latin typeface="Segoe UI" panose="020B0502040204020203" pitchFamily="34" charset="0"/>
                <a:cs typeface="Segoe UI" panose="020B0502040204020203" pitchFamily="34" charset="0"/>
              </a:rPr>
              <a:t>property</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selected</a:t>
            </a:r>
            <a:r>
              <a:rPr lang="de-DE" sz="1200" dirty="0">
                <a:latin typeface="Segoe UI" panose="020B0502040204020203" pitchFamily="34" charset="0"/>
                <a:cs typeface="Segoe UI" panose="020B0502040204020203" pitchFamily="34" charset="0"/>
              </a:rPr>
              <a:t> </a:t>
            </a:r>
          </a:p>
          <a:p>
            <a:pPr marL="342900" indent="-342900">
              <a:buFont typeface="+mj-lt"/>
              <a:buAutoNum type="arabicPeriod" startAt="53"/>
            </a:pPr>
            <a:r>
              <a:rPr lang="de-DE" sz="1200" dirty="0">
                <a:latin typeface="Segoe UI" panose="020B0502040204020203" pitchFamily="34" charset="0"/>
                <a:cs typeface="Segoe UI" panose="020B0502040204020203" pitchFamily="34" charset="0"/>
              </a:rPr>
              <a:t>Type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ThisItem.Image</a:t>
            </a:r>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60"/>
            </a:pPr>
            <a:r>
              <a:rPr lang="de-DE" sz="1200" dirty="0">
                <a:latin typeface="Segoe UI" panose="020B0502040204020203" pitchFamily="34" charset="0"/>
                <a:cs typeface="Segoe UI" panose="020B0502040204020203" pitchFamily="34" charset="0"/>
              </a:rPr>
              <a:t>Select Image2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0 | Y = 37</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60 | Height = 60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 </a:t>
            </a:r>
            <a:r>
              <a:rPr lang="de-DE" sz="1200" dirty="0" err="1">
                <a:latin typeface="Segoe UI" panose="020B0502040204020203" pitchFamily="34" charset="0"/>
                <a:cs typeface="Segoe UI" panose="020B0502040204020203" pitchFamily="34" charset="0"/>
              </a:rPr>
              <a:t>radius</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500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 </a:t>
            </a:r>
            <a:r>
              <a:rPr lang="de-DE" sz="1200" dirty="0">
                <a:solidFill>
                  <a:srgbClr val="29AEE6"/>
                </a:solidFill>
                <a:latin typeface="Segoe UI" panose="020B0502040204020203" pitchFamily="34" charset="0"/>
                <a:cs typeface="Segoe UI" panose="020B0502040204020203" pitchFamily="34" charset="0"/>
              </a:rPr>
              <a:t>Fill Color &gt; Custom &gt; HEX = EDEDED</a:t>
            </a: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97413" y="1123718"/>
            <a:ext cx="5887573" cy="4354686"/>
          </a:xfrm>
          <a:prstGeom prst="rect">
            <a:avLst/>
          </a:prstGeom>
        </p:spPr>
      </p:pic>
      <p:sp>
        <p:nvSpPr>
          <p:cNvPr id="31" name="Rechteck 30">
            <a:extLst>
              <a:ext uri="{FF2B5EF4-FFF2-40B4-BE49-F238E27FC236}">
                <a16:creationId xmlns:a16="http://schemas.microsoft.com/office/drawing/2014/main" id="{A296C33F-7D18-4919-9544-4CF0A956F49C}"/>
              </a:ext>
            </a:extLst>
          </p:cNvPr>
          <p:cNvSpPr/>
          <p:nvPr/>
        </p:nvSpPr>
        <p:spPr>
          <a:xfrm>
            <a:off x="9480294" y="2992848"/>
            <a:ext cx="220297"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F609E34E-B3BB-477E-9D40-30EAEFE7761D}"/>
              </a:ext>
            </a:extLst>
          </p:cNvPr>
          <p:cNvSpPr/>
          <p:nvPr/>
        </p:nvSpPr>
        <p:spPr>
          <a:xfrm>
            <a:off x="9243822" y="276651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 name="Rechteck 1">
            <a:extLst>
              <a:ext uri="{FF2B5EF4-FFF2-40B4-BE49-F238E27FC236}">
                <a16:creationId xmlns:a16="http://schemas.microsoft.com/office/drawing/2014/main" id="{83D280B5-D893-4472-AEBB-5E2843C6072F}"/>
              </a:ext>
            </a:extLst>
          </p:cNvPr>
          <p:cNvSpPr/>
          <p:nvPr/>
        </p:nvSpPr>
        <p:spPr>
          <a:xfrm>
            <a:off x="7387579" y="1502748"/>
            <a:ext cx="446135" cy="19861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5D31335F-7FEC-4B0C-9ACE-33820B47A7F8}"/>
              </a:ext>
            </a:extLst>
          </p:cNvPr>
          <p:cNvSpPr/>
          <p:nvPr/>
        </p:nvSpPr>
        <p:spPr>
          <a:xfrm>
            <a:off x="7151107" y="1276418"/>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166247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086320"/>
            <a:ext cx="4535923" cy="5078313"/>
          </a:xfrm>
          <a:prstGeom prst="rect">
            <a:avLst/>
          </a:prstGeom>
          <a:noFill/>
        </p:spPr>
        <p:txBody>
          <a:bodyPr wrap="square" rtlCol="0">
            <a:spAutoFit/>
          </a:bodyPr>
          <a:lstStyle/>
          <a:p>
            <a:pPr marL="342900" indent="-342900">
              <a:buFont typeface="+mj-lt"/>
              <a:buAutoNum type="arabicPeriod" startAt="61"/>
            </a:pPr>
            <a:r>
              <a:rPr lang="de-DE" sz="1200" dirty="0">
                <a:latin typeface="Segoe UI" panose="020B0502040204020203" pitchFamily="34" charset="0"/>
                <a:cs typeface="Segoe UI" panose="020B0502040204020203" pitchFamily="34" charset="0"/>
              </a:rPr>
              <a:t>Select Button1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Gallery1 &gt; 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Reorder</a:t>
            </a:r>
            <a:r>
              <a:rPr lang="de-DE" sz="1200" dirty="0">
                <a:latin typeface="Segoe UI" panose="020B0502040204020203" pitchFamily="34" charset="0"/>
                <a:cs typeface="Segoe UI" panose="020B0502040204020203" pitchFamily="34" charset="0"/>
              </a:rPr>
              <a:t> &gt; Send to back</a:t>
            </a:r>
          </a:p>
          <a:p>
            <a:pPr marL="342900" indent="-342900">
              <a:buFont typeface="+mj-lt"/>
              <a:buAutoNum type="arabicPeriod" startAt="61"/>
            </a:pPr>
            <a:r>
              <a:rPr lang="de-DE" sz="1200" dirty="0">
                <a:latin typeface="Segoe UI" panose="020B0502040204020203" pitchFamily="34" charset="0"/>
                <a:cs typeface="Segoe UI" panose="020B0502040204020203" pitchFamily="34" charset="0"/>
              </a:rPr>
              <a:t>Select Button1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Gallery1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Blank </a:t>
            </a:r>
            <a:r>
              <a:rPr lang="de-DE" sz="1200" i="1" dirty="0">
                <a:latin typeface="Segoe UI" panose="020B0502040204020203" pitchFamily="34" charset="0"/>
                <a:cs typeface="Segoe UI" panose="020B0502040204020203" pitchFamily="34" charset="0"/>
              </a:rPr>
              <a:t>(Clear </a:t>
            </a:r>
            <a:r>
              <a:rPr lang="de-DE" sz="1200" i="1" dirty="0" err="1">
                <a:latin typeface="Segoe UI" panose="020B0502040204020203" pitchFamily="34" charset="0"/>
                <a:cs typeface="Segoe UI" panose="020B0502040204020203" pitchFamily="34" charset="0"/>
              </a:rPr>
              <a:t>this</a:t>
            </a:r>
            <a:r>
              <a:rPr lang="de-DE" sz="1200" i="1" dirty="0">
                <a:latin typeface="Segoe UI" panose="020B0502040204020203" pitchFamily="34" charset="0"/>
                <a:cs typeface="Segoe UI" panose="020B0502040204020203" pitchFamily="34" charset="0"/>
              </a:rPr>
              <a:t> out)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30 | Y = 16</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323 | Height = 100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 </a:t>
            </a:r>
            <a:r>
              <a:rPr lang="de-DE" sz="1200" dirty="0">
                <a:solidFill>
                  <a:srgbClr val="29AEE6"/>
                </a:solidFill>
                <a:latin typeface="Segoe UI" panose="020B0502040204020203" pitchFamily="34" charset="0"/>
                <a:cs typeface="Segoe UI" panose="020B0502040204020203" pitchFamily="34" charset="0"/>
              </a:rPr>
              <a:t>Fill Color &gt; Standard &gt; White (FFFFFF)</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 Radius: </a:t>
            </a:r>
            <a:r>
              <a:rPr lang="de-DE" sz="1200" dirty="0">
                <a:solidFill>
                  <a:srgbClr val="29AEE6"/>
                </a:solidFill>
                <a:latin typeface="Segoe UI" panose="020B0502040204020203" pitchFamily="34" charset="0"/>
                <a:cs typeface="Segoe UI" panose="020B0502040204020203" pitchFamily="34" charset="0"/>
              </a:rPr>
              <a:t>10</a:t>
            </a:r>
          </a:p>
          <a:p>
            <a:pPr marL="342900" indent="-342900">
              <a:buFont typeface="+mj-lt"/>
              <a:buAutoNum type="arabicPeriod" startAt="63"/>
            </a:pPr>
            <a:r>
              <a:rPr lang="de-DE" sz="1200" dirty="0">
                <a:latin typeface="Segoe UI" panose="020B0502040204020203" pitchFamily="34" charset="0"/>
                <a:cs typeface="Segoe UI" panose="020B0502040204020203" pitchFamily="34" charset="0"/>
              </a:rPr>
              <a:t>Select Label3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Gallery1 &gt;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Text property is selected (see </a:t>
            </a:r>
            <a:r>
              <a:rPr lang="en-US" sz="1200" dirty="0">
                <a:solidFill>
                  <a:srgbClr val="29AEE6"/>
                </a:solidFill>
                <a:latin typeface="Segoe UI" panose="020B0502040204020203" pitchFamily="34" charset="0"/>
                <a:cs typeface="Segoe UI" panose="020B0502040204020203" pitchFamily="34" charset="0"/>
              </a:rPr>
              <a:t>1</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63"/>
            </a:pPr>
            <a:r>
              <a:rPr lang="en-US" sz="1200" dirty="0">
                <a:latin typeface="Segoe UI" panose="020B0502040204020203" pitchFamily="34" charset="0"/>
                <a:cs typeface="Segoe UI" panose="020B0502040204020203" pitchFamily="34" charset="0"/>
              </a:rPr>
              <a:t>Type the following </a:t>
            </a:r>
            <a:r>
              <a:rPr lang="en-US" sz="1200" dirty="0" err="1">
                <a:solidFill>
                  <a:srgbClr val="29AEE6"/>
                </a:solidFill>
                <a:latin typeface="Segoe UI" panose="020B0502040204020203" pitchFamily="34" charset="0"/>
                <a:cs typeface="Segoe UI" panose="020B0502040204020203" pitchFamily="34" charset="0"/>
              </a:rPr>
              <a:t>ThisItem.Name</a:t>
            </a:r>
            <a:endParaRPr lang="en-US"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65"/>
            </a:pPr>
            <a:r>
              <a:rPr lang="de-DE" sz="1200" dirty="0">
                <a:latin typeface="Segoe UI" panose="020B0502040204020203" pitchFamily="34" charset="0"/>
                <a:cs typeface="Segoe UI" panose="020B0502040204020203" pitchFamily="34" charset="0"/>
              </a:rPr>
              <a:t>Select Label3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Gallery1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12</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73 | Y = 44</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142 | Height = 21</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Padding: </a:t>
            </a:r>
            <a:r>
              <a:rPr lang="de-DE" sz="1200" dirty="0">
                <a:solidFill>
                  <a:srgbClr val="29AEE6"/>
                </a:solidFill>
                <a:latin typeface="Segoe UI" panose="020B0502040204020203" pitchFamily="34" charset="0"/>
                <a:cs typeface="Segoe UI" panose="020B0502040204020203" pitchFamily="34" charset="0"/>
              </a:rPr>
              <a:t>Top = 0 | Bottom = 0 | </a:t>
            </a:r>
            <a:r>
              <a:rPr lang="de-DE" sz="1200" dirty="0" err="1">
                <a:solidFill>
                  <a:srgbClr val="29AEE6"/>
                </a:solidFill>
                <a:latin typeface="Segoe UI" panose="020B0502040204020203" pitchFamily="34" charset="0"/>
                <a:cs typeface="Segoe UI" panose="020B0502040204020203" pitchFamily="34" charset="0"/>
              </a:rPr>
              <a:t>Left</a:t>
            </a:r>
            <a:r>
              <a:rPr lang="de-DE" sz="1200" dirty="0">
                <a:solidFill>
                  <a:srgbClr val="29AEE6"/>
                </a:solidFill>
                <a:latin typeface="Segoe UI" panose="020B0502040204020203" pitchFamily="34" charset="0"/>
                <a:cs typeface="Segoe UI" panose="020B0502040204020203" pitchFamily="34" charset="0"/>
              </a:rPr>
              <a:t> = 0 | Right = 0</a:t>
            </a:r>
          </a:p>
          <a:p>
            <a:pPr marL="342900" indent="-342900">
              <a:buFont typeface="+mj-lt"/>
              <a:buAutoNum type="arabicPeriod" startAt="66"/>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63 – 64 for Label4 and type </a:t>
            </a:r>
            <a:r>
              <a:rPr lang="en-US" sz="1200" dirty="0" err="1">
                <a:solidFill>
                  <a:srgbClr val="29AEE6"/>
                </a:solidFill>
                <a:latin typeface="Segoe UI" panose="020B0502040204020203" pitchFamily="34" charset="0"/>
                <a:cs typeface="Segoe UI" panose="020B0502040204020203" pitchFamily="34" charset="0"/>
              </a:rPr>
              <a:t>ThisItem.Category</a:t>
            </a:r>
            <a:endParaRPr lang="en-US"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67"/>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65 for Label4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property</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11</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Normal</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73 | Y = 69</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142 | Height = 20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Padding: </a:t>
            </a:r>
            <a:r>
              <a:rPr lang="de-DE" sz="1200" dirty="0">
                <a:solidFill>
                  <a:srgbClr val="29AEE6"/>
                </a:solidFill>
                <a:latin typeface="Segoe UI" panose="020B0502040204020203" pitchFamily="34" charset="0"/>
                <a:cs typeface="Segoe UI" panose="020B0502040204020203" pitchFamily="34" charset="0"/>
              </a:rPr>
              <a:t>Top = 0 | Bottom = 0 | </a:t>
            </a:r>
            <a:r>
              <a:rPr lang="de-DE" sz="1200" dirty="0" err="1">
                <a:solidFill>
                  <a:srgbClr val="29AEE6"/>
                </a:solidFill>
                <a:latin typeface="Segoe UI" panose="020B0502040204020203" pitchFamily="34" charset="0"/>
                <a:cs typeface="Segoe UI" panose="020B0502040204020203" pitchFamily="34" charset="0"/>
              </a:rPr>
              <a:t>Left</a:t>
            </a:r>
            <a:r>
              <a:rPr lang="de-DE" sz="1200" dirty="0">
                <a:solidFill>
                  <a:srgbClr val="29AEE6"/>
                </a:solidFill>
                <a:latin typeface="Segoe UI" panose="020B0502040204020203" pitchFamily="34" charset="0"/>
                <a:cs typeface="Segoe UI" panose="020B0502040204020203" pitchFamily="34" charset="0"/>
              </a:rPr>
              <a:t> = 0 | Right = 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 </a:t>
            </a:r>
            <a:r>
              <a:rPr lang="de-DE" sz="1200" dirty="0">
                <a:solidFill>
                  <a:srgbClr val="29AEE6"/>
                </a:solidFill>
                <a:latin typeface="Segoe UI" panose="020B0502040204020203" pitchFamily="34" charset="0"/>
                <a:cs typeface="Segoe UI" panose="020B0502040204020203" pitchFamily="34" charset="0"/>
              </a:rPr>
              <a:t>Font Color &gt; Custom &gt; HEX = A3B0C3</a:t>
            </a:r>
            <a:endParaRPr lang="de-DE"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6751" y="1123718"/>
            <a:ext cx="5848896" cy="4354686"/>
          </a:xfrm>
          <a:prstGeom prst="rect">
            <a:avLst/>
          </a:prstGeom>
        </p:spPr>
      </p:pic>
      <p:sp>
        <p:nvSpPr>
          <p:cNvPr id="2" name="Rechteck 1">
            <a:extLst>
              <a:ext uri="{FF2B5EF4-FFF2-40B4-BE49-F238E27FC236}">
                <a16:creationId xmlns:a16="http://schemas.microsoft.com/office/drawing/2014/main" id="{83D280B5-D893-4472-AEBB-5E2843C6072F}"/>
              </a:ext>
            </a:extLst>
          </p:cNvPr>
          <p:cNvSpPr/>
          <p:nvPr/>
        </p:nvSpPr>
        <p:spPr>
          <a:xfrm>
            <a:off x="6288117" y="1723478"/>
            <a:ext cx="2686918" cy="224591"/>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5D31335F-7FEC-4B0C-9ACE-33820B47A7F8}"/>
              </a:ext>
            </a:extLst>
          </p:cNvPr>
          <p:cNvSpPr/>
          <p:nvPr/>
        </p:nvSpPr>
        <p:spPr>
          <a:xfrm>
            <a:off x="6051645" y="149714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255948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2862322"/>
          </a:xfrm>
          <a:prstGeom prst="rect">
            <a:avLst/>
          </a:prstGeom>
          <a:noFill/>
        </p:spPr>
        <p:txBody>
          <a:bodyPr wrap="square" rtlCol="0">
            <a:spAutoFit/>
          </a:bodyPr>
          <a:lstStyle/>
          <a:p>
            <a:pPr marL="342900" indent="-342900">
              <a:buFont typeface="+mj-lt"/>
              <a:buAutoNum type="arabicPeriod" startAt="68"/>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63 – 64 for Label5 and type </a:t>
            </a:r>
            <a:r>
              <a:rPr lang="en-US" sz="1200" dirty="0" err="1">
                <a:solidFill>
                  <a:srgbClr val="29AEE6"/>
                </a:solidFill>
                <a:latin typeface="Segoe UI" panose="020B0502040204020203" pitchFamily="34" charset="0"/>
                <a:cs typeface="Segoe UI" panose="020B0502040204020203" pitchFamily="34" charset="0"/>
              </a:rPr>
              <a:t>ThisItem.Price</a:t>
            </a:r>
            <a:endParaRPr lang="en-US"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69"/>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65 for Label4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property</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11</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Alignment: </a:t>
            </a:r>
            <a:r>
              <a:rPr lang="de-DE" sz="1200" dirty="0" err="1">
                <a:solidFill>
                  <a:srgbClr val="29AEE6"/>
                </a:solidFill>
                <a:latin typeface="Segoe UI" panose="020B0502040204020203" pitchFamily="34" charset="0"/>
                <a:cs typeface="Segoe UI" panose="020B0502040204020203" pitchFamily="34" charset="0"/>
              </a:rPr>
              <a:t>Align</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right</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215 | Y = 69</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120 | Height = 20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Padding: </a:t>
            </a:r>
            <a:r>
              <a:rPr lang="de-DE" sz="1200" dirty="0">
                <a:solidFill>
                  <a:srgbClr val="29AEE6"/>
                </a:solidFill>
                <a:latin typeface="Segoe UI" panose="020B0502040204020203" pitchFamily="34" charset="0"/>
                <a:cs typeface="Segoe UI" panose="020B0502040204020203" pitchFamily="34" charset="0"/>
              </a:rPr>
              <a:t>Top = 0 | Bottom = 0 | </a:t>
            </a:r>
            <a:r>
              <a:rPr lang="de-DE" sz="1200" dirty="0" err="1">
                <a:solidFill>
                  <a:srgbClr val="29AEE6"/>
                </a:solidFill>
                <a:latin typeface="Segoe UI" panose="020B0502040204020203" pitchFamily="34" charset="0"/>
                <a:cs typeface="Segoe UI" panose="020B0502040204020203" pitchFamily="34" charset="0"/>
              </a:rPr>
              <a:t>Left</a:t>
            </a:r>
            <a:r>
              <a:rPr lang="de-DE" sz="1200" dirty="0">
                <a:solidFill>
                  <a:srgbClr val="29AEE6"/>
                </a:solidFill>
                <a:latin typeface="Segoe UI" panose="020B0502040204020203" pitchFamily="34" charset="0"/>
                <a:cs typeface="Segoe UI" panose="020B0502040204020203" pitchFamily="34" charset="0"/>
              </a:rPr>
              <a:t> = 0 | Right = 0</a:t>
            </a:r>
          </a:p>
          <a:p>
            <a:pPr marL="800100" lvl="1" indent="-342900">
              <a:buFont typeface="Courier New" panose="02070309020205020404" pitchFamily="49" charset="0"/>
              <a:buChar char="o"/>
            </a:pPr>
            <a:endParaRPr lang="de-DE" sz="1200" dirty="0">
              <a:solidFill>
                <a:srgbClr val="29AEE6"/>
              </a:solidFill>
              <a:latin typeface="Segoe UI" panose="020B0502040204020203" pitchFamily="34" charset="0"/>
              <a:cs typeface="Segoe UI" panose="020B0502040204020203" pitchFamily="34" charset="0"/>
            </a:endParaRPr>
          </a:p>
          <a:p>
            <a:r>
              <a:rPr lang="de-DE" sz="1200" dirty="0">
                <a:solidFill>
                  <a:schemeClr val="bg1">
                    <a:lumMod val="50000"/>
                  </a:schemeClr>
                </a:solidFill>
                <a:latin typeface="Segoe UI" panose="020B0502040204020203" pitchFamily="34" charset="0"/>
                <a:cs typeface="Segoe UI" panose="020B0502040204020203" pitchFamily="34" charset="0"/>
              </a:rPr>
              <a:t>You have </a:t>
            </a:r>
            <a:r>
              <a:rPr lang="de-DE" sz="1200" dirty="0" err="1">
                <a:solidFill>
                  <a:schemeClr val="bg1">
                    <a:lumMod val="50000"/>
                  </a:schemeClr>
                </a:solidFill>
                <a:latin typeface="Segoe UI" panose="020B0502040204020203" pitchFamily="34" charset="0"/>
                <a:cs typeface="Segoe UI" panose="020B0502040204020203" pitchFamily="34" charset="0"/>
              </a:rPr>
              <a:t>learnt</a:t>
            </a:r>
            <a:r>
              <a:rPr lang="de-DE" sz="1200" dirty="0">
                <a:solidFill>
                  <a:schemeClr val="bg1">
                    <a:lumMod val="50000"/>
                  </a:schemeClr>
                </a:solidFill>
                <a:latin typeface="Segoe UI" panose="020B0502040204020203" pitchFamily="34" charset="0"/>
                <a:cs typeface="Segoe UI" panose="020B0502040204020203" pitchFamily="34" charset="0"/>
              </a:rPr>
              <a:t> how to </a:t>
            </a:r>
            <a:r>
              <a:rPr lang="de-DE" sz="1200" dirty="0" err="1">
                <a:solidFill>
                  <a:schemeClr val="bg1">
                    <a:lumMod val="50000"/>
                  </a:schemeClr>
                </a:solidFill>
                <a:latin typeface="Segoe UI" panose="020B0502040204020203" pitchFamily="34" charset="0"/>
                <a:cs typeface="Segoe UI" panose="020B0502040204020203" pitchFamily="34" charset="0"/>
              </a:rPr>
              <a:t>create</a:t>
            </a:r>
            <a:r>
              <a:rPr lang="de-DE" sz="1200" dirty="0">
                <a:solidFill>
                  <a:schemeClr val="bg1">
                    <a:lumMod val="50000"/>
                  </a:schemeClr>
                </a:solidFill>
                <a:latin typeface="Segoe UI" panose="020B0502040204020203" pitchFamily="34" charset="0"/>
                <a:cs typeface="Segoe UI" panose="020B0502040204020203" pitchFamily="34" charset="0"/>
              </a:rPr>
              <a:t> screen </a:t>
            </a:r>
            <a:r>
              <a:rPr lang="de-DE" sz="1200" dirty="0" err="1">
                <a:solidFill>
                  <a:schemeClr val="bg1">
                    <a:lumMod val="50000"/>
                  </a:schemeClr>
                </a:solidFill>
                <a:latin typeface="Segoe UI" panose="020B0502040204020203" pitchFamily="34" charset="0"/>
                <a:cs typeface="Segoe UI" panose="020B0502040204020203" pitchFamily="34" charset="0"/>
              </a:rPr>
              <a:t>with</a:t>
            </a:r>
            <a:r>
              <a:rPr lang="de-DE" sz="1200" dirty="0">
                <a:solidFill>
                  <a:schemeClr val="bg1">
                    <a:lumMod val="50000"/>
                  </a:schemeClr>
                </a:solidFill>
                <a:latin typeface="Segoe UI" panose="020B0502040204020203" pitchFamily="34" charset="0"/>
                <a:cs typeface="Segoe UI" panose="020B0502040204020203" pitchFamily="34" charset="0"/>
              </a:rPr>
              <a:t> simple </a:t>
            </a:r>
            <a:r>
              <a:rPr lang="de-DE" sz="1200" dirty="0" err="1">
                <a:solidFill>
                  <a:schemeClr val="bg1">
                    <a:lumMod val="50000"/>
                  </a:schemeClr>
                </a:solidFill>
                <a:latin typeface="Segoe UI" panose="020B0502040204020203" pitchFamily="34" charset="0"/>
                <a:cs typeface="Segoe UI" panose="020B0502040204020203" pitchFamily="34" charset="0"/>
              </a:rPr>
              <a:t>configurations</a:t>
            </a:r>
            <a:r>
              <a:rPr lang="de-DE" sz="1200" dirty="0">
                <a:solidFill>
                  <a:schemeClr val="bg1">
                    <a:lumMod val="50000"/>
                  </a:schemeClr>
                </a:solidFill>
                <a:latin typeface="Segoe UI" panose="020B0502040204020203" pitchFamily="34" charset="0"/>
                <a:cs typeface="Segoe UI" panose="020B0502040204020203" pitchFamily="34" charset="0"/>
              </a:rPr>
              <a:t>.</a:t>
            </a:r>
          </a:p>
          <a:p>
            <a:r>
              <a:rPr lang="de-DE" sz="1200" dirty="0" err="1">
                <a:solidFill>
                  <a:schemeClr val="bg1">
                    <a:lumMod val="50000"/>
                  </a:schemeClr>
                </a:solidFill>
                <a:latin typeface="Segoe UI" panose="020B0502040204020203" pitchFamily="34" charset="0"/>
                <a:cs typeface="Segoe UI" panose="020B0502040204020203" pitchFamily="34" charset="0"/>
              </a:rPr>
              <a:t>Did</a:t>
            </a:r>
            <a:r>
              <a:rPr lang="de-DE" sz="1200" dirty="0">
                <a:solidFill>
                  <a:schemeClr val="bg1">
                    <a:lumMod val="50000"/>
                  </a:schemeClr>
                </a:solidFill>
                <a:latin typeface="Segoe UI" panose="020B0502040204020203" pitchFamily="34" charset="0"/>
                <a:cs typeface="Segoe UI" panose="020B0502040204020203" pitchFamily="34" charset="0"/>
              </a:rPr>
              <a:t> you </a:t>
            </a:r>
            <a:r>
              <a:rPr lang="de-DE" sz="1200" dirty="0" err="1">
                <a:solidFill>
                  <a:schemeClr val="bg1">
                    <a:lumMod val="50000"/>
                  </a:schemeClr>
                </a:solidFill>
                <a:latin typeface="Segoe UI" panose="020B0502040204020203" pitchFamily="34" charset="0"/>
                <a:cs typeface="Segoe UI" panose="020B0502040204020203" pitchFamily="34" charset="0"/>
              </a:rPr>
              <a:t>know</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Instead</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of</a:t>
            </a:r>
            <a:r>
              <a:rPr lang="de-DE" sz="1200" dirty="0">
                <a:solidFill>
                  <a:schemeClr val="bg1">
                    <a:lumMod val="50000"/>
                  </a:schemeClr>
                </a:solidFill>
                <a:latin typeface="Segoe UI" panose="020B0502040204020203" pitchFamily="34" charset="0"/>
                <a:cs typeface="Segoe UI" panose="020B0502040204020203" pitchFamily="34" charset="0"/>
              </a:rPr>
              <a:t> type </a:t>
            </a:r>
            <a:r>
              <a:rPr lang="de-DE" sz="1200" dirty="0" err="1">
                <a:solidFill>
                  <a:schemeClr val="bg1">
                    <a:lumMod val="50000"/>
                  </a:schemeClr>
                </a:solidFill>
                <a:latin typeface="Segoe UI" panose="020B0502040204020203" pitchFamily="34" charset="0"/>
                <a:cs typeface="Segoe UI" panose="020B0502040204020203" pitchFamily="34" charset="0"/>
              </a:rPr>
              <a:t>ThisItem.Value</a:t>
            </a:r>
            <a:r>
              <a:rPr lang="de-DE" sz="1200" dirty="0">
                <a:solidFill>
                  <a:schemeClr val="bg1">
                    <a:lumMod val="50000"/>
                  </a:schemeClr>
                </a:solidFill>
                <a:latin typeface="Segoe UI" panose="020B0502040204020203" pitchFamily="34" charset="0"/>
                <a:cs typeface="Segoe UI" panose="020B0502040204020203" pitchFamily="34" charset="0"/>
              </a:rPr>
              <a:t> you could have also </a:t>
            </a:r>
            <a:r>
              <a:rPr lang="de-DE" sz="1200" dirty="0" err="1">
                <a:solidFill>
                  <a:schemeClr val="bg1">
                    <a:lumMod val="50000"/>
                  </a:schemeClr>
                </a:solidFill>
                <a:latin typeface="Segoe UI" panose="020B0502040204020203" pitchFamily="34" charset="0"/>
                <a:cs typeface="Segoe UI" panose="020B0502040204020203" pitchFamily="34" charset="0"/>
              </a:rPr>
              <a:t>select</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the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columns</a:t>
            </a:r>
            <a:r>
              <a:rPr lang="de-DE" sz="1200" dirty="0">
                <a:solidFill>
                  <a:schemeClr val="bg1">
                    <a:lumMod val="50000"/>
                  </a:schemeClr>
                </a:solidFill>
                <a:latin typeface="Segoe UI" panose="020B0502040204020203" pitchFamily="34" charset="0"/>
                <a:cs typeface="Segoe UI" panose="020B0502040204020203" pitchFamily="34" charset="0"/>
              </a:rPr>
              <a:t> from </a:t>
            </a:r>
            <a:r>
              <a:rPr lang="de-DE" sz="1200" dirty="0" err="1">
                <a:solidFill>
                  <a:schemeClr val="bg1">
                    <a:lumMod val="50000"/>
                  </a:schemeClr>
                </a:solidFill>
                <a:latin typeface="Segoe UI" panose="020B0502040204020203" pitchFamily="34" charset="0"/>
                <a:cs typeface="Segoe UI" panose="020B0502040204020203" pitchFamily="34" charset="0"/>
              </a:rPr>
              <a:t>your</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data</a:t>
            </a:r>
            <a:r>
              <a:rPr lang="de-DE" sz="1200" dirty="0">
                <a:solidFill>
                  <a:schemeClr val="bg1">
                    <a:lumMod val="50000"/>
                  </a:schemeClr>
                </a:solidFill>
                <a:latin typeface="Segoe UI" panose="020B0502040204020203" pitchFamily="34" charset="0"/>
                <a:cs typeface="Segoe UI" panose="020B0502040204020203" pitchFamily="34" charset="0"/>
              </a:rPr>
              <a:t> source in </a:t>
            </a:r>
            <a:r>
              <a:rPr lang="de-DE" sz="1200" dirty="0" err="1">
                <a:solidFill>
                  <a:schemeClr val="bg1">
                    <a:lumMod val="50000"/>
                  </a:schemeClr>
                </a:solidFill>
                <a:latin typeface="Segoe UI" panose="020B0502040204020203" pitchFamily="34" charset="0"/>
                <a:cs typeface="Segoe UI" panose="020B0502040204020203" pitchFamily="34" charset="0"/>
              </a:rPr>
              <a:t>the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property</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panel</a:t>
            </a:r>
            <a:r>
              <a:rPr lang="de-DE" sz="1200" dirty="0">
                <a:solidFill>
                  <a:schemeClr val="bg1">
                    <a:lumMod val="50000"/>
                  </a:schemeClr>
                </a:solidFill>
                <a:latin typeface="Segoe UI" panose="020B0502040204020203" pitchFamily="34" charset="0"/>
                <a:cs typeface="Segoe UI" panose="020B0502040204020203" pitchFamily="34" charset="0"/>
              </a:rPr>
              <a:t> &gt; Fields &gt; Edit </a:t>
            </a:r>
            <a:r>
              <a:rPr lang="de-DE" sz="1200" dirty="0" err="1">
                <a:solidFill>
                  <a:schemeClr val="bg1">
                    <a:lumMod val="50000"/>
                  </a:schemeClr>
                </a:solidFill>
                <a:latin typeface="Segoe UI" panose="020B0502040204020203" pitchFamily="34" charset="0"/>
                <a:cs typeface="Segoe UI" panose="020B0502040204020203" pitchFamily="34" charset="0"/>
              </a:rPr>
              <a:t>if</a:t>
            </a:r>
            <a:r>
              <a:rPr lang="de-DE" sz="1200" dirty="0">
                <a:solidFill>
                  <a:schemeClr val="bg1">
                    <a:lumMod val="50000"/>
                  </a:schemeClr>
                </a:solidFill>
                <a:latin typeface="Segoe UI" panose="020B0502040204020203" pitchFamily="34" charset="0"/>
                <a:cs typeface="Segoe UI" panose="020B0502040204020203" pitchFamily="34" charset="0"/>
              </a:rPr>
              <a:t> you like to </a:t>
            </a:r>
            <a:r>
              <a:rPr lang="de-DE" sz="1200" dirty="0" err="1">
                <a:solidFill>
                  <a:schemeClr val="bg1">
                    <a:lumMod val="50000"/>
                  </a:schemeClr>
                </a:solidFill>
                <a:latin typeface="Segoe UI" panose="020B0502040204020203" pitchFamily="34" charset="0"/>
                <a:cs typeface="Segoe UI" panose="020B0502040204020203" pitchFamily="34" charset="0"/>
              </a:rPr>
              <a:t>no</a:t>
            </a:r>
            <a:r>
              <a:rPr lang="de-DE" sz="1200" dirty="0">
                <a:solidFill>
                  <a:schemeClr val="bg1">
                    <a:lumMod val="50000"/>
                  </a:schemeClr>
                </a:solidFill>
                <a:latin typeface="Segoe UI" panose="020B0502040204020203" pitchFamily="34" charset="0"/>
                <a:cs typeface="Segoe UI" panose="020B0502040204020203" pitchFamily="34" charset="0"/>
              </a:rPr>
              <a:t>-code. Using </a:t>
            </a:r>
            <a:r>
              <a:rPr lang="de-DE" sz="1200" dirty="0" err="1">
                <a:solidFill>
                  <a:schemeClr val="bg1">
                    <a:lumMod val="50000"/>
                  </a:schemeClr>
                </a:solidFill>
                <a:latin typeface="Segoe UI" panose="020B0502040204020203" pitchFamily="34" charset="0"/>
                <a:cs typeface="Segoe UI" panose="020B0502040204020203" pitchFamily="34" charset="0"/>
              </a:rPr>
              <a:t>the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formula</a:t>
            </a:r>
            <a:r>
              <a:rPr lang="de-DE" sz="1200" dirty="0">
                <a:solidFill>
                  <a:schemeClr val="bg1">
                    <a:lumMod val="50000"/>
                  </a:schemeClr>
                </a:solidFill>
                <a:latin typeface="Segoe UI" panose="020B0502040204020203" pitchFamily="34" charset="0"/>
                <a:cs typeface="Segoe UI" panose="020B0502040204020203" pitchFamily="34" charset="0"/>
              </a:rPr>
              <a:t> bar </a:t>
            </a:r>
            <a:r>
              <a:rPr lang="de-DE" sz="1200" dirty="0" err="1">
                <a:solidFill>
                  <a:schemeClr val="bg1">
                    <a:lumMod val="50000"/>
                  </a:schemeClr>
                </a:solidFill>
                <a:latin typeface="Segoe UI" panose="020B0502040204020203" pitchFamily="34" charset="0"/>
                <a:cs typeface="Segoe UI" panose="020B0502040204020203" pitchFamily="34" charset="0"/>
              </a:rPr>
              <a:t>is</a:t>
            </a:r>
            <a:r>
              <a:rPr lang="de-DE" sz="1200" dirty="0">
                <a:solidFill>
                  <a:schemeClr val="bg1">
                    <a:lumMod val="50000"/>
                  </a:schemeClr>
                </a:solidFill>
                <a:latin typeface="Segoe UI" panose="020B0502040204020203" pitchFamily="34" charset="0"/>
                <a:cs typeface="Segoe UI" panose="020B0502040204020203" pitchFamily="34" charset="0"/>
              </a:rPr>
              <a:t> still </a:t>
            </a:r>
            <a:r>
              <a:rPr lang="de-DE" sz="1200" dirty="0" err="1">
                <a:solidFill>
                  <a:schemeClr val="bg1">
                    <a:lumMod val="50000"/>
                  </a:schemeClr>
                </a:solidFill>
                <a:latin typeface="Segoe UI" panose="020B0502040204020203" pitchFamily="34" charset="0"/>
                <a:cs typeface="Segoe UI" panose="020B0502040204020203" pitchFamily="34" charset="0"/>
              </a:rPr>
              <a:t>very</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handy</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when</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it</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comes</a:t>
            </a:r>
            <a:r>
              <a:rPr lang="de-DE" sz="1200" dirty="0">
                <a:solidFill>
                  <a:schemeClr val="bg1">
                    <a:lumMod val="50000"/>
                  </a:schemeClr>
                </a:solidFill>
                <a:latin typeface="Segoe UI" panose="020B0502040204020203" pitchFamily="34" charset="0"/>
                <a:cs typeface="Segoe UI" panose="020B0502040204020203" pitchFamily="34" charset="0"/>
              </a:rPr>
              <a:t> to </a:t>
            </a:r>
            <a:r>
              <a:rPr lang="de-DE" sz="1200" dirty="0" err="1">
                <a:solidFill>
                  <a:schemeClr val="bg1">
                    <a:lumMod val="50000"/>
                  </a:schemeClr>
                </a:solidFill>
                <a:latin typeface="Segoe UI" panose="020B0502040204020203" pitchFamily="34" charset="0"/>
                <a:cs typeface="Segoe UI" panose="020B0502040204020203" pitchFamily="34" charset="0"/>
              </a:rPr>
              <a:t>low</a:t>
            </a:r>
            <a:r>
              <a:rPr lang="de-DE" sz="1200" dirty="0">
                <a:solidFill>
                  <a:schemeClr val="bg1">
                    <a:lumMod val="50000"/>
                  </a:schemeClr>
                </a:solidFill>
                <a:latin typeface="Segoe UI" panose="020B0502040204020203" pitchFamily="34" charset="0"/>
                <a:cs typeface="Segoe UI" panose="020B0502040204020203" pitchFamily="34" charset="0"/>
              </a:rPr>
              <a:t>-code (Power FX) </a:t>
            </a:r>
            <a:r>
              <a:rPr lang="de-DE" sz="1200" dirty="0" err="1">
                <a:solidFill>
                  <a:schemeClr val="bg1">
                    <a:lumMod val="50000"/>
                  </a:schemeClr>
                </a:solidFill>
                <a:latin typeface="Segoe UI" panose="020B0502040204020203" pitchFamily="34" charset="0"/>
                <a:cs typeface="Segoe UI" panose="020B0502040204020203" pitchFamily="34" charset="0"/>
              </a:rPr>
              <a:t>configuration</a:t>
            </a:r>
            <a:r>
              <a:rPr lang="de-DE" sz="1200" dirty="0">
                <a:solidFill>
                  <a:schemeClr val="bg1">
                    <a:lumMod val="50000"/>
                  </a:schemeClr>
                </a:solidFill>
                <a:latin typeface="Segoe UI" panose="020B0502040204020203" pitchFamily="34" charset="0"/>
                <a:cs typeface="Segoe UI" panose="020B0502040204020203" pitchFamily="34" charset="0"/>
              </a:rPr>
              <a:t> to design </a:t>
            </a:r>
            <a:r>
              <a:rPr lang="de-DE" sz="1200" dirty="0" err="1">
                <a:solidFill>
                  <a:schemeClr val="bg1">
                    <a:lumMod val="50000"/>
                  </a:schemeClr>
                </a:solidFill>
                <a:latin typeface="Segoe UI" panose="020B0502040204020203" pitchFamily="34" charset="0"/>
                <a:cs typeface="Segoe UI" panose="020B0502040204020203" pitchFamily="34" charset="0"/>
              </a:rPr>
              <a:t>app</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behavior</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or</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calculations</a:t>
            </a:r>
            <a:r>
              <a:rPr lang="de-DE" sz="1200" dirty="0">
                <a:solidFill>
                  <a:schemeClr val="bg1">
                    <a:lumMod val="50000"/>
                  </a:schemeClr>
                </a:solidFill>
                <a:latin typeface="Segoe UI" panose="020B0502040204020203" pitchFamily="34" charset="0"/>
                <a:cs typeface="Segoe UI" panose="020B0502040204020203" pitchFamily="34" charset="0"/>
              </a:rPr>
              <a:t>.</a:t>
            </a:r>
            <a:endParaRPr lang="de-DE" sz="1200" dirty="0">
              <a:solidFill>
                <a:srgbClr val="29AEE6"/>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0601" y="1123718"/>
            <a:ext cx="5861196" cy="4354686"/>
          </a:xfrm>
          <a:prstGeom prst="rect">
            <a:avLst/>
          </a:prstGeom>
        </p:spPr>
      </p:pic>
    </p:spTree>
    <p:extLst>
      <p:ext uri="{BB962C8B-B14F-4D97-AF65-F5344CB8AC3E}">
        <p14:creationId xmlns:p14="http://schemas.microsoft.com/office/powerpoint/2010/main" val="1122850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104155D-F4F9-42DD-B6FF-36AEC6AF8FFE}"/>
              </a:ext>
            </a:extLst>
          </p:cNvPr>
          <p:cNvSpPr txBox="1"/>
          <p:nvPr/>
        </p:nvSpPr>
        <p:spPr>
          <a:xfrm>
            <a:off x="630164" y="1336052"/>
            <a:ext cx="3921288" cy="707886"/>
          </a:xfrm>
          <a:prstGeom prst="rect">
            <a:avLst/>
          </a:prstGeom>
          <a:noFill/>
        </p:spPr>
        <p:txBody>
          <a:bodyPr wrap="square" rtlCol="0">
            <a:spAutoFit/>
          </a:bodyPr>
          <a:lstStyle>
            <a:defPPr>
              <a:defRPr lang="de-DE"/>
            </a:defPPr>
            <a:lvl1pPr>
              <a:defRPr sz="4000">
                <a:solidFill>
                  <a:srgbClr val="7C7C7C"/>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de-DE" dirty="0"/>
              <a:t>Power FX Basics</a:t>
            </a:r>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2291137"/>
            <a:ext cx="4535923" cy="3600986"/>
          </a:xfrm>
          <a:prstGeom prst="rect">
            <a:avLst/>
          </a:prstGeom>
          <a:noFill/>
        </p:spPr>
        <p:txBody>
          <a:bodyPr wrap="square" rtlCol="0">
            <a:spAutoFit/>
          </a:bodyPr>
          <a:lstStyle/>
          <a:p>
            <a:r>
              <a:rPr lang="en-US" sz="1200" dirty="0">
                <a:solidFill>
                  <a:schemeClr val="tx1">
                    <a:lumMod val="50000"/>
                    <a:lumOff val="50000"/>
                  </a:schemeClr>
                </a:solidFill>
                <a:latin typeface="Segoe UI Semibold" panose="020B0702040204020203" pitchFamily="34" charset="0"/>
                <a:cs typeface="Segoe UI Semibold" panose="020B0702040204020203" pitchFamily="34" charset="0"/>
              </a:rPr>
              <a:t>Power </a:t>
            </a:r>
            <a:r>
              <a:rPr lang="en-US" sz="1200" dirty="0" err="1">
                <a:solidFill>
                  <a:schemeClr val="tx1">
                    <a:lumMod val="50000"/>
                    <a:lumOff val="50000"/>
                  </a:schemeClr>
                </a:solidFill>
                <a:latin typeface="Segoe UI Semibold" panose="020B0702040204020203" pitchFamily="34" charset="0"/>
                <a:cs typeface="Segoe UI Semibold" panose="020B0702040204020203" pitchFamily="34" charset="0"/>
              </a:rPr>
              <a:t>Fx</a:t>
            </a:r>
            <a:r>
              <a:rPr lang="en-US" sz="1200" dirty="0">
                <a:solidFill>
                  <a:schemeClr val="tx1">
                    <a:lumMod val="50000"/>
                    <a:lumOff val="50000"/>
                  </a:schemeClr>
                </a:solidFill>
                <a:latin typeface="Segoe UI Semibold" panose="020B0702040204020203" pitchFamily="34" charset="0"/>
                <a:cs typeface="Segoe UI Semibold" panose="020B0702040204020203" pitchFamily="34" charset="0"/>
              </a:rPr>
              <a:t> is the low-code language that will be used across Microsoft Power Platform. It's a general-purpose, strong-typed, declarative, and functional programming language.</a:t>
            </a:r>
          </a:p>
          <a:p>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70"/>
            </a:pPr>
            <a:r>
              <a:rPr lang="de-DE" sz="1200" dirty="0" err="1">
                <a:latin typeface="Segoe UI" panose="020B0502040204020203" pitchFamily="34" charset="0"/>
                <a:cs typeface="Segoe UI" panose="020B0502040204020203" pitchFamily="34" charset="0"/>
              </a:rPr>
              <a:t>We</a:t>
            </a:r>
            <a:r>
              <a:rPr lang="de-DE" sz="1200" dirty="0">
                <a:latin typeface="Segoe UI" panose="020B0502040204020203" pitchFamily="34" charset="0"/>
                <a:cs typeface="Segoe UI" panose="020B0502040204020203" pitchFamily="34" charset="0"/>
              </a:rPr>
              <a:t> will </a:t>
            </a:r>
            <a:r>
              <a:rPr lang="de-DE" sz="1200" dirty="0" err="1">
                <a:latin typeface="Segoe UI" panose="020B0502040204020203" pitchFamily="34" charset="0"/>
                <a:cs typeface="Segoe UI" panose="020B0502040204020203" pitchFamily="34" charset="0"/>
              </a:rPr>
              <a:t>now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a:t>
            </a:r>
            <a:r>
              <a:rPr lang="de-DE" sz="1200" dirty="0">
                <a:latin typeface="Segoe UI" panose="020B0502040204020203" pitchFamily="34" charset="0"/>
                <a:cs typeface="Segoe UI" panose="020B0502040204020203" pitchFamily="34" charset="0"/>
              </a:rPr>
              <a:t> a </a:t>
            </a:r>
            <a:r>
              <a:rPr lang="de-DE" sz="1200" dirty="0" err="1">
                <a:latin typeface="Segoe UI" panose="020B0502040204020203" pitchFamily="34" charset="0"/>
                <a:cs typeface="Segoe UI" panose="020B0502040204020203" pitchFamily="34" charset="0"/>
              </a:rPr>
              <a:t>search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function</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Gallery1 using a </a:t>
            </a:r>
            <a:r>
              <a:rPr lang="de-DE" sz="1200" dirty="0" err="1">
                <a:latin typeface="Segoe UI" panose="020B0502040204020203" pitchFamily="34" charset="0"/>
                <a:cs typeface="Segoe UI" panose="020B0502040204020203" pitchFamily="34" charset="0"/>
              </a:rPr>
              <a:t>TextInput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70"/>
            </a:pPr>
            <a:r>
              <a:rPr lang="de-DE" sz="1200" dirty="0">
                <a:latin typeface="Segoe UI" panose="020B0502040204020203" pitchFamily="34" charset="0"/>
                <a:cs typeface="Segoe UI" panose="020B0502040204020203" pitchFamily="34" charset="0"/>
              </a:rPr>
              <a:t>Select Screen1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endParaRPr lang="de-DE" sz="1200" dirty="0">
              <a:solidFill>
                <a:srgbClr val="29AEE6"/>
              </a:solidFill>
              <a:latin typeface="Segoe UI Semibold" panose="020B0702040204020203" pitchFamily="34" charset="0"/>
              <a:cs typeface="Segoe UI Semibold" panose="020B0702040204020203" pitchFamily="34" charset="0"/>
            </a:endParaRPr>
          </a:p>
          <a:p>
            <a:pPr marL="342900" indent="-342900">
              <a:buFont typeface="+mj-lt"/>
              <a:buAutoNum type="arabicPeriod" startAt="70"/>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top bar </a:t>
            </a:r>
            <a:r>
              <a:rPr lang="de-DE" sz="1200" dirty="0">
                <a:latin typeface="Segoe UI" panose="020B0502040204020203" pitchFamily="34" charset="0"/>
                <a:cs typeface="Segoe UI" panose="020B0502040204020203" pitchFamily="34" charset="0"/>
              </a:rPr>
              <a:t>&gt; Insert &gt; Text &gt; Text Input (TextInput1)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73"/>
            </a:pPr>
            <a:r>
              <a:rPr lang="de-DE" sz="1200" dirty="0">
                <a:latin typeface="Segoe UI" panose="020B0502040204020203" pitchFamily="34" charset="0"/>
                <a:cs typeface="Segoe UI" panose="020B0502040204020203" pitchFamily="34" charset="0"/>
              </a:rPr>
              <a:t>Select TextInput1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Default: </a:t>
            </a:r>
            <a:r>
              <a:rPr lang="de-DE" sz="1200" i="1" dirty="0">
                <a:latin typeface="Segoe UI" panose="020B0502040204020203" pitchFamily="34" charset="0"/>
                <a:cs typeface="Segoe UI" panose="020B0502040204020203" pitchFamily="34" charset="0"/>
              </a:rPr>
              <a:t>Blank</a:t>
            </a:r>
          </a:p>
          <a:p>
            <a:pPr marL="800100" lvl="1" indent="-342900">
              <a:buFont typeface="Courier New" panose="02070309020205020404" pitchFamily="49" charset="0"/>
              <a:buChar char="o"/>
            </a:pPr>
            <a:r>
              <a:rPr lang="de-DE" sz="1200" dirty="0" err="1">
                <a:latin typeface="Segoe UI" panose="020B0502040204020203" pitchFamily="34" charset="0"/>
                <a:cs typeface="Segoe UI" panose="020B0502040204020203" pitchFamily="34" charset="0"/>
              </a:rPr>
              <a:t>Hint</a:t>
            </a:r>
            <a:r>
              <a:rPr lang="de-DE" sz="1200" dirty="0">
                <a:latin typeface="Segoe UI" panose="020B0502040204020203" pitchFamily="34" charset="0"/>
                <a:cs typeface="Segoe UI" panose="020B0502040204020203" pitchFamily="34" charset="0"/>
              </a:rPr>
              <a:t> Text: </a:t>
            </a:r>
            <a:r>
              <a:rPr lang="en-US" sz="1200" dirty="0">
                <a:solidFill>
                  <a:srgbClr val="29AEE6"/>
                </a:solidFill>
                <a:latin typeface="Segoe UI" panose="020B0502040204020203" pitchFamily="34" charset="0"/>
                <a:cs typeface="Segoe UI" panose="020B0502040204020203" pitchFamily="34" charset="0"/>
              </a:rPr>
              <a:t>Search by Title or Product ID</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12</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674 | Y = 81</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235 | Height = 40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 </a:t>
            </a:r>
            <a:r>
              <a:rPr lang="de-DE" sz="1200" dirty="0">
                <a:solidFill>
                  <a:srgbClr val="29AEE6"/>
                </a:solidFill>
                <a:latin typeface="Segoe UI" panose="020B0502040204020203" pitchFamily="34" charset="0"/>
                <a:cs typeface="Segoe UI" panose="020B0502040204020203" pitchFamily="34" charset="0"/>
              </a:rPr>
              <a:t>Border Color &gt; Custom &gt; HEX = D5DFE9</a:t>
            </a:r>
          </a:p>
          <a:p>
            <a:pPr marL="800100" lvl="1" indent="-342900">
              <a:buFont typeface="Courier New" panose="02070309020205020404" pitchFamily="49" charset="0"/>
              <a:buChar char="o"/>
            </a:pPr>
            <a:r>
              <a:rPr lang="de-DE" sz="1200" dirty="0" err="1">
                <a:latin typeface="Segoe UI" panose="020B0502040204020203" pitchFamily="34" charset="0"/>
                <a:cs typeface="Segoe UI" panose="020B0502040204020203" pitchFamily="34" charset="0"/>
              </a:rPr>
              <a:t>Hover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color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Border Color &gt; Custom &gt; HEX = 075DF0</a:t>
            </a:r>
          </a:p>
        </p:txBody>
      </p:sp>
      <p:pic>
        <p:nvPicPr>
          <p:cNvPr id="4" name="Grafik 3">
            <a:extLst>
              <a:ext uri="{FF2B5EF4-FFF2-40B4-BE49-F238E27FC236}">
                <a16:creationId xmlns:a16="http://schemas.microsoft.com/office/drawing/2014/main" id="{F984A8CD-487D-431A-A5F5-3EE29AE78F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5179" y="1123718"/>
            <a:ext cx="5852038" cy="4354686"/>
          </a:xfrm>
          <a:prstGeom prst="rect">
            <a:avLst/>
          </a:prstGeom>
        </p:spPr>
      </p:pic>
      <p:sp>
        <p:nvSpPr>
          <p:cNvPr id="5" name="Rechteck 4">
            <a:extLst>
              <a:ext uri="{FF2B5EF4-FFF2-40B4-BE49-F238E27FC236}">
                <a16:creationId xmlns:a16="http://schemas.microsoft.com/office/drawing/2014/main" id="{BA4F6CAE-A0E4-4B00-A648-A4CECA5D6626}"/>
              </a:ext>
            </a:extLst>
          </p:cNvPr>
          <p:cNvSpPr/>
          <p:nvPr/>
        </p:nvSpPr>
        <p:spPr>
          <a:xfrm>
            <a:off x="7739590" y="1845320"/>
            <a:ext cx="763866" cy="19861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4ACE69A5-A616-45FB-8F4B-493B5D1AEF6B}"/>
              </a:ext>
            </a:extLst>
          </p:cNvPr>
          <p:cNvSpPr/>
          <p:nvPr/>
        </p:nvSpPr>
        <p:spPr>
          <a:xfrm>
            <a:off x="7503118" y="161899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30" name="Rechteck 29">
            <a:extLst>
              <a:ext uri="{FF2B5EF4-FFF2-40B4-BE49-F238E27FC236}">
                <a16:creationId xmlns:a16="http://schemas.microsoft.com/office/drawing/2014/main" id="{723C4DB7-F547-4736-9CE1-398BE660F732}"/>
              </a:ext>
            </a:extLst>
          </p:cNvPr>
          <p:cNvSpPr/>
          <p:nvPr/>
        </p:nvSpPr>
        <p:spPr>
          <a:xfrm>
            <a:off x="6560332" y="2710024"/>
            <a:ext cx="763866" cy="19861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B7ABD66C-7B1F-445B-8E5B-58CEFCA05A19}"/>
              </a:ext>
            </a:extLst>
          </p:cNvPr>
          <p:cNvSpPr/>
          <p:nvPr/>
        </p:nvSpPr>
        <p:spPr>
          <a:xfrm>
            <a:off x="6323860" y="248369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260835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3231654"/>
          </a:xfrm>
          <a:prstGeom prst="rect">
            <a:avLst/>
          </a:prstGeom>
          <a:noFill/>
        </p:spPr>
        <p:txBody>
          <a:bodyPr wrap="square" rtlCol="0">
            <a:spAutoFit/>
          </a:bodyPr>
          <a:lstStyle/>
          <a:p>
            <a:pPr marL="342900" indent="-342900">
              <a:buFont typeface="+mj-lt"/>
              <a:buAutoNum type="arabicPeriod" startAt="74"/>
            </a:pPr>
            <a:r>
              <a:rPr lang="de-DE" sz="1200" dirty="0">
                <a:latin typeface="Segoe UI" panose="020B0502040204020203" pitchFamily="34" charset="0"/>
                <a:cs typeface="Segoe UI" panose="020B0502040204020203" pitchFamily="34" charset="0"/>
              </a:rPr>
              <a:t>Select Gallery1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latin typeface="Segoe UI" panose="020B0502040204020203" pitchFamily="34" charset="0"/>
                <a:cs typeface="Segoe UI" panose="020B0502040204020203" pitchFamily="34" charset="0"/>
              </a:rPr>
              <a:t> bar and make </a:t>
            </a:r>
            <a:r>
              <a:rPr lang="de-DE" sz="1200" dirty="0" err="1">
                <a:latin typeface="Segoe UI" panose="020B0502040204020203" pitchFamily="34" charset="0"/>
                <a:cs typeface="Segoe UI" panose="020B0502040204020203" pitchFamily="34" charset="0"/>
              </a:rPr>
              <a:t>sure</a:t>
            </a:r>
            <a:r>
              <a:rPr lang="de-DE" sz="1200" dirty="0">
                <a:latin typeface="Segoe UI" panose="020B0502040204020203" pitchFamily="34" charset="0"/>
                <a:cs typeface="Segoe UI" panose="020B0502040204020203" pitchFamily="34" charset="0"/>
              </a:rPr>
              <a:t> that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Items </a:t>
            </a:r>
            <a:r>
              <a:rPr lang="de-DE" sz="1200" dirty="0" err="1">
                <a:latin typeface="Segoe UI" panose="020B0502040204020203" pitchFamily="34" charset="0"/>
                <a:cs typeface="Segoe UI" panose="020B0502040204020203" pitchFamily="34" charset="0"/>
              </a:rPr>
              <a:t>property</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selected</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74"/>
            </a:pPr>
            <a:r>
              <a:rPr lang="de-DE" sz="1200" dirty="0">
                <a:latin typeface="Segoe UI" panose="020B0502040204020203" pitchFamily="34" charset="0"/>
                <a:cs typeface="Segoe UI" panose="020B0502040204020203" pitchFamily="34" charset="0"/>
              </a:rPr>
              <a:t>Type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function</a:t>
            </a:r>
            <a:r>
              <a:rPr lang="de-DE" sz="1200" dirty="0">
                <a:latin typeface="Segoe UI" panose="020B0502040204020203" pitchFamily="34" charset="0"/>
                <a:cs typeface="Segoe UI" panose="020B0502040204020203" pitchFamily="34" charset="0"/>
              </a:rPr>
              <a:t> </a:t>
            </a:r>
            <a:r>
              <a:rPr lang="en-US" sz="1200" dirty="0">
                <a:solidFill>
                  <a:srgbClr val="29AEE6"/>
                </a:solidFill>
                <a:latin typeface="Segoe UI" panose="020B0502040204020203" pitchFamily="34" charset="0"/>
                <a:cs typeface="Segoe UI" panose="020B0502040204020203" pitchFamily="34" charset="0"/>
              </a:rPr>
              <a:t>Search(Products, TextInput1.Text, "ID", "Name")</a:t>
            </a:r>
            <a:br>
              <a:rPr lang="de-DE" sz="1200" dirty="0">
                <a:latin typeface="Segoe UI" panose="020B0502040204020203" pitchFamily="34" charset="0"/>
                <a:cs typeface="Segoe UI" panose="020B0502040204020203" pitchFamily="34" charset="0"/>
              </a:rPr>
            </a:br>
            <a:br>
              <a:rPr lang="de-DE" sz="1200" dirty="0">
                <a:latin typeface="Segoe UI" panose="020B0502040204020203" pitchFamily="34" charset="0"/>
                <a:cs typeface="Segoe UI" panose="020B0502040204020203" pitchFamily="34" charset="0"/>
              </a:rPr>
            </a:br>
            <a:r>
              <a:rPr lang="en-US" sz="1200" dirty="0">
                <a:solidFill>
                  <a:srgbClr val="EE0000"/>
                </a:solidFill>
                <a:latin typeface="Segoe UI" panose="020B0502040204020203" pitchFamily="34" charset="0"/>
                <a:cs typeface="Segoe UI" panose="020B0502040204020203" pitchFamily="34" charset="0"/>
              </a:rPr>
              <a:t>Note</a:t>
            </a:r>
            <a:r>
              <a:rPr lang="en-US" sz="1200" dirty="0">
                <a:latin typeface="Segoe UI" panose="020B0502040204020203" pitchFamily="34" charset="0"/>
                <a:cs typeface="Segoe UI" panose="020B0502040204020203" pitchFamily="34" charset="0"/>
              </a:rPr>
              <a:t>: If you are using Power Apps in </a:t>
            </a:r>
            <a:r>
              <a:rPr lang="en-US" sz="1200" dirty="0">
                <a:solidFill>
                  <a:srgbClr val="EE0000"/>
                </a:solidFill>
                <a:latin typeface="Segoe UI Semibold" panose="020B0702040204020203" pitchFamily="34" charset="0"/>
                <a:cs typeface="Segoe UI Semibold" panose="020B0702040204020203" pitchFamily="34" charset="0"/>
              </a:rPr>
              <a:t>German language</a:t>
            </a:r>
            <a:r>
              <a:rPr lang="en-US" sz="1200" dirty="0">
                <a:latin typeface="Segoe UI" panose="020B0502040204020203" pitchFamily="34" charset="0"/>
                <a:cs typeface="Segoe UI" panose="020B0502040204020203" pitchFamily="34" charset="0"/>
              </a:rPr>
              <a:t>, replace the </a:t>
            </a:r>
            <a:r>
              <a:rPr lang="en-US" sz="1200" dirty="0">
                <a:latin typeface="Segoe UI Semibold" panose="020B0702040204020203" pitchFamily="34" charset="0"/>
                <a:cs typeface="Segoe UI Semibold" panose="020B0702040204020203" pitchFamily="34" charset="0"/>
              </a:rPr>
              <a:t>semi-colon ; to ;; double semi-colon </a:t>
            </a:r>
            <a:r>
              <a:rPr lang="en-US" sz="1200" dirty="0">
                <a:latin typeface="Segoe UI" panose="020B0502040204020203" pitchFamily="34" charset="0"/>
                <a:cs typeface="Segoe UI" panose="020B0502040204020203" pitchFamily="34" charset="0"/>
              </a:rPr>
              <a:t>and the </a:t>
            </a:r>
            <a:r>
              <a:rPr lang="en-US" sz="1200" dirty="0">
                <a:latin typeface="Segoe UI Semibold" panose="020B0702040204020203" pitchFamily="34" charset="0"/>
                <a:cs typeface="Segoe UI Semibold" panose="020B0702040204020203" pitchFamily="34" charset="0"/>
              </a:rPr>
              <a:t>comma , to semi-colon</a:t>
            </a:r>
            <a:r>
              <a:rPr lang="en-US" sz="1200" dirty="0">
                <a:latin typeface="Segoe UI" panose="020B0502040204020203" pitchFamily="34" charset="0"/>
                <a:cs typeface="Segoe UI" panose="020B0502040204020203" pitchFamily="34" charset="0"/>
              </a:rPr>
              <a:t>!</a:t>
            </a:r>
          </a:p>
          <a:p>
            <a:endParaRPr lang="de-DE" sz="1200" dirty="0">
              <a:solidFill>
                <a:schemeClr val="bg1">
                  <a:lumMod val="50000"/>
                </a:schemeClr>
              </a:solidFill>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en-US" sz="1200" dirty="0">
                <a:solidFill>
                  <a:schemeClr val="bg1">
                    <a:lumMod val="50000"/>
                  </a:schemeClr>
                </a:solidFill>
                <a:latin typeface="Segoe UI" panose="020B0502040204020203" pitchFamily="34" charset="0"/>
                <a:cs typeface="Segoe UI" panose="020B0502040204020203" pitchFamily="34" charset="0"/>
              </a:rPr>
              <a:t>The Search function finds records in a table that contain a string in one of their columns.</a:t>
            </a:r>
          </a:p>
          <a:p>
            <a:br>
              <a:rPr lang="en-US" sz="1200" dirty="0">
                <a:solidFill>
                  <a:schemeClr val="bg1">
                    <a:lumMod val="50000"/>
                  </a:schemeClr>
                </a:solidFill>
                <a:latin typeface="Segoe UI" panose="020B0502040204020203" pitchFamily="34" charset="0"/>
                <a:cs typeface="Segoe UI" panose="020B0502040204020203" pitchFamily="34" charset="0"/>
              </a:rPr>
            </a:br>
            <a:r>
              <a:rPr lang="de-DE" sz="1200" dirty="0" err="1">
                <a:solidFill>
                  <a:schemeClr val="bg1">
                    <a:lumMod val="50000"/>
                  </a:schemeClr>
                </a:solidFill>
                <a:latin typeface="Segoe UI" panose="020B0502040204020203" pitchFamily="34" charset="0"/>
                <a:cs typeface="Segoe UI" panose="020B0502040204020203" pitchFamily="34" charset="0"/>
              </a:rPr>
              <a:t>We</a:t>
            </a:r>
            <a:r>
              <a:rPr lang="de-DE" sz="1200" dirty="0">
                <a:solidFill>
                  <a:schemeClr val="bg1">
                    <a:lumMod val="50000"/>
                  </a:schemeClr>
                </a:solidFill>
                <a:latin typeface="Segoe UI" panose="020B0502040204020203" pitchFamily="34" charset="0"/>
                <a:cs typeface="Segoe UI" panose="020B0502040204020203" pitchFamily="34" charset="0"/>
              </a:rPr>
              <a:t> have </a:t>
            </a:r>
            <a:r>
              <a:rPr lang="de-DE" sz="1200" dirty="0" err="1">
                <a:solidFill>
                  <a:schemeClr val="bg1">
                    <a:lumMod val="50000"/>
                  </a:schemeClr>
                </a:solidFill>
                <a:latin typeface="Segoe UI" panose="020B0502040204020203" pitchFamily="34" charset="0"/>
                <a:cs typeface="Segoe UI" panose="020B0502040204020203" pitchFamily="34" charset="0"/>
              </a:rPr>
              <a:t>created</a:t>
            </a:r>
            <a:r>
              <a:rPr lang="de-DE" sz="1200" dirty="0">
                <a:solidFill>
                  <a:schemeClr val="bg1">
                    <a:lumMod val="50000"/>
                  </a:schemeClr>
                </a:solidFill>
                <a:latin typeface="Segoe UI" panose="020B0502040204020203" pitchFamily="34" charset="0"/>
                <a:cs typeface="Segoe UI" panose="020B0502040204020203" pitchFamily="34" charset="0"/>
              </a:rPr>
              <a:t> a Search </a:t>
            </a:r>
            <a:r>
              <a:rPr lang="de-DE" sz="1200" dirty="0" err="1">
                <a:solidFill>
                  <a:schemeClr val="bg1">
                    <a:lumMod val="50000"/>
                  </a:schemeClr>
                </a:solidFill>
                <a:latin typeface="Segoe UI" panose="020B0502040204020203" pitchFamily="34" charset="0"/>
                <a:cs typeface="Segoe UI" panose="020B0502040204020203" pitchFamily="34" charset="0"/>
              </a:rPr>
              <a:t>function</a:t>
            </a:r>
            <a:r>
              <a:rPr lang="de-DE" sz="1200" dirty="0">
                <a:solidFill>
                  <a:schemeClr val="bg1">
                    <a:lumMod val="50000"/>
                  </a:schemeClr>
                </a:solidFill>
                <a:latin typeface="Segoe UI" panose="020B0502040204020203" pitchFamily="34" charset="0"/>
                <a:cs typeface="Segoe UI" panose="020B0502040204020203" pitchFamily="34" charset="0"/>
              </a:rPr>
              <a:t>. You </a:t>
            </a:r>
            <a:r>
              <a:rPr lang="de-DE" sz="1200" dirty="0" err="1">
                <a:solidFill>
                  <a:schemeClr val="bg1">
                    <a:lumMod val="50000"/>
                  </a:schemeClr>
                </a:solidFill>
                <a:latin typeface="Segoe UI" panose="020B0502040204020203" pitchFamily="34" charset="0"/>
                <a:cs typeface="Segoe UI" panose="020B0502040204020203" pitchFamily="34" charset="0"/>
              </a:rPr>
              <a:t>can</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try</a:t>
            </a:r>
            <a:r>
              <a:rPr lang="de-DE" sz="1200" dirty="0">
                <a:solidFill>
                  <a:schemeClr val="bg1">
                    <a:lumMod val="50000"/>
                  </a:schemeClr>
                </a:solidFill>
                <a:latin typeface="Segoe UI" panose="020B0502040204020203" pitchFamily="34" charset="0"/>
                <a:cs typeface="Segoe UI" panose="020B0502040204020203" pitchFamily="34" charset="0"/>
              </a:rPr>
              <a:t> out </a:t>
            </a:r>
            <a:r>
              <a:rPr lang="de-DE" sz="1200" dirty="0" err="1">
                <a:solidFill>
                  <a:schemeClr val="bg1">
                    <a:lumMod val="50000"/>
                  </a:schemeClr>
                </a:solidFill>
                <a:latin typeface="Segoe UI" panose="020B0502040204020203" pitchFamily="34" charset="0"/>
                <a:cs typeface="Segoe UI" panose="020B0502040204020203" pitchFamily="34" charset="0"/>
              </a:rPr>
              <a:t>the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app</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by</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clicking</a:t>
            </a:r>
            <a:r>
              <a:rPr lang="de-DE" sz="1200" dirty="0">
                <a:solidFill>
                  <a:schemeClr val="bg1">
                    <a:lumMod val="50000"/>
                  </a:schemeClr>
                </a:solidFill>
                <a:latin typeface="Segoe UI" panose="020B0502040204020203" pitchFamily="34" charset="0"/>
                <a:cs typeface="Segoe UI" panose="020B0502040204020203" pitchFamily="34" charset="0"/>
              </a:rPr>
              <a:t> on </a:t>
            </a:r>
            <a:r>
              <a:rPr lang="de-DE" sz="1200" dirty="0" err="1">
                <a:solidFill>
                  <a:schemeClr val="bg1">
                    <a:lumMod val="50000"/>
                  </a:schemeClr>
                </a:solidFill>
                <a:latin typeface="Segoe UI" panose="020B0502040204020203" pitchFamily="34" charset="0"/>
                <a:cs typeface="Segoe UI" panose="020B0502040204020203" pitchFamily="34" charset="0"/>
              </a:rPr>
              <a:t>the</a:t>
            </a:r>
            <a:r>
              <a:rPr lang="de-DE" sz="1200" dirty="0">
                <a:solidFill>
                  <a:schemeClr val="bg1">
                    <a:lumMod val="50000"/>
                  </a:schemeClr>
                </a:solidFill>
                <a:latin typeface="Segoe UI" panose="020B0502040204020203" pitchFamily="34" charset="0"/>
                <a:cs typeface="Segoe UI" panose="020B0502040204020203" pitchFamily="34" charset="0"/>
              </a:rPr>
              <a:t> Play </a:t>
            </a:r>
            <a:r>
              <a:rPr lang="de-DE" sz="1200" dirty="0" err="1">
                <a:solidFill>
                  <a:schemeClr val="bg1">
                    <a:lumMod val="50000"/>
                  </a:schemeClr>
                </a:solidFill>
                <a:latin typeface="Segoe UI" panose="020B0502040204020203" pitchFamily="34" charset="0"/>
                <a:cs typeface="Segoe UI" panose="020B0502040204020203" pitchFamily="34" charset="0"/>
              </a:rPr>
              <a:t>button</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see</a:t>
            </a:r>
            <a:r>
              <a:rPr lang="de-DE" sz="1200" dirty="0">
                <a:solidFill>
                  <a:schemeClr val="bg1">
                    <a:lumMod val="50000"/>
                  </a:schemeClr>
                </a:solidFill>
                <a:latin typeface="Segoe UI" panose="020B0502040204020203" pitchFamily="34" charset="0"/>
                <a:cs typeface="Segoe UI" panose="020B0502040204020203" pitchFamily="34" charset="0"/>
              </a:rPr>
              <a:t> 2). </a:t>
            </a:r>
            <a:r>
              <a:rPr lang="de-DE" sz="1200" dirty="0" err="1">
                <a:solidFill>
                  <a:schemeClr val="bg1">
                    <a:lumMod val="50000"/>
                  </a:schemeClr>
                </a:solidFill>
                <a:latin typeface="Segoe UI" panose="020B0502040204020203" pitchFamily="34" charset="0"/>
                <a:cs typeface="Segoe UI" panose="020B0502040204020203" pitchFamily="34" charset="0"/>
              </a:rPr>
              <a:t>Once</a:t>
            </a:r>
            <a:r>
              <a:rPr lang="de-DE" sz="1200" dirty="0">
                <a:solidFill>
                  <a:schemeClr val="bg1">
                    <a:lumMod val="50000"/>
                  </a:schemeClr>
                </a:solidFill>
                <a:latin typeface="Segoe UI" panose="020B0502040204020203" pitchFamily="34" charset="0"/>
                <a:cs typeface="Segoe UI" panose="020B0502040204020203" pitchFamily="34" charset="0"/>
              </a:rPr>
              <a:t> you </a:t>
            </a:r>
            <a:r>
              <a:rPr lang="de-DE" sz="1200" dirty="0" err="1">
                <a:solidFill>
                  <a:schemeClr val="bg1">
                    <a:lumMod val="50000"/>
                  </a:schemeClr>
                </a:solidFill>
                <a:latin typeface="Segoe UI" panose="020B0502040204020203" pitchFamily="34" charset="0"/>
                <a:cs typeface="Segoe UI" panose="020B0502040204020203" pitchFamily="34" charset="0"/>
              </a:rPr>
              <a:t>finished</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trying</a:t>
            </a:r>
            <a:r>
              <a:rPr lang="de-DE" sz="1200" dirty="0">
                <a:solidFill>
                  <a:schemeClr val="bg1">
                    <a:lumMod val="50000"/>
                  </a:schemeClr>
                </a:solidFill>
                <a:latin typeface="Segoe UI" panose="020B0502040204020203" pitchFamily="34" charset="0"/>
                <a:cs typeface="Segoe UI" panose="020B0502040204020203" pitchFamily="34" charset="0"/>
              </a:rPr>
              <a:t> out </a:t>
            </a:r>
            <a:r>
              <a:rPr lang="de-DE" sz="1200" dirty="0" err="1">
                <a:solidFill>
                  <a:schemeClr val="bg1">
                    <a:lumMod val="50000"/>
                  </a:schemeClr>
                </a:solidFill>
                <a:latin typeface="Segoe UI" panose="020B0502040204020203" pitchFamily="34" charset="0"/>
                <a:cs typeface="Segoe UI" panose="020B0502040204020203" pitchFamily="34" charset="0"/>
              </a:rPr>
              <a:t>click</a:t>
            </a:r>
            <a:r>
              <a:rPr lang="de-DE" sz="1200" dirty="0">
                <a:solidFill>
                  <a:schemeClr val="bg1">
                    <a:lumMod val="50000"/>
                  </a:schemeClr>
                </a:solidFill>
                <a:latin typeface="Segoe UI" panose="020B0502040204020203" pitchFamily="34" charset="0"/>
                <a:cs typeface="Segoe UI" panose="020B0502040204020203" pitchFamily="34" charset="0"/>
              </a:rPr>
              <a:t> on </a:t>
            </a:r>
            <a:r>
              <a:rPr lang="de-DE" sz="1200" dirty="0" err="1">
                <a:solidFill>
                  <a:schemeClr val="bg1">
                    <a:lumMod val="50000"/>
                  </a:schemeClr>
                </a:solidFill>
                <a:latin typeface="Segoe UI" panose="020B0502040204020203" pitchFamily="34" charset="0"/>
                <a:cs typeface="Segoe UI" panose="020B0502040204020203" pitchFamily="34" charset="0"/>
              </a:rPr>
              <a:t>the</a:t>
            </a:r>
            <a:r>
              <a:rPr lang="de-DE" sz="1200" dirty="0">
                <a:solidFill>
                  <a:schemeClr val="bg1">
                    <a:lumMod val="50000"/>
                  </a:schemeClr>
                </a:solidFill>
                <a:latin typeface="Segoe UI" panose="020B0502040204020203" pitchFamily="34" charset="0"/>
                <a:cs typeface="Segoe UI" panose="020B0502040204020203" pitchFamily="34" charset="0"/>
              </a:rPr>
              <a:t> Close </a:t>
            </a:r>
            <a:r>
              <a:rPr lang="de-DE" sz="1200" dirty="0" err="1">
                <a:solidFill>
                  <a:schemeClr val="bg1">
                    <a:lumMod val="50000"/>
                  </a:schemeClr>
                </a:solidFill>
                <a:latin typeface="Segoe UI" panose="020B0502040204020203" pitchFamily="34" charset="0"/>
                <a:cs typeface="Segoe UI" panose="020B0502040204020203" pitchFamily="34" charset="0"/>
              </a:rPr>
              <a:t>button</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see</a:t>
            </a:r>
            <a:r>
              <a:rPr lang="de-DE" sz="1200" dirty="0">
                <a:solidFill>
                  <a:schemeClr val="bg1">
                    <a:lumMod val="50000"/>
                  </a:schemeClr>
                </a:solidFill>
                <a:latin typeface="Segoe UI" panose="020B0502040204020203" pitchFamily="34" charset="0"/>
                <a:cs typeface="Segoe UI" panose="020B0502040204020203" pitchFamily="34" charset="0"/>
              </a:rPr>
              <a:t> 3) to </a:t>
            </a:r>
            <a:r>
              <a:rPr lang="de-DE" sz="1200" dirty="0" err="1">
                <a:solidFill>
                  <a:schemeClr val="bg1">
                    <a:lumMod val="50000"/>
                  </a:schemeClr>
                </a:solidFill>
                <a:latin typeface="Segoe UI" panose="020B0502040204020203" pitchFamily="34" charset="0"/>
                <a:cs typeface="Segoe UI" panose="020B0502040204020203" pitchFamily="34" charset="0"/>
              </a:rPr>
              <a:t>go</a:t>
            </a:r>
            <a:r>
              <a:rPr lang="de-DE" sz="1200" dirty="0">
                <a:solidFill>
                  <a:schemeClr val="bg1">
                    <a:lumMod val="50000"/>
                  </a:schemeClr>
                </a:solidFill>
                <a:latin typeface="Segoe UI" panose="020B0502040204020203" pitchFamily="34" charset="0"/>
                <a:cs typeface="Segoe UI" panose="020B0502040204020203" pitchFamily="34" charset="0"/>
              </a:rPr>
              <a:t> back to </a:t>
            </a:r>
            <a:r>
              <a:rPr lang="de-DE" sz="1200" dirty="0" err="1">
                <a:solidFill>
                  <a:schemeClr val="bg1">
                    <a:lumMod val="50000"/>
                  </a:schemeClr>
                </a:solidFill>
                <a:latin typeface="Segoe UI" panose="020B0502040204020203" pitchFamily="34" charset="0"/>
                <a:cs typeface="Segoe UI" panose="020B0502040204020203" pitchFamily="34" charset="0"/>
              </a:rPr>
              <a:t>the</a:t>
            </a:r>
            <a:r>
              <a:rPr lang="de-DE" sz="1200" dirty="0">
                <a:solidFill>
                  <a:schemeClr val="bg1">
                    <a:lumMod val="50000"/>
                  </a:schemeClr>
                </a:solidFill>
                <a:latin typeface="Segoe UI" panose="020B0502040204020203" pitchFamily="34" charset="0"/>
                <a:cs typeface="Segoe UI" panose="020B0502040204020203" pitchFamily="34" charset="0"/>
              </a:rPr>
              <a:t> Maker Studio.</a:t>
            </a:r>
            <a:br>
              <a:rPr lang="en-US" sz="1200" dirty="0">
                <a:solidFill>
                  <a:schemeClr val="bg1">
                    <a:lumMod val="50000"/>
                  </a:schemeClr>
                </a:solidFill>
                <a:latin typeface="Segoe UI" panose="020B0502040204020203" pitchFamily="34" charset="0"/>
                <a:cs typeface="Segoe UI" panose="020B0502040204020203" pitchFamily="34" charset="0"/>
              </a:rPr>
            </a:br>
            <a:endParaRPr lang="de-DE" sz="1200" dirty="0">
              <a:solidFill>
                <a:schemeClr val="bg1">
                  <a:lumMod val="50000"/>
                </a:schemeClr>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8254" y="1123718"/>
            <a:ext cx="5845891" cy="4354686"/>
          </a:xfrm>
          <a:prstGeom prst="rect">
            <a:avLst/>
          </a:prstGeom>
        </p:spPr>
      </p:pic>
      <p:sp>
        <p:nvSpPr>
          <p:cNvPr id="31" name="Rechteck 30">
            <a:extLst>
              <a:ext uri="{FF2B5EF4-FFF2-40B4-BE49-F238E27FC236}">
                <a16:creationId xmlns:a16="http://schemas.microsoft.com/office/drawing/2014/main" id="{A296C33F-7D18-4919-9544-4CF0A956F49C}"/>
              </a:ext>
            </a:extLst>
          </p:cNvPr>
          <p:cNvSpPr/>
          <p:nvPr/>
        </p:nvSpPr>
        <p:spPr>
          <a:xfrm>
            <a:off x="11523913" y="1336052"/>
            <a:ext cx="220297"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F609E34E-B3BB-477E-9D40-30EAEFE7761D}"/>
              </a:ext>
            </a:extLst>
          </p:cNvPr>
          <p:cNvSpPr/>
          <p:nvPr/>
        </p:nvSpPr>
        <p:spPr>
          <a:xfrm>
            <a:off x="11287441" y="110972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 name="Rechteck 1">
            <a:extLst>
              <a:ext uri="{FF2B5EF4-FFF2-40B4-BE49-F238E27FC236}">
                <a16:creationId xmlns:a16="http://schemas.microsoft.com/office/drawing/2014/main" id="{83D280B5-D893-4472-AEBB-5E2843C6072F}"/>
              </a:ext>
            </a:extLst>
          </p:cNvPr>
          <p:cNvSpPr/>
          <p:nvPr/>
        </p:nvSpPr>
        <p:spPr>
          <a:xfrm>
            <a:off x="6318254" y="1681587"/>
            <a:ext cx="3889233"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5D31335F-7FEC-4B0C-9ACE-33820B47A7F8}"/>
              </a:ext>
            </a:extLst>
          </p:cNvPr>
          <p:cNvSpPr/>
          <p:nvPr/>
        </p:nvSpPr>
        <p:spPr>
          <a:xfrm>
            <a:off x="6081782" y="1503948"/>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pic>
        <p:nvPicPr>
          <p:cNvPr id="8" name="Grafik 7">
            <a:extLst>
              <a:ext uri="{FF2B5EF4-FFF2-40B4-BE49-F238E27FC236}">
                <a16:creationId xmlns:a16="http://schemas.microsoft.com/office/drawing/2014/main" id="{CC07A9BD-9B37-4B0F-9B4C-91F7700DE60C}"/>
              </a:ext>
            </a:extLst>
          </p:cNvPr>
          <p:cNvPicPr>
            <a:picLocks noChangeAspect="1"/>
          </p:cNvPicPr>
          <p:nvPr/>
        </p:nvPicPr>
        <p:blipFill>
          <a:blip r:embed="rId6"/>
          <a:stretch>
            <a:fillRect/>
          </a:stretch>
        </p:blipFill>
        <p:spPr>
          <a:xfrm>
            <a:off x="785558" y="4631587"/>
            <a:ext cx="4800234" cy="975934"/>
          </a:xfrm>
          <a:prstGeom prst="rect">
            <a:avLst/>
          </a:prstGeom>
        </p:spPr>
      </p:pic>
      <p:sp>
        <p:nvSpPr>
          <p:cNvPr id="22" name="Rechteck 21">
            <a:extLst>
              <a:ext uri="{FF2B5EF4-FFF2-40B4-BE49-F238E27FC236}">
                <a16:creationId xmlns:a16="http://schemas.microsoft.com/office/drawing/2014/main" id="{E6C744A5-F60D-4799-A1FD-2993AF66F30F}"/>
              </a:ext>
            </a:extLst>
          </p:cNvPr>
          <p:cNvSpPr/>
          <p:nvPr/>
        </p:nvSpPr>
        <p:spPr>
          <a:xfrm>
            <a:off x="5319405" y="4618177"/>
            <a:ext cx="220297"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6159E005-41A7-492B-98C8-7F9E5A9EE90F}"/>
              </a:ext>
            </a:extLst>
          </p:cNvPr>
          <p:cNvSpPr/>
          <p:nvPr/>
        </p:nvSpPr>
        <p:spPr>
          <a:xfrm>
            <a:off x="5082933" y="4391848"/>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Tree>
    <p:extLst>
      <p:ext uri="{BB962C8B-B14F-4D97-AF65-F5344CB8AC3E}">
        <p14:creationId xmlns:p14="http://schemas.microsoft.com/office/powerpoint/2010/main" val="334966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104155D-F4F9-42DD-B6FF-36AEC6AF8FFE}"/>
              </a:ext>
            </a:extLst>
          </p:cNvPr>
          <p:cNvSpPr txBox="1"/>
          <p:nvPr/>
        </p:nvSpPr>
        <p:spPr>
          <a:xfrm>
            <a:off x="630164" y="1336052"/>
            <a:ext cx="4672884" cy="1323439"/>
          </a:xfrm>
          <a:prstGeom prst="rect">
            <a:avLst/>
          </a:prstGeom>
          <a:noFill/>
        </p:spPr>
        <p:txBody>
          <a:bodyPr wrap="square" rtlCol="0">
            <a:spAutoFit/>
          </a:bodyPr>
          <a:lstStyle>
            <a:defPPr>
              <a:defRPr lang="de-DE"/>
            </a:defPPr>
            <a:lvl1pPr>
              <a:defRPr sz="4000">
                <a:solidFill>
                  <a:srgbClr val="7C7C7C"/>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de-DE" dirty="0"/>
              <a:t>Power FX </a:t>
            </a:r>
            <a:r>
              <a:rPr lang="de-DE" dirty="0" err="1"/>
              <a:t>Advanced</a:t>
            </a:r>
            <a:endParaRPr lang="de-DE" dirty="0"/>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2840433"/>
            <a:ext cx="4535923" cy="3231654"/>
          </a:xfrm>
          <a:prstGeom prst="rect">
            <a:avLst/>
          </a:prstGeom>
          <a:noFill/>
        </p:spPr>
        <p:txBody>
          <a:bodyPr wrap="square" rtlCol="0">
            <a:spAutoFit/>
          </a:bodyPr>
          <a:lstStyle/>
          <a:p>
            <a:r>
              <a:rPr lang="en-US" sz="1200" dirty="0">
                <a:solidFill>
                  <a:schemeClr val="tx1">
                    <a:lumMod val="50000"/>
                    <a:lumOff val="50000"/>
                  </a:schemeClr>
                </a:solidFill>
                <a:latin typeface="Segoe UI Semibold" panose="020B0702040204020203" pitchFamily="34" charset="0"/>
                <a:cs typeface="Segoe UI Semibold" panose="020B0702040204020203" pitchFamily="34" charset="0"/>
              </a:rPr>
              <a:t>In the following we will extend the Power FX basics to create complex calculations by referencing controls inside the screen or creating logics.</a:t>
            </a:r>
          </a:p>
          <a:p>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76"/>
            </a:pPr>
            <a:r>
              <a:rPr lang="de-DE" sz="1200" dirty="0">
                <a:latin typeface="Segoe UI" panose="020B0502040204020203" pitchFamily="34" charset="0"/>
                <a:cs typeface="Segoe UI" panose="020B0502040204020203" pitchFamily="34" charset="0"/>
              </a:rPr>
              <a:t>Select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 &gt; 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Save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an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barcode</a:t>
            </a:r>
            <a:r>
              <a:rPr lang="de-DE" sz="1200" dirty="0">
                <a:solidFill>
                  <a:srgbClr val="29AEE6"/>
                </a:solidFill>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and save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desktop</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76"/>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Canvas App Maker Studio</a:t>
            </a:r>
          </a:p>
          <a:p>
            <a:pPr marL="342900" indent="-342900">
              <a:buFont typeface="+mj-lt"/>
              <a:buAutoNum type="arabicPeriod" startAt="76"/>
            </a:pPr>
            <a:r>
              <a:rPr lang="de-DE" sz="1200" dirty="0">
                <a:latin typeface="Segoe UI" panose="020B0502040204020203" pitchFamily="34" charset="0"/>
                <a:cs typeface="Segoe UI" panose="020B0502040204020203" pitchFamily="34" charset="0"/>
              </a:rPr>
              <a:t>Select Screen1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endParaRPr lang="de-DE" sz="1200" dirty="0">
              <a:solidFill>
                <a:srgbClr val="29AEE6"/>
              </a:solidFill>
              <a:latin typeface="Segoe UI Semibold" panose="020B0702040204020203" pitchFamily="34" charset="0"/>
              <a:cs typeface="Segoe UI Semibold" panose="020B0702040204020203" pitchFamily="34" charset="0"/>
            </a:endParaRPr>
          </a:p>
          <a:p>
            <a:pPr marL="342900" indent="-342900">
              <a:buFont typeface="+mj-lt"/>
              <a:buAutoNum type="arabicPeriod" startAt="76"/>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top bar </a:t>
            </a:r>
            <a:r>
              <a:rPr lang="de-DE" sz="1200" dirty="0">
                <a:latin typeface="Segoe UI" panose="020B0502040204020203" pitchFamily="34" charset="0"/>
                <a:cs typeface="Segoe UI" panose="020B0502040204020203" pitchFamily="34" charset="0"/>
              </a:rPr>
              <a:t>&gt; Insert &gt; Media &gt; Barcode </a:t>
            </a:r>
            <a:r>
              <a:rPr lang="de-DE" sz="1200" dirty="0" err="1">
                <a:latin typeface="Segoe UI" panose="020B0502040204020203" pitchFamily="34" charset="0"/>
                <a:cs typeface="Segoe UI" panose="020B0502040204020203" pitchFamily="34" charset="0"/>
              </a:rPr>
              <a:t>scanner</a:t>
            </a:r>
            <a:r>
              <a:rPr lang="de-DE" sz="1200" dirty="0">
                <a:latin typeface="Segoe UI" panose="020B0502040204020203" pitchFamily="34" charset="0"/>
                <a:cs typeface="Segoe UI" panose="020B0502040204020203" pitchFamily="34" charset="0"/>
              </a:rPr>
              <a:t> (BarcodeScanner1)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a:t>
            </a:r>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73"/>
            </a:pPr>
            <a:r>
              <a:rPr lang="de-DE" sz="1200" dirty="0">
                <a:latin typeface="Segoe UI" panose="020B0502040204020203" pitchFamily="34" charset="0"/>
                <a:cs typeface="Segoe UI" panose="020B0502040204020203" pitchFamily="34" charset="0"/>
              </a:rPr>
              <a:t>Select BarcodeScanner1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i="1" dirty="0">
                <a:latin typeface="Segoe UI" panose="020B0502040204020203" pitchFamily="34" charset="0"/>
                <a:cs typeface="Segoe UI" panose="020B0502040204020203" pitchFamily="34" charset="0"/>
              </a:rPr>
              <a:t>Blank</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926 | Y = 81</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67 | Height = 40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 </a:t>
            </a:r>
            <a:r>
              <a:rPr lang="de-DE" sz="1200" dirty="0">
                <a:solidFill>
                  <a:srgbClr val="29AEE6"/>
                </a:solidFill>
                <a:latin typeface="Segoe UI" panose="020B0502040204020203" pitchFamily="34" charset="0"/>
                <a:cs typeface="Segoe UI" panose="020B0502040204020203" pitchFamily="34" charset="0"/>
              </a:rPr>
              <a:t>Fill Color &gt; Custom &gt; HEX = 075DF0</a:t>
            </a:r>
          </a:p>
          <a:p>
            <a:pPr marL="342900" indent="-342900">
              <a:buFont typeface="+mj-lt"/>
              <a:buAutoNum type="arabicPeriod" startAt="76"/>
            </a:pPr>
            <a:endParaRPr lang="de-DE" sz="1200" dirty="0">
              <a:latin typeface="Segoe UI" panose="020B0502040204020203" pitchFamily="34" charset="0"/>
              <a:cs typeface="Segoe UI" panose="020B0502040204020203" pitchFamily="34" charset="0"/>
            </a:endParaRPr>
          </a:p>
        </p:txBody>
      </p:sp>
      <p:pic>
        <p:nvPicPr>
          <p:cNvPr id="4" name="Grafik 3">
            <a:extLst>
              <a:ext uri="{FF2B5EF4-FFF2-40B4-BE49-F238E27FC236}">
                <a16:creationId xmlns:a16="http://schemas.microsoft.com/office/drawing/2014/main" id="{F984A8CD-487D-431A-A5F5-3EE29AE78F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5179" y="1505064"/>
            <a:ext cx="5852038" cy="4352453"/>
          </a:xfrm>
          <a:prstGeom prst="rect">
            <a:avLst/>
          </a:prstGeom>
        </p:spPr>
      </p:pic>
      <p:sp>
        <p:nvSpPr>
          <p:cNvPr id="8" name="Ellipse 7">
            <a:extLst>
              <a:ext uri="{FF2B5EF4-FFF2-40B4-BE49-F238E27FC236}">
                <a16:creationId xmlns:a16="http://schemas.microsoft.com/office/drawing/2014/main" id="{4ACE69A5-A616-45FB-8F4B-493B5D1AEF6B}"/>
              </a:ext>
            </a:extLst>
          </p:cNvPr>
          <p:cNvSpPr/>
          <p:nvPr/>
        </p:nvSpPr>
        <p:spPr>
          <a:xfrm>
            <a:off x="6323859" y="27695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pic>
        <p:nvPicPr>
          <p:cNvPr id="2" name="Grafik 1" descr="Barcode mit einfarbiger Füllung">
            <a:extLst>
              <a:ext uri="{FF2B5EF4-FFF2-40B4-BE49-F238E27FC236}">
                <a16:creationId xmlns:a16="http://schemas.microsoft.com/office/drawing/2014/main" id="{7A1B6615-A9FC-44FE-9F01-2ACA8FA27B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9192" y="380323"/>
            <a:ext cx="745006" cy="745006"/>
          </a:xfrm>
          <a:prstGeom prst="rect">
            <a:avLst/>
          </a:prstGeom>
        </p:spPr>
      </p:pic>
      <p:sp>
        <p:nvSpPr>
          <p:cNvPr id="7" name="Rechteck 6">
            <a:extLst>
              <a:ext uri="{FF2B5EF4-FFF2-40B4-BE49-F238E27FC236}">
                <a16:creationId xmlns:a16="http://schemas.microsoft.com/office/drawing/2014/main" id="{1D80343E-4B92-4A09-BE16-18C24F7C2319}"/>
              </a:ext>
            </a:extLst>
          </p:cNvPr>
          <p:cNvSpPr/>
          <p:nvPr/>
        </p:nvSpPr>
        <p:spPr>
          <a:xfrm>
            <a:off x="8617172" y="2379660"/>
            <a:ext cx="1033723"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EEFE5946-3CF7-4A5A-8ADC-6A8B986D6686}"/>
              </a:ext>
            </a:extLst>
          </p:cNvPr>
          <p:cNvSpPr/>
          <p:nvPr/>
        </p:nvSpPr>
        <p:spPr>
          <a:xfrm>
            <a:off x="8380701" y="2153331"/>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4" name="Rechteck 23">
            <a:extLst>
              <a:ext uri="{FF2B5EF4-FFF2-40B4-BE49-F238E27FC236}">
                <a16:creationId xmlns:a16="http://schemas.microsoft.com/office/drawing/2014/main" id="{04833417-2E09-4BD5-AE30-2FA1AC4B7D0E}"/>
              </a:ext>
            </a:extLst>
          </p:cNvPr>
          <p:cNvSpPr/>
          <p:nvPr/>
        </p:nvSpPr>
        <p:spPr>
          <a:xfrm>
            <a:off x="6492478" y="3066762"/>
            <a:ext cx="1033723"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EDA50DA2-3B25-4078-A2AD-F2188E93A54E}"/>
              </a:ext>
            </a:extLst>
          </p:cNvPr>
          <p:cNvSpPr/>
          <p:nvPr/>
        </p:nvSpPr>
        <p:spPr>
          <a:xfrm>
            <a:off x="6256007" y="284043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Tree>
    <p:extLst>
      <p:ext uri="{BB962C8B-B14F-4D97-AF65-F5344CB8AC3E}">
        <p14:creationId xmlns:p14="http://schemas.microsoft.com/office/powerpoint/2010/main" val="1474946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339650"/>
          </a:xfrm>
          <a:prstGeom prst="rect">
            <a:avLst/>
          </a:prstGeom>
          <a:noFill/>
        </p:spPr>
        <p:txBody>
          <a:bodyPr wrap="square" rtlCol="0">
            <a:spAutoFit/>
          </a:bodyPr>
          <a:lstStyle/>
          <a:p>
            <a:pPr marL="342900" indent="-342900">
              <a:buFont typeface="+mj-lt"/>
              <a:buAutoNum type="arabicPeriod" startAt="74"/>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top bar </a:t>
            </a:r>
            <a:r>
              <a:rPr lang="de-DE" sz="1200" dirty="0">
                <a:latin typeface="Segoe UI" panose="020B0502040204020203" pitchFamily="34" charset="0"/>
                <a:cs typeface="Segoe UI" panose="020B0502040204020203" pitchFamily="34" charset="0"/>
              </a:rPr>
              <a:t>&gt; Insert &gt; Media &gt; Image (Image3)</a:t>
            </a:r>
          </a:p>
          <a:p>
            <a:pPr marL="342900" indent="-342900">
              <a:buFont typeface="+mj-lt"/>
              <a:buAutoNum type="arabicPeriod" startAt="75"/>
            </a:pPr>
            <a:r>
              <a:rPr lang="de-DE" sz="1200" dirty="0">
                <a:latin typeface="Segoe UI" panose="020B0502040204020203" pitchFamily="34" charset="0"/>
                <a:cs typeface="Segoe UI" panose="020B0502040204020203" pitchFamily="34" charset="0"/>
              </a:rPr>
              <a:t>Select Image2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Image: </a:t>
            </a:r>
            <a:r>
              <a:rPr lang="de-DE" sz="1200" dirty="0">
                <a:solidFill>
                  <a:srgbClr val="29AEE6"/>
                </a:solidFill>
                <a:latin typeface="Segoe UI" panose="020B0502040204020203" pitchFamily="34" charset="0"/>
                <a:cs typeface="Segoe UI" panose="020B0502040204020203" pitchFamily="34" charset="0"/>
              </a:rPr>
              <a:t>+ Add an </a:t>
            </a:r>
            <a:r>
              <a:rPr lang="de-DE" sz="1200" dirty="0" err="1">
                <a:solidFill>
                  <a:srgbClr val="29AEE6"/>
                </a:solidFill>
                <a:latin typeface="Segoe UI" panose="020B0502040204020203" pitchFamily="34" charset="0"/>
                <a:cs typeface="Segoe UI" panose="020B0502040204020203" pitchFamily="34" charset="0"/>
              </a:rPr>
              <a:t>image</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file</a:t>
            </a:r>
            <a:r>
              <a:rPr lang="de-DE" sz="1200" dirty="0">
                <a:solidFill>
                  <a:srgbClr val="29AEE6"/>
                </a:solidFill>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&gt; </a:t>
            </a:r>
            <a:r>
              <a:rPr lang="de-DE" sz="1200" dirty="0" err="1">
                <a:latin typeface="Segoe UI" panose="020B0502040204020203" pitchFamily="34" charset="0"/>
                <a:cs typeface="Segoe UI" panose="020B0502040204020203" pitchFamily="34" charset="0"/>
              </a:rPr>
              <a:t>upload</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barcode</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926 | Y = 81</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67 | Height = 40</a:t>
            </a:r>
          </a:p>
          <a:p>
            <a:pPr marL="342900" indent="-342900">
              <a:buFont typeface="+mj-lt"/>
              <a:buAutoNum type="arabicPeriod" startAt="76"/>
            </a:pPr>
            <a:r>
              <a:rPr lang="de-DE" sz="1200" dirty="0">
                <a:latin typeface="Segoe UI" panose="020B0502040204020203" pitchFamily="34" charset="0"/>
                <a:cs typeface="Segoe UI" panose="020B0502040204020203" pitchFamily="34" charset="0"/>
              </a:rPr>
              <a:t>Select Image3 &gt;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a:t>
            </a:r>
            <a:r>
              <a:rPr lang="en-US" sz="1200" dirty="0" err="1">
                <a:latin typeface="Segoe UI" panose="020B0502040204020203" pitchFamily="34" charset="0"/>
                <a:cs typeface="Segoe UI" panose="020B0502040204020203" pitchFamily="34" charset="0"/>
              </a:rPr>
              <a:t>OnSelect</a:t>
            </a:r>
            <a:r>
              <a:rPr lang="en-US" sz="1200" dirty="0">
                <a:latin typeface="Segoe UI" panose="020B0502040204020203" pitchFamily="34" charset="0"/>
                <a:cs typeface="Segoe UI" panose="020B0502040204020203" pitchFamily="34" charset="0"/>
              </a:rPr>
              <a:t> property is selected (see </a:t>
            </a:r>
            <a:r>
              <a:rPr lang="en-US" sz="1200" dirty="0">
                <a:solidFill>
                  <a:srgbClr val="29AEE6"/>
                </a:solidFill>
                <a:latin typeface="Segoe UI" panose="020B0502040204020203" pitchFamily="34" charset="0"/>
                <a:cs typeface="Segoe UI" panose="020B0502040204020203" pitchFamily="34" charset="0"/>
              </a:rPr>
              <a:t>1</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76"/>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Select(BarcodeScanner1)</a:t>
            </a:r>
            <a:br>
              <a:rPr lang="en-US" sz="1200" dirty="0">
                <a:latin typeface="Segoe UI" panose="020B0502040204020203" pitchFamily="34" charset="0"/>
                <a:cs typeface="Segoe UI" panose="020B0502040204020203" pitchFamily="34" charset="0"/>
              </a:rPr>
            </a:br>
            <a:endParaRPr lang="en-US" sz="1200" dirty="0">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en-US" sz="1200" dirty="0">
                <a:solidFill>
                  <a:schemeClr val="bg1">
                    <a:lumMod val="50000"/>
                  </a:schemeClr>
                </a:solidFill>
                <a:latin typeface="Segoe UI" panose="020B0502040204020203" pitchFamily="34" charset="0"/>
                <a:cs typeface="Segoe UI" panose="020B0502040204020203" pitchFamily="34" charset="0"/>
              </a:rPr>
              <a:t>The Select function simulates a select action on a control as if the user had clicked or tapped the control. As a result, the </a:t>
            </a:r>
            <a:r>
              <a:rPr lang="en-US" sz="1200" dirty="0" err="1">
                <a:solidFill>
                  <a:schemeClr val="bg1">
                    <a:lumMod val="50000"/>
                  </a:schemeClr>
                </a:solidFill>
                <a:latin typeface="Segoe UI" panose="020B0502040204020203" pitchFamily="34" charset="0"/>
                <a:cs typeface="Segoe UI" panose="020B0502040204020203" pitchFamily="34" charset="0"/>
              </a:rPr>
              <a:t>OnSelect</a:t>
            </a:r>
            <a:r>
              <a:rPr lang="en-US" sz="1200" dirty="0">
                <a:solidFill>
                  <a:schemeClr val="bg1">
                    <a:lumMod val="50000"/>
                  </a:schemeClr>
                </a:solidFill>
                <a:latin typeface="Segoe UI" panose="020B0502040204020203" pitchFamily="34" charset="0"/>
                <a:cs typeface="Segoe UI" panose="020B0502040204020203" pitchFamily="34" charset="0"/>
              </a:rPr>
              <a:t> formula on the target control is evaluated.</a:t>
            </a:r>
            <a:endParaRPr lang="en-US" sz="1200" dirty="0">
              <a:latin typeface="Segoe UI" panose="020B0502040204020203" pitchFamily="34" charset="0"/>
              <a:cs typeface="Segoe UI" panose="020B0502040204020203" pitchFamily="34" charset="0"/>
            </a:endParaRPr>
          </a:p>
          <a:p>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78"/>
            </a:pPr>
            <a:r>
              <a:rPr lang="de-DE" sz="1200" dirty="0">
                <a:latin typeface="Segoe UI" panose="020B0502040204020203" pitchFamily="34" charset="0"/>
                <a:cs typeface="Segoe UI" panose="020B0502040204020203" pitchFamily="34" charset="0"/>
              </a:rPr>
              <a:t>Select TextInput1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Default property is selected</a:t>
            </a:r>
          </a:p>
          <a:p>
            <a:pPr marL="342900" indent="-342900">
              <a:buFont typeface="+mj-lt"/>
              <a:buAutoNum type="arabicPeriod" startAt="78"/>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BarcodeScanner1.Value</a:t>
            </a:r>
          </a:p>
          <a:p>
            <a:endParaRPr lang="en-US" sz="1200" dirty="0">
              <a:solidFill>
                <a:srgbClr val="29AEE6"/>
              </a:solidFill>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Once a barcode has been successfully scanned, the identified value will be then populated as a default value inside TextInput1 which will be used for the Search function from step 75.</a:t>
            </a:r>
            <a:endParaRPr lang="en-US" sz="1200" dirty="0">
              <a:latin typeface="Segoe UI" panose="020B0502040204020203" pitchFamily="34" charset="0"/>
              <a:cs typeface="Segoe UI" panose="020B0502040204020203" pitchFamily="34" charset="0"/>
            </a:endParaRPr>
          </a:p>
          <a:p>
            <a:endParaRPr lang="de-DE" sz="1200" dirty="0">
              <a:solidFill>
                <a:srgbClr val="29AEE6"/>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9808" y="1123718"/>
            <a:ext cx="5862782" cy="4354686"/>
          </a:xfrm>
          <a:prstGeom prst="rect">
            <a:avLst/>
          </a:prstGeom>
        </p:spPr>
      </p:pic>
      <p:sp>
        <p:nvSpPr>
          <p:cNvPr id="2" name="Rechteck 1">
            <a:extLst>
              <a:ext uri="{FF2B5EF4-FFF2-40B4-BE49-F238E27FC236}">
                <a16:creationId xmlns:a16="http://schemas.microsoft.com/office/drawing/2014/main" id="{83D280B5-D893-4472-AEBB-5E2843C6072F}"/>
              </a:ext>
            </a:extLst>
          </p:cNvPr>
          <p:cNvSpPr/>
          <p:nvPr/>
        </p:nvSpPr>
        <p:spPr>
          <a:xfrm>
            <a:off x="6280999" y="1690522"/>
            <a:ext cx="2733792" cy="227730"/>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5D31335F-7FEC-4B0C-9ACE-33820B47A7F8}"/>
              </a:ext>
            </a:extLst>
          </p:cNvPr>
          <p:cNvSpPr/>
          <p:nvPr/>
        </p:nvSpPr>
        <p:spPr>
          <a:xfrm>
            <a:off x="6044527" y="1464192"/>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1438127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3416320"/>
          </a:xfrm>
          <a:prstGeom prst="rect">
            <a:avLst/>
          </a:prstGeom>
          <a:noFill/>
        </p:spPr>
        <p:txBody>
          <a:bodyPr wrap="square" rtlCol="0">
            <a:spAutoFit/>
          </a:bodyPr>
          <a:lstStyle/>
          <a:p>
            <a:pPr marL="342900" indent="-342900">
              <a:buFont typeface="+mj-lt"/>
              <a:buAutoNum type="arabicPeriod" startAt="79"/>
            </a:pPr>
            <a:r>
              <a:rPr lang="de-DE" sz="1200" dirty="0">
                <a:latin typeface="Segoe UI" panose="020B0502040204020203" pitchFamily="34" charset="0"/>
                <a:cs typeface="Segoe UI" panose="020B0502040204020203" pitchFamily="34" charset="0"/>
              </a:rPr>
              <a:t>Select Label5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Text property is selected (see </a:t>
            </a:r>
            <a:r>
              <a:rPr lang="en-US" sz="1200" dirty="0">
                <a:solidFill>
                  <a:srgbClr val="29AEE6"/>
                </a:solidFill>
                <a:latin typeface="Segoe UI" panose="020B0502040204020203" pitchFamily="34" charset="0"/>
                <a:cs typeface="Segoe UI" panose="020B0502040204020203" pitchFamily="34" charset="0"/>
              </a:rPr>
              <a:t>1</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79"/>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Text(Value(</a:t>
            </a:r>
            <a:r>
              <a:rPr lang="en-US" sz="1200" dirty="0" err="1">
                <a:solidFill>
                  <a:srgbClr val="29AEE6"/>
                </a:solidFill>
                <a:latin typeface="Segoe UI" panose="020B0502040204020203" pitchFamily="34" charset="0"/>
                <a:cs typeface="Segoe UI" panose="020B0502040204020203" pitchFamily="34" charset="0"/>
              </a:rPr>
              <a:t>ThisItem.Price</a:t>
            </a:r>
            <a:r>
              <a:rPr lang="en-US" sz="1200" dirty="0">
                <a:solidFill>
                  <a:srgbClr val="29AEE6"/>
                </a:solidFill>
                <a:latin typeface="Segoe UI" panose="020B0502040204020203" pitchFamily="34" charset="0"/>
                <a:cs typeface="Segoe UI" panose="020B0502040204020203" pitchFamily="34" charset="0"/>
              </a:rPr>
              <a:t>), "#,#.00 EUR")</a:t>
            </a:r>
            <a:br>
              <a:rPr lang="en-US" sz="1200" dirty="0">
                <a:solidFill>
                  <a:srgbClr val="29AEE6"/>
                </a:solidFill>
                <a:latin typeface="Segoe UI" panose="020B0502040204020203" pitchFamily="34" charset="0"/>
                <a:cs typeface="Segoe UI" panose="020B0502040204020203" pitchFamily="34" charset="0"/>
              </a:rPr>
            </a:br>
            <a:br>
              <a:rPr lang="en-US" sz="1200" dirty="0">
                <a:solidFill>
                  <a:srgbClr val="29AEE6"/>
                </a:solidFill>
                <a:latin typeface="Segoe UI" panose="020B0502040204020203" pitchFamily="34" charset="0"/>
                <a:cs typeface="Segoe UI" panose="020B0502040204020203" pitchFamily="34" charset="0"/>
              </a:rPr>
            </a:br>
            <a:r>
              <a:rPr lang="en-US" sz="1200" dirty="0">
                <a:solidFill>
                  <a:srgbClr val="EE0000"/>
                </a:solidFill>
                <a:latin typeface="Segoe UI" panose="020B0502040204020203" pitchFamily="34" charset="0"/>
                <a:cs typeface="Segoe UI" panose="020B0502040204020203" pitchFamily="34" charset="0"/>
              </a:rPr>
              <a:t>Note</a:t>
            </a:r>
            <a:r>
              <a:rPr lang="en-US" sz="1200" dirty="0">
                <a:latin typeface="Segoe UI" panose="020B0502040204020203" pitchFamily="34" charset="0"/>
                <a:cs typeface="Segoe UI" panose="020B0502040204020203" pitchFamily="34" charset="0"/>
              </a:rPr>
              <a:t>: If you are using Power Apps in </a:t>
            </a:r>
            <a:r>
              <a:rPr lang="en-US" sz="1200" dirty="0">
                <a:solidFill>
                  <a:srgbClr val="EE0000"/>
                </a:solidFill>
                <a:latin typeface="Segoe UI Semibold" panose="020B0702040204020203" pitchFamily="34" charset="0"/>
                <a:cs typeface="Segoe UI Semibold" panose="020B0702040204020203" pitchFamily="34" charset="0"/>
              </a:rPr>
              <a:t>German language</a:t>
            </a:r>
            <a:r>
              <a:rPr lang="en-US" sz="1200" dirty="0">
                <a:latin typeface="Segoe UI" panose="020B0502040204020203" pitchFamily="34" charset="0"/>
                <a:cs typeface="Segoe UI" panose="020B0502040204020203" pitchFamily="34" charset="0"/>
              </a:rPr>
              <a:t>, replace the </a:t>
            </a:r>
            <a:r>
              <a:rPr lang="en-US" sz="1200" dirty="0">
                <a:latin typeface="Segoe UI Semibold" panose="020B0702040204020203" pitchFamily="34" charset="0"/>
                <a:cs typeface="Segoe UI Semibold" panose="020B0702040204020203" pitchFamily="34" charset="0"/>
              </a:rPr>
              <a:t>semi-colon ; to ;; double semi-colon </a:t>
            </a:r>
            <a:r>
              <a:rPr lang="en-US" sz="1200" dirty="0">
                <a:latin typeface="Segoe UI" panose="020B0502040204020203" pitchFamily="34" charset="0"/>
                <a:cs typeface="Segoe UI" panose="020B0502040204020203" pitchFamily="34" charset="0"/>
              </a:rPr>
              <a:t>and the </a:t>
            </a:r>
            <a:r>
              <a:rPr lang="en-US" sz="1200" dirty="0">
                <a:latin typeface="Segoe UI Semibold" panose="020B0702040204020203" pitchFamily="34" charset="0"/>
                <a:cs typeface="Segoe UI Semibold" panose="020B0702040204020203" pitchFamily="34" charset="0"/>
              </a:rPr>
              <a:t>comma , to semi-colon</a:t>
            </a:r>
            <a:r>
              <a:rPr lang="en-US" sz="1200" dirty="0">
                <a:latin typeface="Segoe UI" panose="020B0502040204020203" pitchFamily="34" charset="0"/>
                <a:cs typeface="Segoe UI" panose="020B0502040204020203" pitchFamily="34" charset="0"/>
              </a:rPr>
              <a:t>!</a:t>
            </a:r>
          </a:p>
          <a:p>
            <a:endParaRPr lang="en-US" sz="1200" dirty="0">
              <a:solidFill>
                <a:srgbClr val="29AEE6"/>
              </a:solidFill>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en-US" sz="1200" dirty="0">
                <a:solidFill>
                  <a:schemeClr val="bg1">
                    <a:lumMod val="50000"/>
                  </a:schemeClr>
                </a:solidFill>
                <a:latin typeface="Segoe UI" panose="020B0502040204020203" pitchFamily="34" charset="0"/>
                <a:cs typeface="Segoe UI" panose="020B0502040204020203" pitchFamily="34" charset="0"/>
              </a:rPr>
              <a:t>The Text function formats a number or a date/time value based on a custom format. </a:t>
            </a:r>
            <a:br>
              <a:rPr lang="en-US" sz="1200" dirty="0">
                <a:solidFill>
                  <a:schemeClr val="bg1">
                    <a:lumMod val="50000"/>
                  </a:schemeClr>
                </a:solidFill>
                <a:latin typeface="Segoe UI" panose="020B0502040204020203" pitchFamily="34" charset="0"/>
                <a:cs typeface="Segoe UI" panose="020B0502040204020203" pitchFamily="34" charset="0"/>
              </a:rPr>
            </a:br>
            <a:r>
              <a:rPr lang="en-US" sz="1200" dirty="0">
                <a:solidFill>
                  <a:schemeClr val="bg1">
                    <a:lumMod val="50000"/>
                  </a:schemeClr>
                </a:solidFill>
                <a:latin typeface="Segoe UI" panose="020B0502040204020203" pitchFamily="34" charset="0"/>
                <a:cs typeface="Segoe UI" panose="020B0502040204020203" pitchFamily="34" charset="0"/>
              </a:rPr>
              <a:t>The Value function converts a string of text that contains number characters to a number value.</a:t>
            </a:r>
          </a:p>
          <a:p>
            <a:r>
              <a:rPr lang="en-US" sz="1200" dirty="0">
                <a:solidFill>
                  <a:schemeClr val="bg1">
                    <a:lumMod val="50000"/>
                  </a:schemeClr>
                </a:solidFill>
                <a:latin typeface="Segoe UI" panose="020B0502040204020203" pitchFamily="34" charset="0"/>
                <a:cs typeface="Segoe UI" panose="020B0502040204020203" pitchFamily="34" charset="0"/>
              </a:rPr>
              <a:t>You can use both functions in combination to format the values so that it can be interpreted properly. </a:t>
            </a:r>
          </a:p>
          <a:p>
            <a:endParaRPr lang="en-US" sz="1200" dirty="0">
              <a:latin typeface="Segoe UI" panose="020B0502040204020203" pitchFamily="34" charset="0"/>
              <a:cs typeface="Segoe UI" panose="020B0502040204020203" pitchFamily="34" charset="0"/>
            </a:endParaRPr>
          </a:p>
          <a:p>
            <a:endParaRPr lang="de-DE" sz="1200" dirty="0">
              <a:solidFill>
                <a:srgbClr val="29AEE6"/>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4318" y="1123718"/>
            <a:ext cx="5873762" cy="4354686"/>
          </a:xfrm>
          <a:prstGeom prst="rect">
            <a:avLst/>
          </a:prstGeom>
        </p:spPr>
      </p:pic>
      <p:sp>
        <p:nvSpPr>
          <p:cNvPr id="2" name="Rechteck 1">
            <a:extLst>
              <a:ext uri="{FF2B5EF4-FFF2-40B4-BE49-F238E27FC236}">
                <a16:creationId xmlns:a16="http://schemas.microsoft.com/office/drawing/2014/main" id="{83D280B5-D893-4472-AEBB-5E2843C6072F}"/>
              </a:ext>
            </a:extLst>
          </p:cNvPr>
          <p:cNvSpPr/>
          <p:nvPr/>
        </p:nvSpPr>
        <p:spPr>
          <a:xfrm>
            <a:off x="6241243" y="1688578"/>
            <a:ext cx="3459348" cy="24730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5D31335F-7FEC-4B0C-9ACE-33820B47A7F8}"/>
              </a:ext>
            </a:extLst>
          </p:cNvPr>
          <p:cNvSpPr/>
          <p:nvPr/>
        </p:nvSpPr>
        <p:spPr>
          <a:xfrm>
            <a:off x="6004771" y="1462248"/>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3589419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154984"/>
          </a:xfrm>
          <a:prstGeom prst="rect">
            <a:avLst/>
          </a:prstGeom>
          <a:noFill/>
        </p:spPr>
        <p:txBody>
          <a:bodyPr wrap="square" rtlCol="0">
            <a:spAutoFit/>
          </a:bodyPr>
          <a:lstStyle/>
          <a:p>
            <a:pPr marL="342900" indent="-342900">
              <a:buFont typeface="+mj-lt"/>
              <a:buAutoNum type="arabicPeriod" startAt="81"/>
            </a:pPr>
            <a:r>
              <a:rPr lang="de-DE" sz="1200" dirty="0">
                <a:latin typeface="Segoe UI" panose="020B0502040204020203" pitchFamily="34" charset="0"/>
                <a:cs typeface="Segoe UI" panose="020B0502040204020203" pitchFamily="34" charset="0"/>
              </a:rPr>
              <a:t>Select Button1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a:t>
            </a:r>
            <a:r>
              <a:rPr lang="en-US" sz="1200" dirty="0" err="1">
                <a:latin typeface="Segoe UI" panose="020B0502040204020203" pitchFamily="34" charset="0"/>
                <a:cs typeface="Segoe UI" panose="020B0502040204020203" pitchFamily="34" charset="0"/>
              </a:rPr>
              <a:t>BorderColor</a:t>
            </a:r>
            <a:r>
              <a:rPr lang="en-US" sz="1200" dirty="0">
                <a:latin typeface="Segoe UI" panose="020B0502040204020203" pitchFamily="34" charset="0"/>
                <a:cs typeface="Segoe UI" panose="020B0502040204020203" pitchFamily="34" charset="0"/>
              </a:rPr>
              <a:t> property is selected (see </a:t>
            </a:r>
            <a:r>
              <a:rPr lang="en-US" sz="1200" dirty="0">
                <a:solidFill>
                  <a:srgbClr val="29AEE6"/>
                </a:solidFill>
                <a:latin typeface="Segoe UI" panose="020B0502040204020203" pitchFamily="34" charset="0"/>
                <a:cs typeface="Segoe UI" panose="020B0502040204020203" pitchFamily="34" charset="0"/>
              </a:rPr>
              <a:t>1</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81"/>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If(</a:t>
            </a:r>
            <a:r>
              <a:rPr lang="en-US" sz="1200" dirty="0" err="1">
                <a:solidFill>
                  <a:srgbClr val="29AEE6"/>
                </a:solidFill>
                <a:latin typeface="Segoe UI" panose="020B0502040204020203" pitchFamily="34" charset="0"/>
                <a:cs typeface="Segoe UI" panose="020B0502040204020203" pitchFamily="34" charset="0"/>
              </a:rPr>
              <a:t>ThisItem.IsSelected</a:t>
            </a:r>
            <a:r>
              <a:rPr lang="en-US" sz="1200" dirty="0">
                <a:solidFill>
                  <a:srgbClr val="29AEE6"/>
                </a:solidFill>
                <a:latin typeface="Segoe UI" panose="020B0502040204020203" pitchFamily="34" charset="0"/>
                <a:cs typeface="Segoe UI" panose="020B0502040204020203" pitchFamily="34" charset="0"/>
              </a:rPr>
              <a:t>, RGBA(7, 93, 240, 1), RGBA(0, 0, 0, 0))</a:t>
            </a:r>
            <a:br>
              <a:rPr lang="en-US" sz="1200" dirty="0">
                <a:solidFill>
                  <a:srgbClr val="29AEE6"/>
                </a:solidFill>
                <a:latin typeface="Segoe UI" panose="020B0502040204020203" pitchFamily="34" charset="0"/>
                <a:cs typeface="Segoe UI" panose="020B0502040204020203" pitchFamily="34" charset="0"/>
              </a:rPr>
            </a:br>
            <a:br>
              <a:rPr lang="en-US" sz="1200" dirty="0">
                <a:solidFill>
                  <a:srgbClr val="29AEE6"/>
                </a:solidFill>
                <a:latin typeface="Segoe UI" panose="020B0502040204020203" pitchFamily="34" charset="0"/>
                <a:cs typeface="Segoe UI" panose="020B0502040204020203" pitchFamily="34" charset="0"/>
              </a:rPr>
            </a:br>
            <a:r>
              <a:rPr lang="en-US" sz="1200" dirty="0">
                <a:solidFill>
                  <a:srgbClr val="EE0000"/>
                </a:solidFill>
                <a:latin typeface="Segoe UI" panose="020B0502040204020203" pitchFamily="34" charset="0"/>
                <a:cs typeface="Segoe UI" panose="020B0502040204020203" pitchFamily="34" charset="0"/>
              </a:rPr>
              <a:t>Note</a:t>
            </a:r>
            <a:r>
              <a:rPr lang="en-US" sz="1200" dirty="0">
                <a:latin typeface="Segoe UI" panose="020B0502040204020203" pitchFamily="34" charset="0"/>
                <a:cs typeface="Segoe UI" panose="020B0502040204020203" pitchFamily="34" charset="0"/>
              </a:rPr>
              <a:t>: If you are using Power Apps in </a:t>
            </a:r>
            <a:r>
              <a:rPr lang="en-US" sz="1200" dirty="0">
                <a:solidFill>
                  <a:srgbClr val="EE0000"/>
                </a:solidFill>
                <a:latin typeface="Segoe UI Semibold" panose="020B0702040204020203" pitchFamily="34" charset="0"/>
                <a:cs typeface="Segoe UI Semibold" panose="020B0702040204020203" pitchFamily="34" charset="0"/>
              </a:rPr>
              <a:t>German language</a:t>
            </a:r>
            <a:r>
              <a:rPr lang="en-US" sz="1200" dirty="0">
                <a:latin typeface="Segoe UI" panose="020B0502040204020203" pitchFamily="34" charset="0"/>
                <a:cs typeface="Segoe UI" panose="020B0502040204020203" pitchFamily="34" charset="0"/>
              </a:rPr>
              <a:t>, replace the </a:t>
            </a:r>
            <a:r>
              <a:rPr lang="en-US" sz="1200" dirty="0">
                <a:latin typeface="Segoe UI Semibold" panose="020B0702040204020203" pitchFamily="34" charset="0"/>
                <a:cs typeface="Segoe UI Semibold" panose="020B0702040204020203" pitchFamily="34" charset="0"/>
              </a:rPr>
              <a:t>semi-colon ; to ;; double semi-colon </a:t>
            </a:r>
            <a:r>
              <a:rPr lang="en-US" sz="1200" dirty="0">
                <a:latin typeface="Segoe UI" panose="020B0502040204020203" pitchFamily="34" charset="0"/>
                <a:cs typeface="Segoe UI" panose="020B0502040204020203" pitchFamily="34" charset="0"/>
              </a:rPr>
              <a:t>and the </a:t>
            </a:r>
            <a:r>
              <a:rPr lang="en-US" sz="1200" dirty="0">
                <a:latin typeface="Segoe UI Semibold" panose="020B0702040204020203" pitchFamily="34" charset="0"/>
                <a:cs typeface="Segoe UI Semibold" panose="020B0702040204020203" pitchFamily="34" charset="0"/>
              </a:rPr>
              <a:t>comma , to semi-colon</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81"/>
            </a:pPr>
            <a:endParaRPr lang="en-US" sz="1200" dirty="0">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en-US" sz="1200" dirty="0">
                <a:solidFill>
                  <a:schemeClr val="bg1">
                    <a:lumMod val="50000"/>
                  </a:schemeClr>
                </a:solidFill>
                <a:latin typeface="Segoe UI" panose="020B0502040204020203" pitchFamily="34" charset="0"/>
                <a:cs typeface="Segoe UI" panose="020B0502040204020203" pitchFamily="34" charset="0"/>
              </a:rPr>
              <a:t>The If function tests one or more conditions until a true result is found. If such a result is found, a corresponding value is returned. If no such result is found, a default value is returned. </a:t>
            </a:r>
          </a:p>
          <a:p>
            <a:r>
              <a:rPr lang="en-US" sz="1200" dirty="0">
                <a:solidFill>
                  <a:schemeClr val="bg1">
                    <a:lumMod val="50000"/>
                  </a:schemeClr>
                </a:solidFill>
                <a:latin typeface="Segoe UI" panose="020B0502040204020203" pitchFamily="34" charset="0"/>
                <a:cs typeface="Segoe UI" panose="020B0502040204020203" pitchFamily="34" charset="0"/>
              </a:rPr>
              <a:t>The RGBA function returns a color based on red, green, and blue components, including an alpha channel from 0 or 0% (which is fully transparent and invisible) to 1 or 100% (which is fully opaque and completely blocks out any layers behind a control).</a:t>
            </a:r>
          </a:p>
          <a:p>
            <a:r>
              <a:rPr lang="en-US" sz="1200" dirty="0">
                <a:solidFill>
                  <a:schemeClr val="bg1">
                    <a:lumMod val="50000"/>
                  </a:schemeClr>
                </a:solidFill>
                <a:latin typeface="Segoe UI" panose="020B0502040204020203" pitchFamily="34" charset="0"/>
                <a:cs typeface="Segoe UI" panose="020B0502040204020203" pitchFamily="34" charset="0"/>
              </a:rPr>
              <a:t>The </a:t>
            </a:r>
            <a:r>
              <a:rPr lang="en-US" sz="1200" dirty="0" err="1">
                <a:solidFill>
                  <a:schemeClr val="bg1">
                    <a:lumMod val="50000"/>
                  </a:schemeClr>
                </a:solidFill>
                <a:latin typeface="Segoe UI" panose="020B0502040204020203" pitchFamily="34" charset="0"/>
                <a:cs typeface="Segoe UI" panose="020B0502040204020203" pitchFamily="34" charset="0"/>
              </a:rPr>
              <a:t>IsSelected</a:t>
            </a:r>
            <a:r>
              <a:rPr lang="en-US" sz="1200" dirty="0">
                <a:solidFill>
                  <a:schemeClr val="bg1">
                    <a:lumMod val="50000"/>
                  </a:schemeClr>
                </a:solidFill>
                <a:latin typeface="Segoe UI" panose="020B0502040204020203" pitchFamily="34" charset="0"/>
                <a:cs typeface="Segoe UI" panose="020B0502040204020203" pitchFamily="34" charset="0"/>
              </a:rPr>
              <a:t> statement provides a true or false result depending on when a certain record has been selected inside a Gallery control.</a:t>
            </a:r>
          </a:p>
          <a:p>
            <a:endParaRPr lang="de-DE" sz="1200" dirty="0">
              <a:solidFill>
                <a:srgbClr val="29AEE6"/>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0514" y="1123718"/>
            <a:ext cx="5861370" cy="4354686"/>
          </a:xfrm>
          <a:prstGeom prst="rect">
            <a:avLst/>
          </a:prstGeom>
        </p:spPr>
      </p:pic>
      <p:sp>
        <p:nvSpPr>
          <p:cNvPr id="2" name="Rechteck 1">
            <a:extLst>
              <a:ext uri="{FF2B5EF4-FFF2-40B4-BE49-F238E27FC236}">
                <a16:creationId xmlns:a16="http://schemas.microsoft.com/office/drawing/2014/main" id="{83D280B5-D893-4472-AEBB-5E2843C6072F}"/>
              </a:ext>
            </a:extLst>
          </p:cNvPr>
          <p:cNvSpPr/>
          <p:nvPr/>
        </p:nvSpPr>
        <p:spPr>
          <a:xfrm>
            <a:off x="6302417" y="1700460"/>
            <a:ext cx="4968557"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5D31335F-7FEC-4B0C-9ACE-33820B47A7F8}"/>
              </a:ext>
            </a:extLst>
          </p:cNvPr>
          <p:cNvSpPr/>
          <p:nvPr/>
        </p:nvSpPr>
        <p:spPr>
          <a:xfrm>
            <a:off x="6065945" y="1474131"/>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4069173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220748"/>
            <a:ext cx="4535923" cy="4893647"/>
          </a:xfrm>
          <a:prstGeom prst="rect">
            <a:avLst/>
          </a:prstGeom>
          <a:noFill/>
        </p:spPr>
        <p:txBody>
          <a:bodyPr wrap="square" rtlCol="0">
            <a:spAutoFit/>
          </a:bodyPr>
          <a:lstStyle/>
          <a:p>
            <a:pPr marL="342900" indent="-342900">
              <a:buFont typeface="+mj-lt"/>
              <a:buAutoNum type="arabicPeriod" startAt="83"/>
            </a:pPr>
            <a:r>
              <a:rPr lang="de-DE" sz="1200" dirty="0">
                <a:latin typeface="Segoe UI" panose="020B0502040204020203" pitchFamily="34" charset="0"/>
                <a:cs typeface="Segoe UI" panose="020B0502040204020203" pitchFamily="34" charset="0"/>
              </a:rPr>
              <a:t>Select Gallery1 from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screen</a:t>
            </a:r>
            <a:r>
              <a:rPr lang="de-DE" sz="1200" dirty="0">
                <a:latin typeface="Segoe UI" panose="020B0502040204020203" pitchFamily="34" charset="0"/>
                <a:cs typeface="Segoe UI" panose="020B0502040204020203" pitchFamily="34" charset="0"/>
              </a:rPr>
              <a:t> &gt; Click on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edit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icon</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53)</a:t>
            </a:r>
          </a:p>
          <a:p>
            <a:pPr marL="342900" indent="-342900">
              <a:buFont typeface="+mj-lt"/>
              <a:buAutoNum type="arabicPeriod" startAt="83"/>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Label (Label6)</a:t>
            </a:r>
          </a:p>
          <a:p>
            <a:pPr marL="342900" indent="-342900">
              <a:buFont typeface="+mj-lt"/>
              <a:buAutoNum type="arabicPeriod" startAt="85"/>
            </a:pPr>
            <a:r>
              <a:rPr lang="de-DE" sz="1200" dirty="0">
                <a:latin typeface="Segoe UI" panose="020B0502040204020203" pitchFamily="34" charset="0"/>
                <a:cs typeface="Segoe UI" panose="020B0502040204020203" pitchFamily="34" charset="0"/>
              </a:rPr>
              <a:t>Select Label6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9</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err="1">
                <a:latin typeface="Segoe UI" panose="020B0502040204020203" pitchFamily="34" charset="0"/>
                <a:cs typeface="Segoe UI" panose="020B0502040204020203" pitchFamily="34" charset="0"/>
              </a:rPr>
              <a:t>alignment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Align</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right</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215 | Y = 40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120 | Height = 20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 </a:t>
            </a:r>
            <a:r>
              <a:rPr lang="de-DE" sz="1200" dirty="0">
                <a:solidFill>
                  <a:srgbClr val="29AEE6"/>
                </a:solidFill>
                <a:latin typeface="Segoe UI" panose="020B0502040204020203" pitchFamily="34" charset="0"/>
                <a:cs typeface="Segoe UI" panose="020B0502040204020203" pitchFamily="34" charset="0"/>
              </a:rPr>
              <a:t>Font Color &gt; Custom &gt; HEX = 0899F0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Padding: </a:t>
            </a:r>
            <a:r>
              <a:rPr lang="de-DE" sz="1200" dirty="0">
                <a:solidFill>
                  <a:srgbClr val="29AEE6"/>
                </a:solidFill>
                <a:latin typeface="Segoe UI" panose="020B0502040204020203" pitchFamily="34" charset="0"/>
                <a:cs typeface="Segoe UI" panose="020B0502040204020203" pitchFamily="34" charset="0"/>
              </a:rPr>
              <a:t>Top = 0 | Bottom = 0 | </a:t>
            </a:r>
            <a:r>
              <a:rPr lang="de-DE" sz="1200" dirty="0" err="1">
                <a:solidFill>
                  <a:srgbClr val="29AEE6"/>
                </a:solidFill>
                <a:latin typeface="Segoe UI" panose="020B0502040204020203" pitchFamily="34" charset="0"/>
                <a:cs typeface="Segoe UI" panose="020B0502040204020203" pitchFamily="34" charset="0"/>
              </a:rPr>
              <a:t>Left</a:t>
            </a:r>
            <a:r>
              <a:rPr lang="de-DE" sz="1200" dirty="0">
                <a:solidFill>
                  <a:srgbClr val="29AEE6"/>
                </a:solidFill>
                <a:latin typeface="Segoe UI" panose="020B0502040204020203" pitchFamily="34" charset="0"/>
                <a:cs typeface="Segoe UI" panose="020B0502040204020203" pitchFamily="34" charset="0"/>
              </a:rPr>
              <a:t> = 0 | Right = 0</a:t>
            </a:r>
          </a:p>
          <a:p>
            <a:pPr marL="342900" indent="-342900">
              <a:buFont typeface="+mj-lt"/>
              <a:buAutoNum type="arabicPeriod" startAt="86"/>
            </a:pPr>
            <a:r>
              <a:rPr lang="de-DE" sz="1200" dirty="0">
                <a:latin typeface="Segoe UI" panose="020B0502040204020203" pitchFamily="34" charset="0"/>
                <a:cs typeface="Segoe UI" panose="020B0502040204020203" pitchFamily="34" charset="0"/>
              </a:rPr>
              <a:t>Select Label6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Text property is selected (see </a:t>
            </a:r>
            <a:r>
              <a:rPr lang="en-US" sz="1200" dirty="0">
                <a:solidFill>
                  <a:srgbClr val="29AEE6"/>
                </a:solidFill>
                <a:latin typeface="Segoe UI" panose="020B0502040204020203" pitchFamily="34" charset="0"/>
                <a:cs typeface="Segoe UI" panose="020B0502040204020203" pitchFamily="34" charset="0"/>
              </a:rPr>
              <a:t>1</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86"/>
            </a:pPr>
            <a:r>
              <a:rPr lang="en-US" sz="1200" dirty="0">
                <a:latin typeface="Segoe UI" panose="020B0502040204020203" pitchFamily="34" charset="0"/>
                <a:cs typeface="Segoe UI" panose="020B0502040204020203" pitchFamily="34" charset="0"/>
              </a:rPr>
              <a:t>Type the following </a:t>
            </a:r>
            <a:r>
              <a:rPr lang="en-US" sz="1200" dirty="0" err="1">
                <a:solidFill>
                  <a:srgbClr val="29AEE6"/>
                </a:solidFill>
                <a:latin typeface="Segoe UI" panose="020B0502040204020203" pitchFamily="34" charset="0"/>
                <a:cs typeface="Segoe UI" panose="020B0502040204020203" pitchFamily="34" charset="0"/>
              </a:rPr>
              <a:t>ThisItem.Stock</a:t>
            </a:r>
            <a:r>
              <a:rPr lang="en-US" sz="1200" dirty="0">
                <a:solidFill>
                  <a:srgbClr val="29AEE6"/>
                </a:solidFill>
                <a:latin typeface="Segoe UI" panose="020B0502040204020203" pitchFamily="34" charset="0"/>
                <a:cs typeface="Segoe UI" panose="020B0502040204020203" pitchFamily="34" charset="0"/>
              </a:rPr>
              <a:t> &amp; "/" &amp; </a:t>
            </a:r>
            <a:r>
              <a:rPr lang="en-US" sz="1200" dirty="0" err="1">
                <a:solidFill>
                  <a:srgbClr val="29AEE6"/>
                </a:solidFill>
                <a:latin typeface="Segoe UI" panose="020B0502040204020203" pitchFamily="34" charset="0"/>
                <a:cs typeface="Segoe UI" panose="020B0502040204020203" pitchFamily="34" charset="0"/>
              </a:rPr>
              <a:t>LookUp</a:t>
            </a:r>
            <a:r>
              <a:rPr lang="en-US" sz="1200" dirty="0">
                <a:solidFill>
                  <a:srgbClr val="29AEE6"/>
                </a:solidFill>
                <a:latin typeface="Segoe UI" panose="020B0502040204020203" pitchFamily="34" charset="0"/>
                <a:cs typeface="Segoe UI" panose="020B0502040204020203" pitchFamily="34" charset="0"/>
              </a:rPr>
              <a:t>(Shelves, ID = </a:t>
            </a:r>
            <a:r>
              <a:rPr lang="en-US" sz="1200" dirty="0" err="1">
                <a:solidFill>
                  <a:srgbClr val="29AEE6"/>
                </a:solidFill>
                <a:latin typeface="Segoe UI" panose="020B0502040204020203" pitchFamily="34" charset="0"/>
                <a:cs typeface="Segoe UI" panose="020B0502040204020203" pitchFamily="34" charset="0"/>
              </a:rPr>
              <a:t>ThisItem.Shelf</a:t>
            </a:r>
            <a:r>
              <a:rPr lang="en-US" sz="1200" dirty="0">
                <a:solidFill>
                  <a:srgbClr val="29AEE6"/>
                </a:solidFill>
                <a:latin typeface="Segoe UI" panose="020B0502040204020203" pitchFamily="34" charset="0"/>
                <a:cs typeface="Segoe UI" panose="020B0502040204020203" pitchFamily="34" charset="0"/>
              </a:rPr>
              <a:t>, Capacity) &amp; " items“</a:t>
            </a:r>
            <a:br>
              <a:rPr lang="en-US" sz="1200" dirty="0">
                <a:solidFill>
                  <a:srgbClr val="29AEE6"/>
                </a:solidFill>
                <a:latin typeface="Segoe UI" panose="020B0502040204020203" pitchFamily="34" charset="0"/>
                <a:cs typeface="Segoe UI" panose="020B0502040204020203" pitchFamily="34" charset="0"/>
              </a:rPr>
            </a:br>
            <a:br>
              <a:rPr lang="en-US" sz="1200" dirty="0">
                <a:solidFill>
                  <a:srgbClr val="29AEE6"/>
                </a:solidFill>
                <a:latin typeface="Segoe UI" panose="020B0502040204020203" pitchFamily="34" charset="0"/>
                <a:cs typeface="Segoe UI" panose="020B0502040204020203" pitchFamily="34" charset="0"/>
              </a:rPr>
            </a:br>
            <a:r>
              <a:rPr lang="en-US" sz="1200" dirty="0">
                <a:solidFill>
                  <a:srgbClr val="EE0000"/>
                </a:solidFill>
                <a:latin typeface="Segoe UI" panose="020B0502040204020203" pitchFamily="34" charset="0"/>
                <a:cs typeface="Segoe UI" panose="020B0502040204020203" pitchFamily="34" charset="0"/>
              </a:rPr>
              <a:t>Note</a:t>
            </a:r>
            <a:r>
              <a:rPr lang="en-US" sz="1200" dirty="0">
                <a:latin typeface="Segoe UI" panose="020B0502040204020203" pitchFamily="34" charset="0"/>
                <a:cs typeface="Segoe UI" panose="020B0502040204020203" pitchFamily="34" charset="0"/>
              </a:rPr>
              <a:t>: If you are using Power Apps in </a:t>
            </a:r>
            <a:r>
              <a:rPr lang="en-US" sz="1200" dirty="0">
                <a:solidFill>
                  <a:srgbClr val="EE0000"/>
                </a:solidFill>
                <a:latin typeface="Segoe UI Semibold" panose="020B0702040204020203" pitchFamily="34" charset="0"/>
                <a:cs typeface="Segoe UI Semibold" panose="020B0702040204020203" pitchFamily="34" charset="0"/>
              </a:rPr>
              <a:t>German language</a:t>
            </a:r>
            <a:r>
              <a:rPr lang="en-US" sz="1200" dirty="0">
                <a:latin typeface="Segoe UI" panose="020B0502040204020203" pitchFamily="34" charset="0"/>
                <a:cs typeface="Segoe UI" panose="020B0502040204020203" pitchFamily="34" charset="0"/>
              </a:rPr>
              <a:t>, replace the </a:t>
            </a:r>
            <a:r>
              <a:rPr lang="en-US" sz="1200" dirty="0">
                <a:latin typeface="Segoe UI Semibold" panose="020B0702040204020203" pitchFamily="34" charset="0"/>
                <a:cs typeface="Segoe UI Semibold" panose="020B0702040204020203" pitchFamily="34" charset="0"/>
              </a:rPr>
              <a:t>semi-colon ; to ;; double semi-colon </a:t>
            </a:r>
            <a:r>
              <a:rPr lang="en-US" sz="1200" dirty="0">
                <a:latin typeface="Segoe UI" panose="020B0502040204020203" pitchFamily="34" charset="0"/>
                <a:cs typeface="Segoe UI" panose="020B0502040204020203" pitchFamily="34" charset="0"/>
              </a:rPr>
              <a:t>and the </a:t>
            </a:r>
            <a:r>
              <a:rPr lang="en-US" sz="1200" dirty="0">
                <a:latin typeface="Segoe UI Semibold" panose="020B0702040204020203" pitchFamily="34" charset="0"/>
                <a:cs typeface="Segoe UI Semibold" panose="020B0702040204020203" pitchFamily="34" charset="0"/>
              </a:rPr>
              <a:t>comma , to semi-colon</a:t>
            </a:r>
            <a:r>
              <a:rPr lang="en-US" sz="1200" dirty="0">
                <a:latin typeface="Segoe UI" panose="020B0502040204020203" pitchFamily="34" charset="0"/>
                <a:cs typeface="Segoe UI" panose="020B0502040204020203" pitchFamily="34" charset="0"/>
              </a:rPr>
              <a:t>!</a:t>
            </a:r>
          </a:p>
          <a:p>
            <a:endParaRPr lang="en-US" sz="1200" dirty="0">
              <a:solidFill>
                <a:schemeClr val="bg1">
                  <a:lumMod val="50000"/>
                </a:schemeClr>
              </a:solidFill>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en-US" sz="1200" dirty="0">
                <a:solidFill>
                  <a:schemeClr val="bg1">
                    <a:lumMod val="50000"/>
                  </a:schemeClr>
                </a:solidFill>
                <a:latin typeface="Segoe UI" panose="020B0502040204020203" pitchFamily="34" charset="0"/>
                <a:cs typeface="Segoe UI" panose="020B0502040204020203" pitchFamily="34" charset="0"/>
              </a:rPr>
              <a:t>The </a:t>
            </a:r>
            <a:r>
              <a:rPr lang="en-US" sz="1200" dirty="0" err="1">
                <a:solidFill>
                  <a:schemeClr val="bg1">
                    <a:lumMod val="50000"/>
                  </a:schemeClr>
                </a:solidFill>
                <a:latin typeface="Segoe UI" panose="020B0502040204020203" pitchFamily="34" charset="0"/>
                <a:cs typeface="Segoe UI" panose="020B0502040204020203" pitchFamily="34" charset="0"/>
              </a:rPr>
              <a:t>LookUp</a:t>
            </a:r>
            <a:r>
              <a:rPr lang="en-US" sz="1200" dirty="0">
                <a:solidFill>
                  <a:schemeClr val="bg1">
                    <a:lumMod val="50000"/>
                  </a:schemeClr>
                </a:solidFill>
                <a:latin typeface="Segoe UI" panose="020B0502040204020203" pitchFamily="34" charset="0"/>
                <a:cs typeface="Segoe UI" panose="020B0502040204020203" pitchFamily="34" charset="0"/>
              </a:rPr>
              <a:t> function finds the first record in a table that satisfies a formula. Use </a:t>
            </a:r>
            <a:r>
              <a:rPr lang="en-US" sz="1200" dirty="0" err="1">
                <a:solidFill>
                  <a:schemeClr val="bg1">
                    <a:lumMod val="50000"/>
                  </a:schemeClr>
                </a:solidFill>
                <a:latin typeface="Segoe UI" panose="020B0502040204020203" pitchFamily="34" charset="0"/>
                <a:cs typeface="Segoe UI" panose="020B0502040204020203" pitchFamily="34" charset="0"/>
              </a:rPr>
              <a:t>LookUp</a:t>
            </a:r>
            <a:r>
              <a:rPr lang="en-US" sz="1200" dirty="0">
                <a:solidFill>
                  <a:schemeClr val="bg1">
                    <a:lumMod val="50000"/>
                  </a:schemeClr>
                </a:solidFill>
                <a:latin typeface="Segoe UI" panose="020B0502040204020203" pitchFamily="34" charset="0"/>
                <a:cs typeface="Segoe UI" panose="020B0502040204020203" pitchFamily="34" charset="0"/>
              </a:rPr>
              <a:t> to find a single record that matches one or more criteria.</a:t>
            </a:r>
            <a:endParaRPr lang="de-DE" sz="1200" dirty="0">
              <a:solidFill>
                <a:srgbClr val="29AEE6"/>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0514" y="1128233"/>
            <a:ext cx="5861370" cy="4345656"/>
          </a:xfrm>
          <a:prstGeom prst="rect">
            <a:avLst/>
          </a:prstGeom>
        </p:spPr>
      </p:pic>
      <p:sp>
        <p:nvSpPr>
          <p:cNvPr id="2" name="Rechteck 1">
            <a:extLst>
              <a:ext uri="{FF2B5EF4-FFF2-40B4-BE49-F238E27FC236}">
                <a16:creationId xmlns:a16="http://schemas.microsoft.com/office/drawing/2014/main" id="{83D280B5-D893-4472-AEBB-5E2843C6072F}"/>
              </a:ext>
            </a:extLst>
          </p:cNvPr>
          <p:cNvSpPr/>
          <p:nvPr/>
        </p:nvSpPr>
        <p:spPr>
          <a:xfrm>
            <a:off x="6302417" y="1700460"/>
            <a:ext cx="4968557"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5D31335F-7FEC-4B0C-9ACE-33820B47A7F8}"/>
              </a:ext>
            </a:extLst>
          </p:cNvPr>
          <p:cNvSpPr/>
          <p:nvPr/>
        </p:nvSpPr>
        <p:spPr>
          <a:xfrm>
            <a:off x="6065945" y="1474131"/>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150036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4F070F-0027-48BC-B03E-B57E351EB9C5}"/>
              </a:ext>
              <a:ext uri="{C183D7F6-B498-43B3-948B-1728B52AA6E4}">
                <adec:decorative xmlns:adec="http://schemas.microsoft.com/office/drawing/2017/decorative" val="1"/>
              </a:ext>
            </a:extLst>
          </p:cNvPr>
          <p:cNvGrpSpPr/>
          <p:nvPr/>
        </p:nvGrpSpPr>
        <p:grpSpPr>
          <a:xfrm>
            <a:off x="845487" y="1135004"/>
            <a:ext cx="10855974" cy="5146487"/>
            <a:chOff x="815298" y="986272"/>
            <a:chExt cx="10886163" cy="5295220"/>
          </a:xfrm>
        </p:grpSpPr>
        <p:sp>
          <p:nvSpPr>
            <p:cNvPr id="4" name="Rectangle 3">
              <a:extLst>
                <a:ext uri="{FF2B5EF4-FFF2-40B4-BE49-F238E27FC236}">
                  <a16:creationId xmlns:a16="http://schemas.microsoft.com/office/drawing/2014/main" id="{30C3A741-7666-4F22-9D99-ECBCEE502BEB}"/>
                </a:ext>
              </a:extLst>
            </p:cNvPr>
            <p:cNvSpPr/>
            <p:nvPr/>
          </p:nvSpPr>
          <p:spPr>
            <a:xfrm>
              <a:off x="823911" y="986272"/>
              <a:ext cx="2719389" cy="5287587"/>
            </a:xfrm>
            <a:prstGeom prst="rect">
              <a:avLst/>
            </a:prstGeom>
            <a:solidFill>
              <a:srgbClr val="000000"/>
            </a:solidFill>
            <a:ln w="10795" cap="flat" cmpd="sng" algn="ctr">
              <a:solidFill>
                <a:srgbClr val="505050">
                  <a:lumMod val="8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itka Subheading" panose="02000505000000020004" pitchFamily="2" charset="0"/>
                <a:ea typeface="+mn-ea"/>
                <a:cs typeface="+mn-cs"/>
              </a:endParaRPr>
            </a:p>
          </p:txBody>
        </p:sp>
        <p:sp>
          <p:nvSpPr>
            <p:cNvPr id="5" name="Rectangle 4">
              <a:extLst>
                <a:ext uri="{FF2B5EF4-FFF2-40B4-BE49-F238E27FC236}">
                  <a16:creationId xmlns:a16="http://schemas.microsoft.com/office/drawing/2014/main" id="{621280A6-5E86-4771-8956-E35473497FD0}"/>
                </a:ext>
              </a:extLst>
            </p:cNvPr>
            <p:cNvSpPr/>
            <p:nvPr/>
          </p:nvSpPr>
          <p:spPr>
            <a:xfrm>
              <a:off x="3524248" y="986272"/>
              <a:ext cx="2719389" cy="5287587"/>
            </a:xfrm>
            <a:prstGeom prst="rect">
              <a:avLst/>
            </a:prstGeom>
            <a:solidFill>
              <a:srgbClr val="000000"/>
            </a:solidFill>
            <a:ln w="10795" cap="flat" cmpd="sng" algn="ctr">
              <a:solidFill>
                <a:srgbClr val="505050">
                  <a:lumMod val="8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itka Subheading" panose="02000505000000020004" pitchFamily="2" charset="0"/>
                <a:ea typeface="+mn-ea"/>
                <a:cs typeface="+mn-cs"/>
              </a:endParaRPr>
            </a:p>
          </p:txBody>
        </p:sp>
        <p:sp>
          <p:nvSpPr>
            <p:cNvPr id="6" name="Rectangle 5">
              <a:extLst>
                <a:ext uri="{FF2B5EF4-FFF2-40B4-BE49-F238E27FC236}">
                  <a16:creationId xmlns:a16="http://schemas.microsoft.com/office/drawing/2014/main" id="{0CBDB7C3-7B50-4ECD-B401-E1C353FD218C}"/>
                </a:ext>
              </a:extLst>
            </p:cNvPr>
            <p:cNvSpPr/>
            <p:nvPr/>
          </p:nvSpPr>
          <p:spPr>
            <a:xfrm>
              <a:off x="6253161" y="986272"/>
              <a:ext cx="2719389" cy="5287587"/>
            </a:xfrm>
            <a:prstGeom prst="rect">
              <a:avLst/>
            </a:prstGeom>
            <a:solidFill>
              <a:srgbClr val="000000"/>
            </a:solidFill>
            <a:ln w="10795" cap="flat" cmpd="sng" algn="ctr">
              <a:solidFill>
                <a:srgbClr val="505050">
                  <a:lumMod val="8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itka Subheading" panose="02000505000000020004" pitchFamily="2" charset="0"/>
                <a:ea typeface="+mn-ea"/>
                <a:cs typeface="+mn-cs"/>
              </a:endParaRPr>
            </a:p>
          </p:txBody>
        </p:sp>
        <p:sp>
          <p:nvSpPr>
            <p:cNvPr id="7" name="Rectangle 6">
              <a:extLst>
                <a:ext uri="{FF2B5EF4-FFF2-40B4-BE49-F238E27FC236}">
                  <a16:creationId xmlns:a16="http://schemas.microsoft.com/office/drawing/2014/main" id="{19AF21AB-8E45-441F-97CB-8E6359788756}"/>
                </a:ext>
              </a:extLst>
            </p:cNvPr>
            <p:cNvSpPr/>
            <p:nvPr/>
          </p:nvSpPr>
          <p:spPr>
            <a:xfrm>
              <a:off x="8953498" y="986272"/>
              <a:ext cx="2719389" cy="5287587"/>
            </a:xfrm>
            <a:prstGeom prst="rect">
              <a:avLst/>
            </a:prstGeom>
            <a:solidFill>
              <a:srgbClr val="000000"/>
            </a:solidFill>
            <a:ln w="10795" cap="flat" cmpd="sng" algn="ctr">
              <a:solidFill>
                <a:srgbClr val="505050">
                  <a:lumMod val="8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itka Subheading" panose="02000505000000020004" pitchFamily="2" charset="0"/>
                <a:ea typeface="+mn-ea"/>
                <a:cs typeface="+mn-cs"/>
              </a:endParaRPr>
            </a:p>
          </p:txBody>
        </p:sp>
        <p:sp>
          <p:nvSpPr>
            <p:cNvPr id="10" name="Freeform 5">
              <a:extLst>
                <a:ext uri="{FF2B5EF4-FFF2-40B4-BE49-F238E27FC236}">
                  <a16:creationId xmlns:a16="http://schemas.microsoft.com/office/drawing/2014/main" id="{E2E6DF9D-DC18-4056-BE84-B69641FA60EE}"/>
                </a:ext>
              </a:extLst>
            </p:cNvPr>
            <p:cNvSpPr>
              <a:spLocks/>
            </p:cNvSpPr>
            <p:nvPr/>
          </p:nvSpPr>
          <p:spPr bwMode="auto">
            <a:xfrm>
              <a:off x="815298" y="1669749"/>
              <a:ext cx="10886163" cy="4611743"/>
            </a:xfrm>
            <a:custGeom>
              <a:avLst/>
              <a:gdLst>
                <a:gd name="T0" fmla="*/ 0 w 7082"/>
                <a:gd name="T1" fmla="*/ 3586 h 3586"/>
                <a:gd name="T2" fmla="*/ 0 w 7082"/>
                <a:gd name="T3" fmla="*/ 0 h 3586"/>
                <a:gd name="T4" fmla="*/ 205 w 7082"/>
                <a:gd name="T5" fmla="*/ 0 h 3586"/>
                <a:gd name="T6" fmla="*/ 564 w 7082"/>
                <a:gd name="T7" fmla="*/ 1465 h 3586"/>
                <a:gd name="T8" fmla="*/ 1354 w 7082"/>
                <a:gd name="T9" fmla="*/ 1617 h 3586"/>
                <a:gd name="T10" fmla="*/ 2246 w 7082"/>
                <a:gd name="T11" fmla="*/ 2366 h 3586"/>
                <a:gd name="T12" fmla="*/ 3661 w 7082"/>
                <a:gd name="T13" fmla="*/ 3094 h 3586"/>
                <a:gd name="T14" fmla="*/ 4959 w 7082"/>
                <a:gd name="T15" fmla="*/ 3392 h 3586"/>
                <a:gd name="T16" fmla="*/ 7082 w 7082"/>
                <a:gd name="T17" fmla="*/ 3586 h 3586"/>
                <a:gd name="T18" fmla="*/ 0 w 7082"/>
                <a:gd name="T19" fmla="*/ 3586 h 3586"/>
                <a:gd name="connsiteX0" fmla="*/ 0 w 10000"/>
                <a:gd name="connsiteY0" fmla="*/ 10000 h 10000"/>
                <a:gd name="connsiteX1" fmla="*/ 0 w 10000"/>
                <a:gd name="connsiteY1" fmla="*/ 0 h 10000"/>
                <a:gd name="connsiteX2" fmla="*/ 578 w 10000"/>
                <a:gd name="connsiteY2" fmla="*/ 1752 h 10000"/>
                <a:gd name="connsiteX3" fmla="*/ 796 w 10000"/>
                <a:gd name="connsiteY3" fmla="*/ 4085 h 10000"/>
                <a:gd name="connsiteX4" fmla="*/ 1912 w 10000"/>
                <a:gd name="connsiteY4" fmla="*/ 4509 h 10000"/>
                <a:gd name="connsiteX5" fmla="*/ 3171 w 10000"/>
                <a:gd name="connsiteY5" fmla="*/ 6598 h 10000"/>
                <a:gd name="connsiteX6" fmla="*/ 5169 w 10000"/>
                <a:gd name="connsiteY6" fmla="*/ 8628 h 10000"/>
                <a:gd name="connsiteX7" fmla="*/ 7002 w 10000"/>
                <a:gd name="connsiteY7" fmla="*/ 9459 h 10000"/>
                <a:gd name="connsiteX8" fmla="*/ 10000 w 10000"/>
                <a:gd name="connsiteY8" fmla="*/ 10000 h 10000"/>
                <a:gd name="connsiteX9" fmla="*/ 0 w 10000"/>
                <a:gd name="connsiteY9" fmla="*/ 10000 h 10000"/>
                <a:gd name="connsiteX0" fmla="*/ 0 w 10000"/>
                <a:gd name="connsiteY0" fmla="*/ 9551 h 9551"/>
                <a:gd name="connsiteX1" fmla="*/ 408 w 10000"/>
                <a:gd name="connsiteY1" fmla="*/ 0 h 9551"/>
                <a:gd name="connsiteX2" fmla="*/ 578 w 10000"/>
                <a:gd name="connsiteY2" fmla="*/ 1303 h 9551"/>
                <a:gd name="connsiteX3" fmla="*/ 796 w 10000"/>
                <a:gd name="connsiteY3" fmla="*/ 3636 h 9551"/>
                <a:gd name="connsiteX4" fmla="*/ 1912 w 10000"/>
                <a:gd name="connsiteY4" fmla="*/ 4060 h 9551"/>
                <a:gd name="connsiteX5" fmla="*/ 3171 w 10000"/>
                <a:gd name="connsiteY5" fmla="*/ 6149 h 9551"/>
                <a:gd name="connsiteX6" fmla="*/ 5169 w 10000"/>
                <a:gd name="connsiteY6" fmla="*/ 8179 h 9551"/>
                <a:gd name="connsiteX7" fmla="*/ 7002 w 10000"/>
                <a:gd name="connsiteY7" fmla="*/ 9010 h 9551"/>
                <a:gd name="connsiteX8" fmla="*/ 10000 w 10000"/>
                <a:gd name="connsiteY8" fmla="*/ 9551 h 9551"/>
                <a:gd name="connsiteX9" fmla="*/ 0 w 10000"/>
                <a:gd name="connsiteY9" fmla="*/ 9551 h 9551"/>
                <a:gd name="connsiteX0" fmla="*/ 20 w 9592"/>
                <a:gd name="connsiteY0" fmla="*/ 10000 h 10000"/>
                <a:gd name="connsiteX1" fmla="*/ 0 w 9592"/>
                <a:gd name="connsiteY1" fmla="*/ 0 h 10000"/>
                <a:gd name="connsiteX2" fmla="*/ 170 w 9592"/>
                <a:gd name="connsiteY2" fmla="*/ 1364 h 10000"/>
                <a:gd name="connsiteX3" fmla="*/ 388 w 9592"/>
                <a:gd name="connsiteY3" fmla="*/ 3807 h 10000"/>
                <a:gd name="connsiteX4" fmla="*/ 1504 w 9592"/>
                <a:gd name="connsiteY4" fmla="*/ 4251 h 10000"/>
                <a:gd name="connsiteX5" fmla="*/ 2763 w 9592"/>
                <a:gd name="connsiteY5" fmla="*/ 6438 h 10000"/>
                <a:gd name="connsiteX6" fmla="*/ 4761 w 9592"/>
                <a:gd name="connsiteY6" fmla="*/ 8564 h 10000"/>
                <a:gd name="connsiteX7" fmla="*/ 6594 w 9592"/>
                <a:gd name="connsiteY7" fmla="*/ 9434 h 10000"/>
                <a:gd name="connsiteX8" fmla="*/ 9592 w 9592"/>
                <a:gd name="connsiteY8" fmla="*/ 10000 h 10000"/>
                <a:gd name="connsiteX9" fmla="*/ 20 w 9592"/>
                <a:gd name="connsiteY9" fmla="*/ 10000 h 10000"/>
                <a:gd name="connsiteX0" fmla="*/ 73 w 10052"/>
                <a:gd name="connsiteY0" fmla="*/ 9083 h 9083"/>
                <a:gd name="connsiteX1" fmla="*/ 0 w 10052"/>
                <a:gd name="connsiteY1" fmla="*/ 0 h 9083"/>
                <a:gd name="connsiteX2" fmla="*/ 229 w 10052"/>
                <a:gd name="connsiteY2" fmla="*/ 447 h 9083"/>
                <a:gd name="connsiteX3" fmla="*/ 457 w 10052"/>
                <a:gd name="connsiteY3" fmla="*/ 2890 h 9083"/>
                <a:gd name="connsiteX4" fmla="*/ 1620 w 10052"/>
                <a:gd name="connsiteY4" fmla="*/ 3334 h 9083"/>
                <a:gd name="connsiteX5" fmla="*/ 2933 w 10052"/>
                <a:gd name="connsiteY5" fmla="*/ 5521 h 9083"/>
                <a:gd name="connsiteX6" fmla="*/ 5016 w 10052"/>
                <a:gd name="connsiteY6" fmla="*/ 7647 h 9083"/>
                <a:gd name="connsiteX7" fmla="*/ 6926 w 10052"/>
                <a:gd name="connsiteY7" fmla="*/ 8517 h 9083"/>
                <a:gd name="connsiteX8" fmla="*/ 10052 w 10052"/>
                <a:gd name="connsiteY8" fmla="*/ 9083 h 9083"/>
                <a:gd name="connsiteX9" fmla="*/ 73 w 10052"/>
                <a:gd name="connsiteY9" fmla="*/ 9083 h 9083"/>
                <a:gd name="connsiteX0" fmla="*/ 21 w 9948"/>
                <a:gd name="connsiteY0" fmla="*/ 10025 h 10025"/>
                <a:gd name="connsiteX1" fmla="*/ 0 w 9948"/>
                <a:gd name="connsiteY1" fmla="*/ 0 h 10025"/>
                <a:gd name="connsiteX2" fmla="*/ 176 w 9948"/>
                <a:gd name="connsiteY2" fmla="*/ 517 h 10025"/>
                <a:gd name="connsiteX3" fmla="*/ 403 w 9948"/>
                <a:gd name="connsiteY3" fmla="*/ 3207 h 10025"/>
                <a:gd name="connsiteX4" fmla="*/ 1560 w 9948"/>
                <a:gd name="connsiteY4" fmla="*/ 3696 h 10025"/>
                <a:gd name="connsiteX5" fmla="*/ 2866 w 9948"/>
                <a:gd name="connsiteY5" fmla="*/ 6103 h 10025"/>
                <a:gd name="connsiteX6" fmla="*/ 4938 w 9948"/>
                <a:gd name="connsiteY6" fmla="*/ 8444 h 10025"/>
                <a:gd name="connsiteX7" fmla="*/ 6838 w 9948"/>
                <a:gd name="connsiteY7" fmla="*/ 9402 h 10025"/>
                <a:gd name="connsiteX8" fmla="*/ 9948 w 9948"/>
                <a:gd name="connsiteY8" fmla="*/ 10025 h 10025"/>
                <a:gd name="connsiteX9" fmla="*/ 21 w 9948"/>
                <a:gd name="connsiteY9" fmla="*/ 10025 h 10025"/>
                <a:gd name="connsiteX0" fmla="*/ 3 w 9982"/>
                <a:gd name="connsiteY0" fmla="*/ 10000 h 10000"/>
                <a:gd name="connsiteX1" fmla="*/ 3 w 9982"/>
                <a:gd name="connsiteY1" fmla="*/ 0 h 10000"/>
                <a:gd name="connsiteX2" fmla="*/ 159 w 9982"/>
                <a:gd name="connsiteY2" fmla="*/ 516 h 10000"/>
                <a:gd name="connsiteX3" fmla="*/ 387 w 9982"/>
                <a:gd name="connsiteY3" fmla="*/ 3199 h 10000"/>
                <a:gd name="connsiteX4" fmla="*/ 1550 w 9982"/>
                <a:gd name="connsiteY4" fmla="*/ 3687 h 10000"/>
                <a:gd name="connsiteX5" fmla="*/ 2863 w 9982"/>
                <a:gd name="connsiteY5" fmla="*/ 6088 h 10000"/>
                <a:gd name="connsiteX6" fmla="*/ 4946 w 9982"/>
                <a:gd name="connsiteY6" fmla="*/ 8423 h 10000"/>
                <a:gd name="connsiteX7" fmla="*/ 6856 w 9982"/>
                <a:gd name="connsiteY7" fmla="*/ 9379 h 10000"/>
                <a:gd name="connsiteX8" fmla="*/ 9982 w 9982"/>
                <a:gd name="connsiteY8" fmla="*/ 10000 h 10000"/>
                <a:gd name="connsiteX9" fmla="*/ 3 w 9982"/>
                <a:gd name="connsiteY9" fmla="*/ 10000 h 10000"/>
                <a:gd name="connsiteX0" fmla="*/ 31 w 9997"/>
                <a:gd name="connsiteY0" fmla="*/ 10025 h 10025"/>
                <a:gd name="connsiteX1" fmla="*/ 0 w 9997"/>
                <a:gd name="connsiteY1" fmla="*/ 0 h 10025"/>
                <a:gd name="connsiteX2" fmla="*/ 156 w 9997"/>
                <a:gd name="connsiteY2" fmla="*/ 516 h 10025"/>
                <a:gd name="connsiteX3" fmla="*/ 385 w 9997"/>
                <a:gd name="connsiteY3" fmla="*/ 3199 h 10025"/>
                <a:gd name="connsiteX4" fmla="*/ 1550 w 9997"/>
                <a:gd name="connsiteY4" fmla="*/ 3687 h 10025"/>
                <a:gd name="connsiteX5" fmla="*/ 2865 w 9997"/>
                <a:gd name="connsiteY5" fmla="*/ 6088 h 10025"/>
                <a:gd name="connsiteX6" fmla="*/ 4952 w 9997"/>
                <a:gd name="connsiteY6" fmla="*/ 8423 h 10025"/>
                <a:gd name="connsiteX7" fmla="*/ 6865 w 9997"/>
                <a:gd name="connsiteY7" fmla="*/ 9379 h 10025"/>
                <a:gd name="connsiteX8" fmla="*/ 9997 w 9997"/>
                <a:gd name="connsiteY8" fmla="*/ 10000 h 10025"/>
                <a:gd name="connsiteX9" fmla="*/ 31 w 9997"/>
                <a:gd name="connsiteY9" fmla="*/ 10025 h 10025"/>
                <a:gd name="connsiteX0" fmla="*/ 31 w 10000"/>
                <a:gd name="connsiteY0" fmla="*/ 10000 h 10000"/>
                <a:gd name="connsiteX1" fmla="*/ 0 w 10000"/>
                <a:gd name="connsiteY1" fmla="*/ 0 h 10000"/>
                <a:gd name="connsiteX2" fmla="*/ 156 w 10000"/>
                <a:gd name="connsiteY2" fmla="*/ 515 h 10000"/>
                <a:gd name="connsiteX3" fmla="*/ 416 w 10000"/>
                <a:gd name="connsiteY3" fmla="*/ 2652 h 10000"/>
                <a:gd name="connsiteX4" fmla="*/ 1550 w 10000"/>
                <a:gd name="connsiteY4" fmla="*/ 3678 h 10000"/>
                <a:gd name="connsiteX5" fmla="*/ 2866 w 10000"/>
                <a:gd name="connsiteY5" fmla="*/ 6073 h 10000"/>
                <a:gd name="connsiteX6" fmla="*/ 4953 w 10000"/>
                <a:gd name="connsiteY6" fmla="*/ 8402 h 10000"/>
                <a:gd name="connsiteX7" fmla="*/ 6867 w 10000"/>
                <a:gd name="connsiteY7" fmla="*/ 9356 h 10000"/>
                <a:gd name="connsiteX8" fmla="*/ 10000 w 10000"/>
                <a:gd name="connsiteY8" fmla="*/ 9975 h 10000"/>
                <a:gd name="connsiteX9" fmla="*/ 31 w 10000"/>
                <a:gd name="connsiteY9" fmla="*/ 10000 h 10000"/>
                <a:gd name="connsiteX0" fmla="*/ 135 w 10104"/>
                <a:gd name="connsiteY0" fmla="*/ 10000 h 10000"/>
                <a:gd name="connsiteX1" fmla="*/ 0 w 10104"/>
                <a:gd name="connsiteY1" fmla="*/ 0 h 10000"/>
                <a:gd name="connsiteX2" fmla="*/ 260 w 10104"/>
                <a:gd name="connsiteY2" fmla="*/ 515 h 10000"/>
                <a:gd name="connsiteX3" fmla="*/ 520 w 10104"/>
                <a:gd name="connsiteY3" fmla="*/ 2652 h 10000"/>
                <a:gd name="connsiteX4" fmla="*/ 1654 w 10104"/>
                <a:gd name="connsiteY4" fmla="*/ 3678 h 10000"/>
                <a:gd name="connsiteX5" fmla="*/ 2970 w 10104"/>
                <a:gd name="connsiteY5" fmla="*/ 6073 h 10000"/>
                <a:gd name="connsiteX6" fmla="*/ 5057 w 10104"/>
                <a:gd name="connsiteY6" fmla="*/ 8402 h 10000"/>
                <a:gd name="connsiteX7" fmla="*/ 6971 w 10104"/>
                <a:gd name="connsiteY7" fmla="*/ 9356 h 10000"/>
                <a:gd name="connsiteX8" fmla="*/ 10104 w 10104"/>
                <a:gd name="connsiteY8" fmla="*/ 9975 h 10000"/>
                <a:gd name="connsiteX9" fmla="*/ 135 w 10104"/>
                <a:gd name="connsiteY9" fmla="*/ 10000 h 10000"/>
                <a:gd name="connsiteX0" fmla="*/ 135 w 10104"/>
                <a:gd name="connsiteY0" fmla="*/ 10000 h 10000"/>
                <a:gd name="connsiteX1" fmla="*/ 0 w 10104"/>
                <a:gd name="connsiteY1" fmla="*/ 0 h 10000"/>
                <a:gd name="connsiteX2" fmla="*/ 260 w 10104"/>
                <a:gd name="connsiteY2" fmla="*/ 515 h 10000"/>
                <a:gd name="connsiteX3" fmla="*/ 520 w 10104"/>
                <a:gd name="connsiteY3" fmla="*/ 2652 h 10000"/>
                <a:gd name="connsiteX4" fmla="*/ 1654 w 10104"/>
                <a:gd name="connsiteY4" fmla="*/ 3678 h 10000"/>
                <a:gd name="connsiteX5" fmla="*/ 2970 w 10104"/>
                <a:gd name="connsiteY5" fmla="*/ 6073 h 10000"/>
                <a:gd name="connsiteX6" fmla="*/ 5057 w 10104"/>
                <a:gd name="connsiteY6" fmla="*/ 8402 h 10000"/>
                <a:gd name="connsiteX7" fmla="*/ 6971 w 10104"/>
                <a:gd name="connsiteY7" fmla="*/ 9356 h 10000"/>
                <a:gd name="connsiteX8" fmla="*/ 10104 w 10104"/>
                <a:gd name="connsiteY8" fmla="*/ 9975 h 10000"/>
                <a:gd name="connsiteX9" fmla="*/ 135 w 10104"/>
                <a:gd name="connsiteY9" fmla="*/ 10000 h 10000"/>
                <a:gd name="connsiteX0" fmla="*/ 0 w 10135"/>
                <a:gd name="connsiteY0" fmla="*/ 10000 h 10000"/>
                <a:gd name="connsiteX1" fmla="*/ 31 w 10135"/>
                <a:gd name="connsiteY1" fmla="*/ 0 h 10000"/>
                <a:gd name="connsiteX2" fmla="*/ 291 w 10135"/>
                <a:gd name="connsiteY2" fmla="*/ 515 h 10000"/>
                <a:gd name="connsiteX3" fmla="*/ 551 w 10135"/>
                <a:gd name="connsiteY3" fmla="*/ 2652 h 10000"/>
                <a:gd name="connsiteX4" fmla="*/ 1685 w 10135"/>
                <a:gd name="connsiteY4" fmla="*/ 3678 h 10000"/>
                <a:gd name="connsiteX5" fmla="*/ 3001 w 10135"/>
                <a:gd name="connsiteY5" fmla="*/ 6073 h 10000"/>
                <a:gd name="connsiteX6" fmla="*/ 5088 w 10135"/>
                <a:gd name="connsiteY6" fmla="*/ 8402 h 10000"/>
                <a:gd name="connsiteX7" fmla="*/ 7002 w 10135"/>
                <a:gd name="connsiteY7" fmla="*/ 9356 h 10000"/>
                <a:gd name="connsiteX8" fmla="*/ 10135 w 10135"/>
                <a:gd name="connsiteY8" fmla="*/ 9975 h 10000"/>
                <a:gd name="connsiteX9" fmla="*/ 0 w 10135"/>
                <a:gd name="connsiteY9" fmla="*/ 10000 h 10000"/>
                <a:gd name="connsiteX0" fmla="*/ 43 w 10105"/>
                <a:gd name="connsiteY0" fmla="*/ 10000 h 10000"/>
                <a:gd name="connsiteX1" fmla="*/ 1 w 10105"/>
                <a:gd name="connsiteY1" fmla="*/ 0 h 10000"/>
                <a:gd name="connsiteX2" fmla="*/ 261 w 10105"/>
                <a:gd name="connsiteY2" fmla="*/ 515 h 10000"/>
                <a:gd name="connsiteX3" fmla="*/ 521 w 10105"/>
                <a:gd name="connsiteY3" fmla="*/ 2652 h 10000"/>
                <a:gd name="connsiteX4" fmla="*/ 1655 w 10105"/>
                <a:gd name="connsiteY4" fmla="*/ 3678 h 10000"/>
                <a:gd name="connsiteX5" fmla="*/ 2971 w 10105"/>
                <a:gd name="connsiteY5" fmla="*/ 6073 h 10000"/>
                <a:gd name="connsiteX6" fmla="*/ 5058 w 10105"/>
                <a:gd name="connsiteY6" fmla="*/ 8402 h 10000"/>
                <a:gd name="connsiteX7" fmla="*/ 6972 w 10105"/>
                <a:gd name="connsiteY7" fmla="*/ 9356 h 10000"/>
                <a:gd name="connsiteX8" fmla="*/ 10105 w 10105"/>
                <a:gd name="connsiteY8" fmla="*/ 9975 h 10000"/>
                <a:gd name="connsiteX9" fmla="*/ 43 w 10105"/>
                <a:gd name="connsiteY9" fmla="*/ 10000 h 10000"/>
                <a:gd name="connsiteX0" fmla="*/ 43 w 10105"/>
                <a:gd name="connsiteY0" fmla="*/ 10000 h 10000"/>
                <a:gd name="connsiteX1" fmla="*/ 1 w 10105"/>
                <a:gd name="connsiteY1" fmla="*/ 0 h 10000"/>
                <a:gd name="connsiteX2" fmla="*/ 261 w 10105"/>
                <a:gd name="connsiteY2" fmla="*/ 515 h 10000"/>
                <a:gd name="connsiteX3" fmla="*/ 521 w 10105"/>
                <a:gd name="connsiteY3" fmla="*/ 2652 h 10000"/>
                <a:gd name="connsiteX4" fmla="*/ 1655 w 10105"/>
                <a:gd name="connsiteY4" fmla="*/ 3678 h 10000"/>
                <a:gd name="connsiteX5" fmla="*/ 2971 w 10105"/>
                <a:gd name="connsiteY5" fmla="*/ 6073 h 10000"/>
                <a:gd name="connsiteX6" fmla="*/ 5058 w 10105"/>
                <a:gd name="connsiteY6" fmla="*/ 8402 h 10000"/>
                <a:gd name="connsiteX7" fmla="*/ 6972 w 10105"/>
                <a:gd name="connsiteY7" fmla="*/ 9356 h 10000"/>
                <a:gd name="connsiteX8" fmla="*/ 10105 w 10105"/>
                <a:gd name="connsiteY8" fmla="*/ 9975 h 10000"/>
                <a:gd name="connsiteX9" fmla="*/ 43 w 10105"/>
                <a:gd name="connsiteY9" fmla="*/ 10000 h 10000"/>
                <a:gd name="connsiteX0" fmla="*/ 43 w 10105"/>
                <a:gd name="connsiteY0" fmla="*/ 10000 h 10000"/>
                <a:gd name="connsiteX1" fmla="*/ 1 w 10105"/>
                <a:gd name="connsiteY1" fmla="*/ 0 h 10000"/>
                <a:gd name="connsiteX2" fmla="*/ 261 w 10105"/>
                <a:gd name="connsiteY2" fmla="*/ 515 h 10000"/>
                <a:gd name="connsiteX3" fmla="*/ 521 w 10105"/>
                <a:gd name="connsiteY3" fmla="*/ 2652 h 10000"/>
                <a:gd name="connsiteX4" fmla="*/ 1655 w 10105"/>
                <a:gd name="connsiteY4" fmla="*/ 3678 h 10000"/>
                <a:gd name="connsiteX5" fmla="*/ 2971 w 10105"/>
                <a:gd name="connsiteY5" fmla="*/ 6073 h 10000"/>
                <a:gd name="connsiteX6" fmla="*/ 5058 w 10105"/>
                <a:gd name="connsiteY6" fmla="*/ 8402 h 10000"/>
                <a:gd name="connsiteX7" fmla="*/ 6972 w 10105"/>
                <a:gd name="connsiteY7" fmla="*/ 9356 h 10000"/>
                <a:gd name="connsiteX8" fmla="*/ 10105 w 10105"/>
                <a:gd name="connsiteY8" fmla="*/ 9975 h 10000"/>
                <a:gd name="connsiteX9" fmla="*/ 43 w 10105"/>
                <a:gd name="connsiteY9" fmla="*/ 10000 h 10000"/>
                <a:gd name="connsiteX0" fmla="*/ 43 w 10105"/>
                <a:gd name="connsiteY0" fmla="*/ 10000 h 10000"/>
                <a:gd name="connsiteX1" fmla="*/ 1 w 10105"/>
                <a:gd name="connsiteY1" fmla="*/ 0 h 10000"/>
                <a:gd name="connsiteX2" fmla="*/ 261 w 10105"/>
                <a:gd name="connsiteY2" fmla="*/ 515 h 10000"/>
                <a:gd name="connsiteX3" fmla="*/ 521 w 10105"/>
                <a:gd name="connsiteY3" fmla="*/ 2652 h 10000"/>
                <a:gd name="connsiteX4" fmla="*/ 1655 w 10105"/>
                <a:gd name="connsiteY4" fmla="*/ 3678 h 10000"/>
                <a:gd name="connsiteX5" fmla="*/ 2971 w 10105"/>
                <a:gd name="connsiteY5" fmla="*/ 6073 h 10000"/>
                <a:gd name="connsiteX6" fmla="*/ 5058 w 10105"/>
                <a:gd name="connsiteY6" fmla="*/ 8402 h 10000"/>
                <a:gd name="connsiteX7" fmla="*/ 6972 w 10105"/>
                <a:gd name="connsiteY7" fmla="*/ 9356 h 10000"/>
                <a:gd name="connsiteX8" fmla="*/ 10105 w 10105"/>
                <a:gd name="connsiteY8" fmla="*/ 9975 h 10000"/>
                <a:gd name="connsiteX9" fmla="*/ 43 w 10105"/>
                <a:gd name="connsiteY9" fmla="*/ 10000 h 10000"/>
                <a:gd name="connsiteX0" fmla="*/ 43 w 10105"/>
                <a:gd name="connsiteY0" fmla="*/ 10000 h 10000"/>
                <a:gd name="connsiteX1" fmla="*/ 1 w 10105"/>
                <a:gd name="connsiteY1" fmla="*/ 0 h 10000"/>
                <a:gd name="connsiteX2" fmla="*/ 261 w 10105"/>
                <a:gd name="connsiteY2" fmla="*/ 515 h 10000"/>
                <a:gd name="connsiteX3" fmla="*/ 521 w 10105"/>
                <a:gd name="connsiteY3" fmla="*/ 2652 h 10000"/>
                <a:gd name="connsiteX4" fmla="*/ 1655 w 10105"/>
                <a:gd name="connsiteY4" fmla="*/ 3678 h 10000"/>
                <a:gd name="connsiteX5" fmla="*/ 2971 w 10105"/>
                <a:gd name="connsiteY5" fmla="*/ 6073 h 10000"/>
                <a:gd name="connsiteX6" fmla="*/ 5058 w 10105"/>
                <a:gd name="connsiteY6" fmla="*/ 8402 h 10000"/>
                <a:gd name="connsiteX7" fmla="*/ 6972 w 10105"/>
                <a:gd name="connsiteY7" fmla="*/ 9356 h 10000"/>
                <a:gd name="connsiteX8" fmla="*/ 10105 w 10105"/>
                <a:gd name="connsiteY8" fmla="*/ 9975 h 10000"/>
                <a:gd name="connsiteX9" fmla="*/ 43 w 10105"/>
                <a:gd name="connsiteY9" fmla="*/ 10000 h 10000"/>
                <a:gd name="connsiteX0" fmla="*/ 4 w 10066"/>
                <a:gd name="connsiteY0" fmla="*/ 10000 h 10000"/>
                <a:gd name="connsiteX1" fmla="*/ 33 w 10066"/>
                <a:gd name="connsiteY1" fmla="*/ 0 h 10000"/>
                <a:gd name="connsiteX2" fmla="*/ 222 w 10066"/>
                <a:gd name="connsiteY2" fmla="*/ 515 h 10000"/>
                <a:gd name="connsiteX3" fmla="*/ 482 w 10066"/>
                <a:gd name="connsiteY3" fmla="*/ 2652 h 10000"/>
                <a:gd name="connsiteX4" fmla="*/ 1616 w 10066"/>
                <a:gd name="connsiteY4" fmla="*/ 3678 h 10000"/>
                <a:gd name="connsiteX5" fmla="*/ 2932 w 10066"/>
                <a:gd name="connsiteY5" fmla="*/ 6073 h 10000"/>
                <a:gd name="connsiteX6" fmla="*/ 5019 w 10066"/>
                <a:gd name="connsiteY6" fmla="*/ 8402 h 10000"/>
                <a:gd name="connsiteX7" fmla="*/ 6933 w 10066"/>
                <a:gd name="connsiteY7" fmla="*/ 9356 h 10000"/>
                <a:gd name="connsiteX8" fmla="*/ 10066 w 10066"/>
                <a:gd name="connsiteY8" fmla="*/ 9975 h 10000"/>
                <a:gd name="connsiteX9" fmla="*/ 4 w 10066"/>
                <a:gd name="connsiteY9" fmla="*/ 10000 h 10000"/>
                <a:gd name="connsiteX0" fmla="*/ 4 w 10066"/>
                <a:gd name="connsiteY0" fmla="*/ 10000 h 10000"/>
                <a:gd name="connsiteX1" fmla="*/ 33 w 10066"/>
                <a:gd name="connsiteY1" fmla="*/ 0 h 10000"/>
                <a:gd name="connsiteX2" fmla="*/ 222 w 10066"/>
                <a:gd name="connsiteY2" fmla="*/ 515 h 10000"/>
                <a:gd name="connsiteX3" fmla="*/ 482 w 10066"/>
                <a:gd name="connsiteY3" fmla="*/ 2652 h 10000"/>
                <a:gd name="connsiteX4" fmla="*/ 1616 w 10066"/>
                <a:gd name="connsiteY4" fmla="*/ 3678 h 10000"/>
                <a:gd name="connsiteX5" fmla="*/ 2932 w 10066"/>
                <a:gd name="connsiteY5" fmla="*/ 6073 h 10000"/>
                <a:gd name="connsiteX6" fmla="*/ 5019 w 10066"/>
                <a:gd name="connsiteY6" fmla="*/ 8402 h 10000"/>
                <a:gd name="connsiteX7" fmla="*/ 6933 w 10066"/>
                <a:gd name="connsiteY7" fmla="*/ 9356 h 10000"/>
                <a:gd name="connsiteX8" fmla="*/ 10066 w 10066"/>
                <a:gd name="connsiteY8" fmla="*/ 9975 h 10000"/>
                <a:gd name="connsiteX9" fmla="*/ 4 w 10066"/>
                <a:gd name="connsiteY9" fmla="*/ 10000 h 10000"/>
                <a:gd name="connsiteX0" fmla="*/ 42 w 10104"/>
                <a:gd name="connsiteY0" fmla="*/ 10021 h 10021"/>
                <a:gd name="connsiteX1" fmla="*/ 0 w 10104"/>
                <a:gd name="connsiteY1" fmla="*/ 0 h 10021"/>
                <a:gd name="connsiteX2" fmla="*/ 260 w 10104"/>
                <a:gd name="connsiteY2" fmla="*/ 536 h 10021"/>
                <a:gd name="connsiteX3" fmla="*/ 520 w 10104"/>
                <a:gd name="connsiteY3" fmla="*/ 2673 h 10021"/>
                <a:gd name="connsiteX4" fmla="*/ 1654 w 10104"/>
                <a:gd name="connsiteY4" fmla="*/ 3699 h 10021"/>
                <a:gd name="connsiteX5" fmla="*/ 2970 w 10104"/>
                <a:gd name="connsiteY5" fmla="*/ 6094 h 10021"/>
                <a:gd name="connsiteX6" fmla="*/ 5057 w 10104"/>
                <a:gd name="connsiteY6" fmla="*/ 8423 h 10021"/>
                <a:gd name="connsiteX7" fmla="*/ 6971 w 10104"/>
                <a:gd name="connsiteY7" fmla="*/ 9377 h 10021"/>
                <a:gd name="connsiteX8" fmla="*/ 10104 w 10104"/>
                <a:gd name="connsiteY8" fmla="*/ 9996 h 10021"/>
                <a:gd name="connsiteX9" fmla="*/ 42 w 10104"/>
                <a:gd name="connsiteY9" fmla="*/ 10021 h 10021"/>
                <a:gd name="connsiteX0" fmla="*/ 42 w 10104"/>
                <a:gd name="connsiteY0" fmla="*/ 10021 h 10021"/>
                <a:gd name="connsiteX1" fmla="*/ 0 w 10104"/>
                <a:gd name="connsiteY1" fmla="*/ 0 h 10021"/>
                <a:gd name="connsiteX2" fmla="*/ 260 w 10104"/>
                <a:gd name="connsiteY2" fmla="*/ 536 h 10021"/>
                <a:gd name="connsiteX3" fmla="*/ 520 w 10104"/>
                <a:gd name="connsiteY3" fmla="*/ 2673 h 10021"/>
                <a:gd name="connsiteX4" fmla="*/ 1654 w 10104"/>
                <a:gd name="connsiteY4" fmla="*/ 3699 h 10021"/>
                <a:gd name="connsiteX5" fmla="*/ 2970 w 10104"/>
                <a:gd name="connsiteY5" fmla="*/ 6094 h 10021"/>
                <a:gd name="connsiteX6" fmla="*/ 5057 w 10104"/>
                <a:gd name="connsiteY6" fmla="*/ 8423 h 10021"/>
                <a:gd name="connsiteX7" fmla="*/ 6971 w 10104"/>
                <a:gd name="connsiteY7" fmla="*/ 9377 h 10021"/>
                <a:gd name="connsiteX8" fmla="*/ 10104 w 10104"/>
                <a:gd name="connsiteY8" fmla="*/ 9996 h 10021"/>
                <a:gd name="connsiteX9" fmla="*/ 42 w 10104"/>
                <a:gd name="connsiteY9" fmla="*/ 10021 h 10021"/>
                <a:gd name="connsiteX0" fmla="*/ 42 w 10104"/>
                <a:gd name="connsiteY0" fmla="*/ 10021 h 10021"/>
                <a:gd name="connsiteX1" fmla="*/ 0 w 10104"/>
                <a:gd name="connsiteY1" fmla="*/ 0 h 10021"/>
                <a:gd name="connsiteX2" fmla="*/ 260 w 10104"/>
                <a:gd name="connsiteY2" fmla="*/ 536 h 10021"/>
                <a:gd name="connsiteX3" fmla="*/ 520 w 10104"/>
                <a:gd name="connsiteY3" fmla="*/ 2673 h 10021"/>
                <a:gd name="connsiteX4" fmla="*/ 1654 w 10104"/>
                <a:gd name="connsiteY4" fmla="*/ 3699 h 10021"/>
                <a:gd name="connsiteX5" fmla="*/ 2970 w 10104"/>
                <a:gd name="connsiteY5" fmla="*/ 6094 h 10021"/>
                <a:gd name="connsiteX6" fmla="*/ 5057 w 10104"/>
                <a:gd name="connsiteY6" fmla="*/ 8423 h 10021"/>
                <a:gd name="connsiteX7" fmla="*/ 6971 w 10104"/>
                <a:gd name="connsiteY7" fmla="*/ 9377 h 10021"/>
                <a:gd name="connsiteX8" fmla="*/ 10104 w 10104"/>
                <a:gd name="connsiteY8" fmla="*/ 9996 h 10021"/>
                <a:gd name="connsiteX9" fmla="*/ 42 w 10104"/>
                <a:gd name="connsiteY9" fmla="*/ 10021 h 10021"/>
                <a:gd name="connsiteX0" fmla="*/ 5 w 10111"/>
                <a:gd name="connsiteY0" fmla="*/ 10021 h 10021"/>
                <a:gd name="connsiteX1" fmla="*/ 7 w 10111"/>
                <a:gd name="connsiteY1" fmla="*/ 0 h 10021"/>
                <a:gd name="connsiteX2" fmla="*/ 267 w 10111"/>
                <a:gd name="connsiteY2" fmla="*/ 536 h 10021"/>
                <a:gd name="connsiteX3" fmla="*/ 527 w 10111"/>
                <a:gd name="connsiteY3" fmla="*/ 2673 h 10021"/>
                <a:gd name="connsiteX4" fmla="*/ 1661 w 10111"/>
                <a:gd name="connsiteY4" fmla="*/ 3699 h 10021"/>
                <a:gd name="connsiteX5" fmla="*/ 2977 w 10111"/>
                <a:gd name="connsiteY5" fmla="*/ 6094 h 10021"/>
                <a:gd name="connsiteX6" fmla="*/ 5064 w 10111"/>
                <a:gd name="connsiteY6" fmla="*/ 8423 h 10021"/>
                <a:gd name="connsiteX7" fmla="*/ 6978 w 10111"/>
                <a:gd name="connsiteY7" fmla="*/ 9377 h 10021"/>
                <a:gd name="connsiteX8" fmla="*/ 10111 w 10111"/>
                <a:gd name="connsiteY8" fmla="*/ 9996 h 10021"/>
                <a:gd name="connsiteX9" fmla="*/ 5 w 10111"/>
                <a:gd name="connsiteY9" fmla="*/ 10021 h 10021"/>
                <a:gd name="connsiteX0" fmla="*/ 2 w 10108"/>
                <a:gd name="connsiteY0" fmla="*/ 10021 h 10021"/>
                <a:gd name="connsiteX1" fmla="*/ 4 w 10108"/>
                <a:gd name="connsiteY1" fmla="*/ 0 h 10021"/>
                <a:gd name="connsiteX2" fmla="*/ 264 w 10108"/>
                <a:gd name="connsiteY2" fmla="*/ 536 h 10021"/>
                <a:gd name="connsiteX3" fmla="*/ 524 w 10108"/>
                <a:gd name="connsiteY3" fmla="*/ 2673 h 10021"/>
                <a:gd name="connsiteX4" fmla="*/ 1658 w 10108"/>
                <a:gd name="connsiteY4" fmla="*/ 3699 h 10021"/>
                <a:gd name="connsiteX5" fmla="*/ 2974 w 10108"/>
                <a:gd name="connsiteY5" fmla="*/ 6094 h 10021"/>
                <a:gd name="connsiteX6" fmla="*/ 5061 w 10108"/>
                <a:gd name="connsiteY6" fmla="*/ 8423 h 10021"/>
                <a:gd name="connsiteX7" fmla="*/ 6975 w 10108"/>
                <a:gd name="connsiteY7" fmla="*/ 9377 h 10021"/>
                <a:gd name="connsiteX8" fmla="*/ 10108 w 10108"/>
                <a:gd name="connsiteY8" fmla="*/ 9996 h 10021"/>
                <a:gd name="connsiteX9" fmla="*/ 2 w 10108"/>
                <a:gd name="connsiteY9" fmla="*/ 10021 h 10021"/>
                <a:gd name="connsiteX0" fmla="*/ 7 w 10113"/>
                <a:gd name="connsiteY0" fmla="*/ 10011 h 10011"/>
                <a:gd name="connsiteX1" fmla="*/ 0 w 10113"/>
                <a:gd name="connsiteY1" fmla="*/ 0 h 10011"/>
                <a:gd name="connsiteX2" fmla="*/ 269 w 10113"/>
                <a:gd name="connsiteY2" fmla="*/ 526 h 10011"/>
                <a:gd name="connsiteX3" fmla="*/ 529 w 10113"/>
                <a:gd name="connsiteY3" fmla="*/ 2663 h 10011"/>
                <a:gd name="connsiteX4" fmla="*/ 1663 w 10113"/>
                <a:gd name="connsiteY4" fmla="*/ 3689 h 10011"/>
                <a:gd name="connsiteX5" fmla="*/ 2979 w 10113"/>
                <a:gd name="connsiteY5" fmla="*/ 6084 h 10011"/>
                <a:gd name="connsiteX6" fmla="*/ 5066 w 10113"/>
                <a:gd name="connsiteY6" fmla="*/ 8413 h 10011"/>
                <a:gd name="connsiteX7" fmla="*/ 6980 w 10113"/>
                <a:gd name="connsiteY7" fmla="*/ 9367 h 10011"/>
                <a:gd name="connsiteX8" fmla="*/ 10113 w 10113"/>
                <a:gd name="connsiteY8" fmla="*/ 9986 h 10011"/>
                <a:gd name="connsiteX9" fmla="*/ 7 w 10113"/>
                <a:gd name="connsiteY9" fmla="*/ 10011 h 1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3" h="10011">
                  <a:moveTo>
                    <a:pt x="7" y="10011"/>
                  </a:moveTo>
                  <a:cubicBezTo>
                    <a:pt x="-1" y="6630"/>
                    <a:pt x="11" y="3645"/>
                    <a:pt x="0" y="0"/>
                  </a:cubicBezTo>
                  <a:cubicBezTo>
                    <a:pt x="194" y="130"/>
                    <a:pt x="210" y="28"/>
                    <a:pt x="269" y="526"/>
                  </a:cubicBezTo>
                  <a:cubicBezTo>
                    <a:pt x="344" y="1417"/>
                    <a:pt x="452" y="1769"/>
                    <a:pt x="529" y="2663"/>
                  </a:cubicBezTo>
                  <a:lnTo>
                    <a:pt x="1663" y="3689"/>
                  </a:lnTo>
                  <a:lnTo>
                    <a:pt x="2979" y="6084"/>
                  </a:lnTo>
                  <a:lnTo>
                    <a:pt x="5066" y="8413"/>
                  </a:lnTo>
                  <a:lnTo>
                    <a:pt x="6980" y="9367"/>
                  </a:lnTo>
                  <a:lnTo>
                    <a:pt x="10113" y="9986"/>
                  </a:lnTo>
                  <a:lnTo>
                    <a:pt x="7" y="10011"/>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31" name="Rounded Rectangle 39">
            <a:extLst>
              <a:ext uri="{FF2B5EF4-FFF2-40B4-BE49-F238E27FC236}">
                <a16:creationId xmlns:a16="http://schemas.microsoft.com/office/drawing/2014/main" id="{7646C1F3-1E84-4FEC-9E11-AC69345331C0}"/>
              </a:ext>
              <a:ext uri="{C183D7F6-B498-43B3-948B-1728B52AA6E4}">
                <adec:decorative xmlns:adec="http://schemas.microsoft.com/office/drawing/2017/decorative" val="1"/>
              </a:ext>
            </a:extLst>
          </p:cNvPr>
          <p:cNvSpPr/>
          <p:nvPr/>
        </p:nvSpPr>
        <p:spPr>
          <a:xfrm>
            <a:off x="2024580" y="4495131"/>
            <a:ext cx="7628488" cy="422302"/>
          </a:xfrm>
          <a:prstGeom prst="roundRect">
            <a:avLst>
              <a:gd name="adj" fmla="val 50000"/>
            </a:avLst>
          </a:prstGeom>
          <a:solidFill>
            <a:srgbClr val="ECC2E8"/>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all"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a:extLst>
              <a:ext uri="{FF2B5EF4-FFF2-40B4-BE49-F238E27FC236}">
                <a16:creationId xmlns:a16="http://schemas.microsoft.com/office/drawing/2014/main" id="{13AE3D63-D89D-48DA-8778-3CD1BF636240}"/>
              </a:ext>
            </a:extLst>
          </p:cNvPr>
          <p:cNvSpPr>
            <a:spLocks noGrp="1"/>
          </p:cNvSpPr>
          <p:nvPr>
            <p:ph type="title"/>
          </p:nvPr>
        </p:nvSpPr>
        <p:spPr>
          <a:xfrm>
            <a:off x="426424" y="383571"/>
            <a:ext cx="11336039" cy="744014"/>
          </a:xfrm>
        </p:spPr>
        <p:txBody>
          <a:bodyPr/>
          <a:lstStyle/>
          <a:p>
            <a:r>
              <a:rPr lang="en-US" dirty="0">
                <a:solidFill>
                  <a:schemeClr val="bg1"/>
                </a:solidFill>
              </a:rPr>
              <a:t>Technical Skills Distribution</a:t>
            </a:r>
          </a:p>
        </p:txBody>
      </p:sp>
      <p:sp>
        <p:nvSpPr>
          <p:cNvPr id="11" name="TextBox 10">
            <a:extLst>
              <a:ext uri="{FF2B5EF4-FFF2-40B4-BE49-F238E27FC236}">
                <a16:creationId xmlns:a16="http://schemas.microsoft.com/office/drawing/2014/main" id="{12D0610E-3BBF-4E4D-AE5B-0FDB820F9053}"/>
              </a:ext>
            </a:extLst>
          </p:cNvPr>
          <p:cNvSpPr txBox="1"/>
          <p:nvPr/>
        </p:nvSpPr>
        <p:spPr>
          <a:xfrm rot="16200000">
            <a:off x="-45711" y="3647236"/>
            <a:ext cx="11990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Population</a:t>
            </a:r>
          </a:p>
        </p:txBody>
      </p:sp>
      <p:sp>
        <p:nvSpPr>
          <p:cNvPr id="16" name="Rounded Rectangle 42">
            <a:extLst>
              <a:ext uri="{FF2B5EF4-FFF2-40B4-BE49-F238E27FC236}">
                <a16:creationId xmlns:a16="http://schemas.microsoft.com/office/drawing/2014/main" id="{092683B0-493C-456C-AA23-9616668031DF}"/>
              </a:ext>
            </a:extLst>
          </p:cNvPr>
          <p:cNvSpPr/>
          <p:nvPr/>
        </p:nvSpPr>
        <p:spPr>
          <a:xfrm>
            <a:off x="5878010" y="5014041"/>
            <a:ext cx="4776952" cy="274320"/>
          </a:xfrm>
          <a:prstGeom prst="roundRect">
            <a:avLst>
              <a:gd name="adj" fmla="val 50000"/>
            </a:avLst>
          </a:prstGeom>
          <a:solidFill>
            <a:srgbClr val="FFB900">
              <a:lumMod val="75000"/>
            </a:srgb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JavaScript, HTML 5, CSS </a:t>
            </a:r>
          </a:p>
        </p:txBody>
      </p:sp>
      <p:sp>
        <p:nvSpPr>
          <p:cNvPr id="17" name="Rounded Rectangle 43">
            <a:extLst>
              <a:ext uri="{FF2B5EF4-FFF2-40B4-BE49-F238E27FC236}">
                <a16:creationId xmlns:a16="http://schemas.microsoft.com/office/drawing/2014/main" id="{A8F77F62-B9D7-4C13-9AE1-9D30508B9BFA}"/>
              </a:ext>
            </a:extLst>
          </p:cNvPr>
          <p:cNvSpPr/>
          <p:nvPr/>
        </p:nvSpPr>
        <p:spPr>
          <a:xfrm>
            <a:off x="7094482" y="5448675"/>
            <a:ext cx="4461641" cy="274320"/>
          </a:xfrm>
          <a:prstGeom prst="roundRect">
            <a:avLst>
              <a:gd name="adj" fmla="val 50000"/>
            </a:avLst>
          </a:prstGeom>
          <a:solidFill>
            <a:srgbClr val="68217A"/>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 Objective C, .Net</a:t>
            </a:r>
          </a:p>
        </p:txBody>
      </p:sp>
      <p:sp>
        <p:nvSpPr>
          <p:cNvPr id="19" name="TextBox 18">
            <a:extLst>
              <a:ext uri="{FF2B5EF4-FFF2-40B4-BE49-F238E27FC236}">
                <a16:creationId xmlns:a16="http://schemas.microsoft.com/office/drawing/2014/main" id="{F17BE568-C81E-4D6C-8B7D-1DDBA89909C1}"/>
              </a:ext>
            </a:extLst>
          </p:cNvPr>
          <p:cNvSpPr txBox="1"/>
          <p:nvPr/>
        </p:nvSpPr>
        <p:spPr>
          <a:xfrm>
            <a:off x="5064997" y="6414232"/>
            <a:ext cx="240199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Technical skills </a:t>
            </a:r>
          </a:p>
        </p:txBody>
      </p:sp>
      <p:grpSp>
        <p:nvGrpSpPr>
          <p:cNvPr id="21" name="Group 20">
            <a:extLst>
              <a:ext uri="{FF2B5EF4-FFF2-40B4-BE49-F238E27FC236}">
                <a16:creationId xmlns:a16="http://schemas.microsoft.com/office/drawing/2014/main" id="{483487B6-30EF-48E9-87D5-DFD65022DDD6}"/>
              </a:ext>
              <a:ext uri="{C183D7F6-B498-43B3-948B-1728B52AA6E4}">
                <adec:decorative xmlns:adec="http://schemas.microsoft.com/office/drawing/2017/decorative" val="1"/>
              </a:ext>
            </a:extLst>
          </p:cNvPr>
          <p:cNvGrpSpPr/>
          <p:nvPr/>
        </p:nvGrpSpPr>
        <p:grpSpPr>
          <a:xfrm>
            <a:off x="1390229" y="2688761"/>
            <a:ext cx="4131968" cy="457200"/>
            <a:chOff x="1390229" y="2688761"/>
            <a:chExt cx="4131968" cy="457200"/>
          </a:xfrm>
        </p:grpSpPr>
        <p:sp>
          <p:nvSpPr>
            <p:cNvPr id="18" name="Rounded Rectangle 48">
              <a:extLst>
                <a:ext uri="{FF2B5EF4-FFF2-40B4-BE49-F238E27FC236}">
                  <a16:creationId xmlns:a16="http://schemas.microsoft.com/office/drawing/2014/main" id="{5A73A078-928E-421E-8EB7-734CE634B6B7}"/>
                </a:ext>
              </a:extLst>
            </p:cNvPr>
            <p:cNvSpPr/>
            <p:nvPr/>
          </p:nvSpPr>
          <p:spPr>
            <a:xfrm>
              <a:off x="1390229" y="2780201"/>
              <a:ext cx="4116154" cy="274320"/>
            </a:xfrm>
            <a:prstGeom prst="roundRect">
              <a:avLst>
                <a:gd name="adj" fmla="val 50000"/>
              </a:avLst>
            </a:prstGeom>
            <a:solidFill>
              <a:srgbClr val="D24625"/>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PowerPoint</a:t>
              </a:r>
            </a:p>
          </p:txBody>
        </p:sp>
        <p:pic>
          <p:nvPicPr>
            <p:cNvPr id="9" name="Picture 8">
              <a:extLst>
                <a:ext uri="{FF2B5EF4-FFF2-40B4-BE49-F238E27FC236}">
                  <a16:creationId xmlns:a16="http://schemas.microsoft.com/office/drawing/2014/main" id="{5760A563-D52C-43C8-BCCC-406AE3FF9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997" y="2688761"/>
              <a:ext cx="457200" cy="457200"/>
            </a:xfrm>
            <a:prstGeom prst="rect">
              <a:avLst/>
            </a:prstGeom>
            <a:effectLst>
              <a:outerShdw blurRad="50800" dist="38100" dir="2700000" algn="tl" rotWithShape="0">
                <a:prstClr val="black">
                  <a:alpha val="40000"/>
                </a:prstClr>
              </a:outerShdw>
            </a:effectLst>
          </p:spPr>
        </p:pic>
      </p:grpSp>
      <p:grpSp>
        <p:nvGrpSpPr>
          <p:cNvPr id="27" name="Group 26">
            <a:extLst>
              <a:ext uri="{FF2B5EF4-FFF2-40B4-BE49-F238E27FC236}">
                <a16:creationId xmlns:a16="http://schemas.microsoft.com/office/drawing/2014/main" id="{D35F2AC8-121E-4E7C-95B5-A590CCE0CB75}"/>
              </a:ext>
              <a:ext uri="{C183D7F6-B498-43B3-948B-1728B52AA6E4}">
                <adec:decorative xmlns:adec="http://schemas.microsoft.com/office/drawing/2017/decorative" val="1"/>
              </a:ext>
            </a:extLst>
          </p:cNvPr>
          <p:cNvGrpSpPr/>
          <p:nvPr/>
        </p:nvGrpSpPr>
        <p:grpSpPr>
          <a:xfrm>
            <a:off x="3987945" y="3992666"/>
            <a:ext cx="2842988" cy="457200"/>
            <a:chOff x="3987945" y="3992666"/>
            <a:chExt cx="2842988" cy="457200"/>
          </a:xfrm>
        </p:grpSpPr>
        <p:sp>
          <p:nvSpPr>
            <p:cNvPr id="14" name="Rounded Rectangle 40">
              <a:extLst>
                <a:ext uri="{FF2B5EF4-FFF2-40B4-BE49-F238E27FC236}">
                  <a16:creationId xmlns:a16="http://schemas.microsoft.com/office/drawing/2014/main" id="{5ACD36D4-8F03-4596-8483-3325BDA04ED5}"/>
                </a:ext>
              </a:extLst>
            </p:cNvPr>
            <p:cNvSpPr/>
            <p:nvPr/>
          </p:nvSpPr>
          <p:spPr>
            <a:xfrm>
              <a:off x="3987945" y="4084106"/>
              <a:ext cx="2828741" cy="274320"/>
            </a:xfrm>
            <a:prstGeom prst="roundRect">
              <a:avLst>
                <a:gd name="adj" fmla="val 50000"/>
              </a:avLst>
            </a:prstGeom>
            <a:solidFill>
              <a:srgbClr val="A33639"/>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Access &amp; Similar</a:t>
              </a:r>
            </a:p>
          </p:txBody>
        </p:sp>
        <p:pic>
          <p:nvPicPr>
            <p:cNvPr id="22" name="Picture 21">
              <a:extLst>
                <a:ext uri="{FF2B5EF4-FFF2-40B4-BE49-F238E27FC236}">
                  <a16:creationId xmlns:a16="http://schemas.microsoft.com/office/drawing/2014/main" id="{67AA781D-FDB8-4309-A74B-7929570B3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3733" y="3992666"/>
              <a:ext cx="457200" cy="457200"/>
            </a:xfrm>
            <a:prstGeom prst="rect">
              <a:avLst/>
            </a:prstGeom>
            <a:effectLst>
              <a:outerShdw blurRad="50800" dist="38100" dir="2700000" algn="tl" rotWithShape="0">
                <a:prstClr val="black">
                  <a:alpha val="40000"/>
                </a:prstClr>
              </a:outerShdw>
            </a:effectLst>
          </p:spPr>
        </p:pic>
      </p:grpSp>
      <p:grpSp>
        <p:nvGrpSpPr>
          <p:cNvPr id="20" name="Group 19">
            <a:extLst>
              <a:ext uri="{FF2B5EF4-FFF2-40B4-BE49-F238E27FC236}">
                <a16:creationId xmlns:a16="http://schemas.microsoft.com/office/drawing/2014/main" id="{B5AF6C6F-6055-4B90-9F6A-C7A56C27F047}"/>
              </a:ext>
              <a:ext uri="{C183D7F6-B498-43B3-948B-1728B52AA6E4}">
                <adec:decorative xmlns:adec="http://schemas.microsoft.com/office/drawing/2017/decorative" val="1"/>
              </a:ext>
            </a:extLst>
          </p:cNvPr>
          <p:cNvGrpSpPr/>
          <p:nvPr/>
        </p:nvGrpSpPr>
        <p:grpSpPr>
          <a:xfrm>
            <a:off x="1185863" y="2220812"/>
            <a:ext cx="3129699" cy="513669"/>
            <a:chOff x="1185863" y="2220812"/>
            <a:chExt cx="3129699" cy="513669"/>
          </a:xfrm>
        </p:grpSpPr>
        <p:sp>
          <p:nvSpPr>
            <p:cNvPr id="12" name="Rounded Rectangle 38">
              <a:extLst>
                <a:ext uri="{FF2B5EF4-FFF2-40B4-BE49-F238E27FC236}">
                  <a16:creationId xmlns:a16="http://schemas.microsoft.com/office/drawing/2014/main" id="{93914839-E9CA-449C-BC2F-F1EA3CF772AB}"/>
                </a:ext>
              </a:extLst>
            </p:cNvPr>
            <p:cNvSpPr/>
            <p:nvPr/>
          </p:nvSpPr>
          <p:spPr>
            <a:xfrm>
              <a:off x="1185863" y="2345566"/>
              <a:ext cx="3129699" cy="274320"/>
            </a:xfrm>
            <a:prstGeom prst="roundRect">
              <a:avLst>
                <a:gd name="adj" fmla="val 50000"/>
              </a:avLst>
            </a:prstGeom>
            <a:solidFill>
              <a:srgbClr val="2B569A"/>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Word</a:t>
              </a:r>
            </a:p>
          </p:txBody>
        </p:sp>
        <p:pic>
          <p:nvPicPr>
            <p:cNvPr id="24" name="Picture 23" descr="Graphical user interface, application&#10;&#10;Description automatically generated">
              <a:extLst>
                <a:ext uri="{FF2B5EF4-FFF2-40B4-BE49-F238E27FC236}">
                  <a16:creationId xmlns:a16="http://schemas.microsoft.com/office/drawing/2014/main" id="{636EE0CE-CBD6-4929-9F5A-EA6B8F2464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1791" y="2220812"/>
              <a:ext cx="513669" cy="513669"/>
            </a:xfrm>
            <a:prstGeom prst="rect">
              <a:avLst/>
            </a:prstGeom>
            <a:effectLst>
              <a:outerShdw blurRad="50800" dist="38100" dir="2700000" algn="tl" rotWithShape="0">
                <a:prstClr val="black">
                  <a:alpha val="40000"/>
                </a:prstClr>
              </a:outerShdw>
            </a:effectLst>
          </p:spPr>
        </p:pic>
      </p:grpSp>
      <p:grpSp>
        <p:nvGrpSpPr>
          <p:cNvPr id="25" name="Group 24">
            <a:extLst>
              <a:ext uri="{FF2B5EF4-FFF2-40B4-BE49-F238E27FC236}">
                <a16:creationId xmlns:a16="http://schemas.microsoft.com/office/drawing/2014/main" id="{DBAE4670-023C-4D6D-8A2B-627E003C9355}"/>
              </a:ext>
              <a:ext uri="{C183D7F6-B498-43B3-948B-1728B52AA6E4}">
                <adec:decorative xmlns:adec="http://schemas.microsoft.com/office/drawing/2017/decorative" val="1"/>
              </a:ext>
            </a:extLst>
          </p:cNvPr>
          <p:cNvGrpSpPr/>
          <p:nvPr/>
        </p:nvGrpSpPr>
        <p:grpSpPr>
          <a:xfrm>
            <a:off x="3192294" y="3558031"/>
            <a:ext cx="5770689" cy="465032"/>
            <a:chOff x="3192294" y="3558031"/>
            <a:chExt cx="5770689" cy="465032"/>
          </a:xfrm>
        </p:grpSpPr>
        <p:sp>
          <p:nvSpPr>
            <p:cNvPr id="15" name="Rounded Rectangle 41">
              <a:extLst>
                <a:ext uri="{FF2B5EF4-FFF2-40B4-BE49-F238E27FC236}">
                  <a16:creationId xmlns:a16="http://schemas.microsoft.com/office/drawing/2014/main" id="{B62A9ADE-A3F2-4029-94AF-62203AACB0C1}"/>
                </a:ext>
              </a:extLst>
            </p:cNvPr>
            <p:cNvSpPr/>
            <p:nvPr/>
          </p:nvSpPr>
          <p:spPr>
            <a:xfrm>
              <a:off x="3192294" y="3649471"/>
              <a:ext cx="5756442" cy="274320"/>
            </a:xfrm>
            <a:prstGeom prst="roundRect">
              <a:avLst>
                <a:gd name="adj" fmla="val 50000"/>
              </a:avLst>
            </a:prstGeom>
            <a:solidFill>
              <a:srgbClr val="1A9BA1"/>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Sharepoint</a:t>
              </a:r>
              <a:endParaRPr kumimoji="0" lang="en-US" sz="1400" b="0" i="0" u="none" strike="noStrike" kern="0" cap="all"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26" name="Picture 25" descr="Graphical user interface, application&#10;&#10;Description automatically generated">
              <a:extLst>
                <a:ext uri="{FF2B5EF4-FFF2-40B4-BE49-F238E27FC236}">
                  <a16:creationId xmlns:a16="http://schemas.microsoft.com/office/drawing/2014/main" id="{BE78CB6F-DE38-461F-A83D-B3FFF21847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7951" y="3558031"/>
              <a:ext cx="465032" cy="465032"/>
            </a:xfrm>
            <a:prstGeom prst="rect">
              <a:avLst/>
            </a:prstGeom>
            <a:effectLst>
              <a:outerShdw blurRad="50800" dist="38100" dir="2700000" algn="tl" rotWithShape="0">
                <a:prstClr val="black">
                  <a:alpha val="40000"/>
                </a:prstClr>
              </a:outerShdw>
            </a:effectLst>
          </p:spPr>
        </p:pic>
      </p:grpSp>
      <p:grpSp>
        <p:nvGrpSpPr>
          <p:cNvPr id="23" name="Group 22">
            <a:extLst>
              <a:ext uri="{FF2B5EF4-FFF2-40B4-BE49-F238E27FC236}">
                <a16:creationId xmlns:a16="http://schemas.microsoft.com/office/drawing/2014/main" id="{72BAF489-C7EE-4C4B-A9EF-4F4323C62DD1}"/>
              </a:ext>
              <a:ext uri="{C183D7F6-B498-43B3-948B-1728B52AA6E4}">
                <adec:decorative xmlns:adec="http://schemas.microsoft.com/office/drawing/2017/decorative" val="1"/>
              </a:ext>
            </a:extLst>
          </p:cNvPr>
          <p:cNvGrpSpPr/>
          <p:nvPr/>
        </p:nvGrpSpPr>
        <p:grpSpPr>
          <a:xfrm>
            <a:off x="1602540" y="3119480"/>
            <a:ext cx="7012861" cy="465032"/>
            <a:chOff x="1602540" y="3119480"/>
            <a:chExt cx="7012861" cy="465032"/>
          </a:xfrm>
        </p:grpSpPr>
        <p:sp>
          <p:nvSpPr>
            <p:cNvPr id="13" name="Rounded Rectangle 39">
              <a:extLst>
                <a:ext uri="{FF2B5EF4-FFF2-40B4-BE49-F238E27FC236}">
                  <a16:creationId xmlns:a16="http://schemas.microsoft.com/office/drawing/2014/main" id="{85AF1C74-997C-4A17-BADD-B8C58C472DC3}"/>
                </a:ext>
              </a:extLst>
            </p:cNvPr>
            <p:cNvSpPr/>
            <p:nvPr/>
          </p:nvSpPr>
          <p:spPr>
            <a:xfrm>
              <a:off x="1602540" y="3214836"/>
              <a:ext cx="7012861" cy="274320"/>
            </a:xfrm>
            <a:prstGeom prst="roundRect">
              <a:avLst>
                <a:gd name="adj" fmla="val 50000"/>
              </a:avLst>
            </a:prstGeom>
            <a:solidFill>
              <a:srgbClr val="207244"/>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all"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Excel</a:t>
              </a:r>
            </a:p>
          </p:txBody>
        </p:sp>
        <p:pic>
          <p:nvPicPr>
            <p:cNvPr id="28" name="Picture 27" descr="Graphical user interface, application, icon&#10;&#10;Description automatically generated">
              <a:extLst>
                <a:ext uri="{FF2B5EF4-FFF2-40B4-BE49-F238E27FC236}">
                  <a16:creationId xmlns:a16="http://schemas.microsoft.com/office/drawing/2014/main" id="{C4E1EFE5-C620-4090-AED7-C275B28DB2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0369" y="3119480"/>
              <a:ext cx="465032" cy="465032"/>
            </a:xfrm>
            <a:prstGeom prst="rect">
              <a:avLst/>
            </a:prstGeom>
            <a:effectLst>
              <a:outerShdw blurRad="50800" dist="38100" dir="2700000" algn="tl" rotWithShape="0">
                <a:prstClr val="black">
                  <a:alpha val="40000"/>
                </a:prstClr>
              </a:outerShdw>
            </a:effectLst>
          </p:spPr>
        </p:pic>
      </p:grpSp>
      <p:grpSp>
        <p:nvGrpSpPr>
          <p:cNvPr id="8" name="Group 7">
            <a:extLst>
              <a:ext uri="{FF2B5EF4-FFF2-40B4-BE49-F238E27FC236}">
                <a16:creationId xmlns:a16="http://schemas.microsoft.com/office/drawing/2014/main" id="{39DD1F9C-022C-4ACD-BD8F-BE4D14540B7A}"/>
              </a:ext>
              <a:ext uri="{C183D7F6-B498-43B3-948B-1728B52AA6E4}">
                <adec:decorative xmlns:adec="http://schemas.microsoft.com/office/drawing/2017/decorative" val="1"/>
              </a:ext>
            </a:extLst>
          </p:cNvPr>
          <p:cNvGrpSpPr/>
          <p:nvPr/>
        </p:nvGrpSpPr>
        <p:grpSpPr>
          <a:xfrm>
            <a:off x="2095499" y="4456719"/>
            <a:ext cx="7492986" cy="504098"/>
            <a:chOff x="2095499" y="4384295"/>
            <a:chExt cx="7492986" cy="504098"/>
          </a:xfrm>
        </p:grpSpPr>
        <p:sp>
          <p:nvSpPr>
            <p:cNvPr id="30" name="Rounded Rectangle 39">
              <a:extLst>
                <a:ext uri="{FF2B5EF4-FFF2-40B4-BE49-F238E27FC236}">
                  <a16:creationId xmlns:a16="http://schemas.microsoft.com/office/drawing/2014/main" id="{F3ED5D85-8225-4C17-B0CD-058141B9A23C}"/>
                </a:ext>
              </a:extLst>
            </p:cNvPr>
            <p:cNvSpPr/>
            <p:nvPr/>
          </p:nvSpPr>
          <p:spPr>
            <a:xfrm>
              <a:off x="2095499" y="4502695"/>
              <a:ext cx="7486651" cy="274320"/>
            </a:xfrm>
            <a:prstGeom prst="roundRect">
              <a:avLst>
                <a:gd name="adj" fmla="val 50000"/>
              </a:avLst>
            </a:prstGeom>
            <a:solidFill>
              <a:srgbClr val="8F2C86"/>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all"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Low CODE (Power PLATFORM)</a:t>
              </a:r>
            </a:p>
          </p:txBody>
        </p:sp>
        <p:pic>
          <p:nvPicPr>
            <p:cNvPr id="32" name="Picture 31" descr="A purple circle on a black background&#10;&#10;Description automatically generated with low confidence">
              <a:extLst>
                <a:ext uri="{FF2B5EF4-FFF2-40B4-BE49-F238E27FC236}">
                  <a16:creationId xmlns:a16="http://schemas.microsoft.com/office/drawing/2014/main" id="{3E8226EB-A48A-4312-A061-C51CB8B72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5581" y="4384295"/>
              <a:ext cx="472904" cy="504098"/>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891065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0-#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0-#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0-#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1" presetClass="entr" presetSubtype="1" fill="hold" grpId="0" nodeType="afterEffect">
                                  <p:stCondLst>
                                    <p:cond delay="25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6"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893647"/>
          </a:xfrm>
          <a:prstGeom prst="rect">
            <a:avLst/>
          </a:prstGeom>
          <a:noFill/>
        </p:spPr>
        <p:txBody>
          <a:bodyPr wrap="square" rtlCol="0">
            <a:spAutoFit/>
          </a:bodyPr>
          <a:lstStyle/>
          <a:p>
            <a:pPr marL="342900" indent="-342900">
              <a:buFont typeface="+mj-lt"/>
              <a:buAutoNum type="arabicPeriod" startAt="88"/>
            </a:pPr>
            <a:r>
              <a:rPr lang="de-DE" sz="1200" dirty="0">
                <a:latin typeface="Segoe UI" panose="020B0502040204020203" pitchFamily="34" charset="0"/>
                <a:cs typeface="Segoe UI" panose="020B0502040204020203" pitchFamily="34" charset="0"/>
              </a:rPr>
              <a:t>Select Gallery1 from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screen</a:t>
            </a:r>
            <a:r>
              <a:rPr lang="de-DE" sz="1200" dirty="0">
                <a:latin typeface="Segoe UI" panose="020B0502040204020203" pitchFamily="34" charset="0"/>
                <a:cs typeface="Segoe UI" panose="020B0502040204020203" pitchFamily="34" charset="0"/>
              </a:rPr>
              <a:t> &gt; Click on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edit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icon</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53)</a:t>
            </a:r>
          </a:p>
          <a:p>
            <a:pPr marL="342900" indent="-342900">
              <a:buFont typeface="+mj-lt"/>
              <a:buAutoNum type="arabicPeriod" startAt="88"/>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Icons &gt; </a:t>
            </a:r>
            <a:r>
              <a:rPr lang="de-DE" sz="1200" dirty="0" err="1">
                <a:latin typeface="Segoe UI" panose="020B0502040204020203" pitchFamily="34" charset="0"/>
                <a:cs typeface="Segoe UI" panose="020B0502040204020203" pitchFamily="34" charset="0"/>
              </a:rPr>
              <a:t>Rectangle</a:t>
            </a:r>
            <a:r>
              <a:rPr lang="de-DE" sz="1200" dirty="0">
                <a:latin typeface="Segoe UI" panose="020B0502040204020203" pitchFamily="34" charset="0"/>
                <a:cs typeface="Segoe UI" panose="020B0502040204020203" pitchFamily="34" charset="0"/>
              </a:rPr>
              <a:t> (Rectangle1)</a:t>
            </a:r>
          </a:p>
          <a:p>
            <a:pPr marL="342900" indent="-342900">
              <a:buFont typeface="+mj-lt"/>
              <a:buAutoNum type="arabicPeriod" startAt="90"/>
            </a:pPr>
            <a:r>
              <a:rPr lang="de-DE" sz="1200" dirty="0">
                <a:latin typeface="Segoe UI" panose="020B0502040204020203" pitchFamily="34" charset="0"/>
                <a:cs typeface="Segoe UI" panose="020B0502040204020203" pitchFamily="34" charset="0"/>
              </a:rPr>
              <a:t>Select Rectangle1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225 | Y = 60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110 | Height = 5</a:t>
            </a:r>
          </a:p>
          <a:p>
            <a:pPr marL="342900" indent="-342900">
              <a:buFont typeface="+mj-lt"/>
              <a:buAutoNum type="arabicPeriod" startAt="91"/>
            </a:pPr>
            <a:r>
              <a:rPr lang="de-DE" sz="1200" dirty="0">
                <a:latin typeface="Segoe UI" panose="020B0502040204020203" pitchFamily="34" charset="0"/>
                <a:cs typeface="Segoe UI" panose="020B0502040204020203" pitchFamily="34" charset="0"/>
              </a:rPr>
              <a:t>Select Rectangle1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Fill property is selected (see </a:t>
            </a:r>
            <a:r>
              <a:rPr lang="en-US" sz="1200" dirty="0">
                <a:solidFill>
                  <a:srgbClr val="29AEE6"/>
                </a:solidFill>
                <a:latin typeface="Segoe UI" panose="020B0502040204020203" pitchFamily="34" charset="0"/>
                <a:cs typeface="Segoe UI" panose="020B0502040204020203" pitchFamily="34" charset="0"/>
              </a:rPr>
              <a:t>1</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91"/>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If(</a:t>
            </a:r>
            <a:r>
              <a:rPr lang="en-US" sz="1200" dirty="0" err="1">
                <a:solidFill>
                  <a:srgbClr val="29AEE6"/>
                </a:solidFill>
                <a:latin typeface="Segoe UI" panose="020B0502040204020203" pitchFamily="34" charset="0"/>
                <a:cs typeface="Segoe UI" panose="020B0502040204020203" pitchFamily="34" charset="0"/>
              </a:rPr>
              <a:t>ThisItem.Stock</a:t>
            </a:r>
            <a:r>
              <a:rPr lang="en-US" sz="1200" dirty="0">
                <a:solidFill>
                  <a:srgbClr val="29AEE6"/>
                </a:solidFill>
                <a:latin typeface="Segoe UI" panose="020B0502040204020203" pitchFamily="34" charset="0"/>
                <a:cs typeface="Segoe UI" panose="020B0502040204020203" pitchFamily="34" charset="0"/>
              </a:rPr>
              <a:t> / </a:t>
            </a:r>
            <a:r>
              <a:rPr lang="en-US" sz="1200" dirty="0" err="1">
                <a:solidFill>
                  <a:srgbClr val="29AEE6"/>
                </a:solidFill>
                <a:latin typeface="Segoe UI" panose="020B0502040204020203" pitchFamily="34" charset="0"/>
                <a:cs typeface="Segoe UI" panose="020B0502040204020203" pitchFamily="34" charset="0"/>
              </a:rPr>
              <a:t>LookUp</a:t>
            </a:r>
            <a:r>
              <a:rPr lang="en-US" sz="1200" dirty="0">
                <a:solidFill>
                  <a:srgbClr val="29AEE6"/>
                </a:solidFill>
                <a:latin typeface="Segoe UI" panose="020B0502040204020203" pitchFamily="34" charset="0"/>
                <a:cs typeface="Segoe UI" panose="020B0502040204020203" pitchFamily="34" charset="0"/>
              </a:rPr>
              <a:t>(Shelves, ID = </a:t>
            </a:r>
            <a:r>
              <a:rPr lang="en-US" sz="1200" dirty="0" err="1">
                <a:solidFill>
                  <a:srgbClr val="29AEE6"/>
                </a:solidFill>
                <a:latin typeface="Segoe UI" panose="020B0502040204020203" pitchFamily="34" charset="0"/>
                <a:cs typeface="Segoe UI" panose="020B0502040204020203" pitchFamily="34" charset="0"/>
              </a:rPr>
              <a:t>ThisItem.Shelf</a:t>
            </a:r>
            <a:r>
              <a:rPr lang="en-US" sz="1200" dirty="0">
                <a:solidFill>
                  <a:srgbClr val="29AEE6"/>
                </a:solidFill>
                <a:latin typeface="Segoe UI" panose="020B0502040204020203" pitchFamily="34" charset="0"/>
                <a:cs typeface="Segoe UI" panose="020B0502040204020203" pitchFamily="34" charset="0"/>
              </a:rPr>
              <a:t>, Capacity) &lt;= 0.2, RGBA(255, 202, 198, 1), If(</a:t>
            </a:r>
            <a:r>
              <a:rPr lang="en-US" sz="1200" dirty="0" err="1">
                <a:solidFill>
                  <a:srgbClr val="29AEE6"/>
                </a:solidFill>
                <a:latin typeface="Segoe UI" panose="020B0502040204020203" pitchFamily="34" charset="0"/>
                <a:cs typeface="Segoe UI" panose="020B0502040204020203" pitchFamily="34" charset="0"/>
              </a:rPr>
              <a:t>ThisItem.Stock</a:t>
            </a:r>
            <a:r>
              <a:rPr lang="en-US" sz="1200" dirty="0">
                <a:solidFill>
                  <a:srgbClr val="29AEE6"/>
                </a:solidFill>
                <a:latin typeface="Segoe UI" panose="020B0502040204020203" pitchFamily="34" charset="0"/>
                <a:cs typeface="Segoe UI" panose="020B0502040204020203" pitchFamily="34" charset="0"/>
              </a:rPr>
              <a:t> / </a:t>
            </a:r>
            <a:r>
              <a:rPr lang="en-US" sz="1200" dirty="0" err="1">
                <a:solidFill>
                  <a:srgbClr val="29AEE6"/>
                </a:solidFill>
                <a:latin typeface="Segoe UI" panose="020B0502040204020203" pitchFamily="34" charset="0"/>
                <a:cs typeface="Segoe UI" panose="020B0502040204020203" pitchFamily="34" charset="0"/>
              </a:rPr>
              <a:t>LookUp</a:t>
            </a:r>
            <a:r>
              <a:rPr lang="en-US" sz="1200" dirty="0">
                <a:solidFill>
                  <a:srgbClr val="29AEE6"/>
                </a:solidFill>
                <a:latin typeface="Segoe UI" panose="020B0502040204020203" pitchFamily="34" charset="0"/>
                <a:cs typeface="Segoe UI" panose="020B0502040204020203" pitchFamily="34" charset="0"/>
              </a:rPr>
              <a:t>(Shelves, ID = </a:t>
            </a:r>
            <a:r>
              <a:rPr lang="en-US" sz="1200" dirty="0" err="1">
                <a:solidFill>
                  <a:srgbClr val="29AEE6"/>
                </a:solidFill>
                <a:latin typeface="Segoe UI" panose="020B0502040204020203" pitchFamily="34" charset="0"/>
                <a:cs typeface="Segoe UI" panose="020B0502040204020203" pitchFamily="34" charset="0"/>
              </a:rPr>
              <a:t>ThisItem.Shelf</a:t>
            </a:r>
            <a:r>
              <a:rPr lang="en-US" sz="1200" dirty="0">
                <a:solidFill>
                  <a:srgbClr val="29AEE6"/>
                </a:solidFill>
                <a:latin typeface="Segoe UI" panose="020B0502040204020203" pitchFamily="34" charset="0"/>
                <a:cs typeface="Segoe UI" panose="020B0502040204020203" pitchFamily="34" charset="0"/>
              </a:rPr>
              <a:t>, Capacity) &lt;= 0.35, RGBA(246, 221, 191, 1), If(</a:t>
            </a:r>
            <a:r>
              <a:rPr lang="en-US" sz="1200" dirty="0" err="1">
                <a:solidFill>
                  <a:srgbClr val="29AEE6"/>
                </a:solidFill>
                <a:latin typeface="Segoe UI" panose="020B0502040204020203" pitchFamily="34" charset="0"/>
                <a:cs typeface="Segoe UI" panose="020B0502040204020203" pitchFamily="34" charset="0"/>
              </a:rPr>
              <a:t>ThisItem.Stock</a:t>
            </a:r>
            <a:r>
              <a:rPr lang="en-US" sz="1200" dirty="0">
                <a:solidFill>
                  <a:srgbClr val="29AEE6"/>
                </a:solidFill>
                <a:latin typeface="Segoe UI" panose="020B0502040204020203" pitchFamily="34" charset="0"/>
                <a:cs typeface="Segoe UI" panose="020B0502040204020203" pitchFamily="34" charset="0"/>
              </a:rPr>
              <a:t> / </a:t>
            </a:r>
            <a:r>
              <a:rPr lang="en-US" sz="1200" dirty="0" err="1">
                <a:solidFill>
                  <a:srgbClr val="29AEE6"/>
                </a:solidFill>
                <a:latin typeface="Segoe UI" panose="020B0502040204020203" pitchFamily="34" charset="0"/>
                <a:cs typeface="Segoe UI" panose="020B0502040204020203" pitchFamily="34" charset="0"/>
              </a:rPr>
              <a:t>LookUp</a:t>
            </a:r>
            <a:r>
              <a:rPr lang="en-US" sz="1200" dirty="0">
                <a:solidFill>
                  <a:srgbClr val="29AEE6"/>
                </a:solidFill>
                <a:latin typeface="Segoe UI" panose="020B0502040204020203" pitchFamily="34" charset="0"/>
                <a:cs typeface="Segoe UI" panose="020B0502040204020203" pitchFamily="34" charset="0"/>
              </a:rPr>
              <a:t>(Shelves, ID = </a:t>
            </a:r>
            <a:r>
              <a:rPr lang="en-US" sz="1200" dirty="0" err="1">
                <a:solidFill>
                  <a:srgbClr val="29AEE6"/>
                </a:solidFill>
                <a:latin typeface="Segoe UI" panose="020B0502040204020203" pitchFamily="34" charset="0"/>
                <a:cs typeface="Segoe UI" panose="020B0502040204020203" pitchFamily="34" charset="0"/>
              </a:rPr>
              <a:t>ThisItem.Shelf</a:t>
            </a:r>
            <a:r>
              <a:rPr lang="en-US" sz="1200" dirty="0">
                <a:solidFill>
                  <a:srgbClr val="29AEE6"/>
                </a:solidFill>
                <a:latin typeface="Segoe UI" panose="020B0502040204020203" pitchFamily="34" charset="0"/>
                <a:cs typeface="Segoe UI" panose="020B0502040204020203" pitchFamily="34" charset="0"/>
              </a:rPr>
              <a:t>, Capacity) &lt;= 0.8, RGBA(180, 189, 197, 1), RGBA(171, 231, 211, 1))))</a:t>
            </a:r>
            <a:br>
              <a:rPr lang="en-US" sz="1200" dirty="0">
                <a:solidFill>
                  <a:srgbClr val="29AEE6"/>
                </a:solidFill>
                <a:latin typeface="Segoe UI" panose="020B0502040204020203" pitchFamily="34" charset="0"/>
                <a:cs typeface="Segoe UI" panose="020B0502040204020203" pitchFamily="34" charset="0"/>
              </a:rPr>
            </a:br>
            <a:br>
              <a:rPr lang="en-US" sz="1200" dirty="0">
                <a:solidFill>
                  <a:srgbClr val="29AEE6"/>
                </a:solidFill>
                <a:latin typeface="Segoe UI" panose="020B0502040204020203" pitchFamily="34" charset="0"/>
                <a:cs typeface="Segoe UI" panose="020B0502040204020203" pitchFamily="34" charset="0"/>
              </a:rPr>
            </a:br>
            <a:r>
              <a:rPr lang="en-US" sz="1200" dirty="0">
                <a:solidFill>
                  <a:srgbClr val="EE0000"/>
                </a:solidFill>
                <a:latin typeface="Segoe UI" panose="020B0502040204020203" pitchFamily="34" charset="0"/>
                <a:cs typeface="Segoe UI" panose="020B0502040204020203" pitchFamily="34" charset="0"/>
              </a:rPr>
              <a:t>Note</a:t>
            </a:r>
            <a:r>
              <a:rPr lang="en-US" sz="1200" dirty="0">
                <a:latin typeface="Segoe UI" panose="020B0502040204020203" pitchFamily="34" charset="0"/>
                <a:cs typeface="Segoe UI" panose="020B0502040204020203" pitchFamily="34" charset="0"/>
              </a:rPr>
              <a:t>: If you are using Power Apps in </a:t>
            </a:r>
            <a:r>
              <a:rPr lang="en-US" sz="1200" dirty="0">
                <a:solidFill>
                  <a:srgbClr val="EE0000"/>
                </a:solidFill>
                <a:latin typeface="Segoe UI Semibold" panose="020B0702040204020203" pitchFamily="34" charset="0"/>
                <a:cs typeface="Segoe UI Semibold" panose="020B0702040204020203" pitchFamily="34" charset="0"/>
              </a:rPr>
              <a:t>German language</a:t>
            </a:r>
            <a:r>
              <a:rPr lang="en-US" sz="1200" dirty="0">
                <a:latin typeface="Segoe UI" panose="020B0502040204020203" pitchFamily="34" charset="0"/>
                <a:cs typeface="Segoe UI" panose="020B0502040204020203" pitchFamily="34" charset="0"/>
              </a:rPr>
              <a:t>, replace the </a:t>
            </a:r>
            <a:r>
              <a:rPr lang="en-US" sz="1200" dirty="0">
                <a:latin typeface="Segoe UI Semibold" panose="020B0702040204020203" pitchFamily="34" charset="0"/>
                <a:cs typeface="Segoe UI Semibold" panose="020B0702040204020203" pitchFamily="34" charset="0"/>
              </a:rPr>
              <a:t>semi-colon ; to ;; double semi-colon </a:t>
            </a:r>
            <a:r>
              <a:rPr lang="en-US" sz="1200" dirty="0">
                <a:latin typeface="Segoe UI" panose="020B0502040204020203" pitchFamily="34" charset="0"/>
                <a:cs typeface="Segoe UI" panose="020B0502040204020203" pitchFamily="34" charset="0"/>
              </a:rPr>
              <a:t>and the </a:t>
            </a:r>
            <a:r>
              <a:rPr lang="en-US" sz="1200" dirty="0">
                <a:latin typeface="Segoe UI Semibold" panose="020B0702040204020203" pitchFamily="34" charset="0"/>
                <a:cs typeface="Segoe UI Semibold" panose="020B0702040204020203" pitchFamily="34" charset="0"/>
              </a:rPr>
              <a:t>comma , to semi-colon</a:t>
            </a:r>
            <a:r>
              <a:rPr lang="en-US" sz="1200" dirty="0">
                <a:latin typeface="Segoe UI" panose="020B0502040204020203" pitchFamily="34" charset="0"/>
                <a:cs typeface="Segoe UI" panose="020B0502040204020203" pitchFamily="34" charset="0"/>
              </a:rPr>
              <a:t>!</a:t>
            </a:r>
            <a:br>
              <a:rPr lang="en-US" sz="1200" dirty="0">
                <a:solidFill>
                  <a:srgbClr val="29AEE6"/>
                </a:solidFill>
                <a:latin typeface="Segoe UI" panose="020B0502040204020203" pitchFamily="34" charset="0"/>
                <a:cs typeface="Segoe UI" panose="020B0502040204020203" pitchFamily="34" charset="0"/>
              </a:rPr>
            </a:br>
            <a:endParaRPr lang="en-US" sz="1200" dirty="0">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en-US" sz="1200" dirty="0">
                <a:solidFill>
                  <a:schemeClr val="bg1">
                    <a:lumMod val="50000"/>
                  </a:schemeClr>
                </a:solidFill>
                <a:latin typeface="Segoe UI" panose="020B0502040204020203" pitchFamily="34" charset="0"/>
                <a:cs typeface="Segoe UI" panose="020B0502040204020203" pitchFamily="34" charset="0"/>
              </a:rPr>
              <a:t>Power FX supports mathematical operations using operators such as + for addition, * for Multiplication or / for divisions.</a:t>
            </a:r>
          </a:p>
          <a:p>
            <a:endParaRPr lang="de-DE" sz="1200" dirty="0">
              <a:solidFill>
                <a:srgbClr val="29AEE6"/>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2100" y="1123718"/>
            <a:ext cx="5858198" cy="4354686"/>
          </a:xfrm>
          <a:prstGeom prst="rect">
            <a:avLst/>
          </a:prstGeom>
        </p:spPr>
      </p:pic>
      <p:sp>
        <p:nvSpPr>
          <p:cNvPr id="2" name="Rechteck 1">
            <a:extLst>
              <a:ext uri="{FF2B5EF4-FFF2-40B4-BE49-F238E27FC236}">
                <a16:creationId xmlns:a16="http://schemas.microsoft.com/office/drawing/2014/main" id="{83D280B5-D893-4472-AEBB-5E2843C6072F}"/>
              </a:ext>
            </a:extLst>
          </p:cNvPr>
          <p:cNvSpPr/>
          <p:nvPr/>
        </p:nvSpPr>
        <p:spPr>
          <a:xfrm>
            <a:off x="6302417" y="1700460"/>
            <a:ext cx="5763687" cy="59547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5D31335F-7FEC-4B0C-9ACE-33820B47A7F8}"/>
              </a:ext>
            </a:extLst>
          </p:cNvPr>
          <p:cNvSpPr/>
          <p:nvPr/>
        </p:nvSpPr>
        <p:spPr>
          <a:xfrm>
            <a:off x="6065945" y="1474131"/>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2243896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893647"/>
          </a:xfrm>
          <a:prstGeom prst="rect">
            <a:avLst/>
          </a:prstGeom>
          <a:noFill/>
        </p:spPr>
        <p:txBody>
          <a:bodyPr wrap="square" rtlCol="0">
            <a:spAutoFit/>
          </a:bodyPr>
          <a:lstStyle/>
          <a:p>
            <a:pPr marL="342900" indent="-342900">
              <a:buFont typeface="+mj-lt"/>
              <a:buAutoNum type="arabicPeriod" startAt="93"/>
            </a:pPr>
            <a:r>
              <a:rPr lang="de-DE" sz="1200" dirty="0">
                <a:latin typeface="Segoe UI" panose="020B0502040204020203" pitchFamily="34" charset="0"/>
                <a:cs typeface="Segoe UI" panose="020B0502040204020203" pitchFamily="34" charset="0"/>
              </a:rPr>
              <a:t>Select Gallery1 from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screen</a:t>
            </a:r>
            <a:r>
              <a:rPr lang="de-DE" sz="1200" dirty="0">
                <a:latin typeface="Segoe UI" panose="020B0502040204020203" pitchFamily="34" charset="0"/>
                <a:cs typeface="Segoe UI" panose="020B0502040204020203" pitchFamily="34" charset="0"/>
              </a:rPr>
              <a:t> &gt; Click on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edit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icon</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53)</a:t>
            </a:r>
          </a:p>
          <a:p>
            <a:pPr marL="342900" indent="-342900">
              <a:buFont typeface="+mj-lt"/>
              <a:buAutoNum type="arabicPeriod" startAt="93"/>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Icons &gt; </a:t>
            </a:r>
            <a:r>
              <a:rPr lang="de-DE" sz="1200" dirty="0" err="1">
                <a:latin typeface="Segoe UI" panose="020B0502040204020203" pitchFamily="34" charset="0"/>
                <a:cs typeface="Segoe UI" panose="020B0502040204020203" pitchFamily="34" charset="0"/>
              </a:rPr>
              <a:t>Rectangle</a:t>
            </a:r>
            <a:r>
              <a:rPr lang="de-DE" sz="1200" dirty="0">
                <a:latin typeface="Segoe UI" panose="020B0502040204020203" pitchFamily="34" charset="0"/>
                <a:cs typeface="Segoe UI" panose="020B0502040204020203" pitchFamily="34" charset="0"/>
              </a:rPr>
              <a:t> (Rectangle2)</a:t>
            </a:r>
          </a:p>
          <a:p>
            <a:pPr marL="342900" indent="-342900">
              <a:buFont typeface="+mj-lt"/>
              <a:buAutoNum type="arabicPeriod" startAt="93"/>
            </a:pPr>
            <a:r>
              <a:rPr lang="de-DE" sz="1200" dirty="0">
                <a:latin typeface="Segoe UI" panose="020B0502040204020203" pitchFamily="34" charset="0"/>
                <a:cs typeface="Segoe UI" panose="020B0502040204020203" pitchFamily="34" charset="0"/>
              </a:rPr>
              <a:t>Select Rectangle1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use the following formula for the according attribute:</a:t>
            </a:r>
          </a:p>
          <a:p>
            <a:pPr marL="800100" lvl="1" indent="-342900">
              <a:buFont typeface="Courier New" panose="02070309020205020404" pitchFamily="49" charset="0"/>
              <a:buChar char="o"/>
            </a:pPr>
            <a:r>
              <a:rPr lang="en-US" sz="1200" dirty="0">
                <a:solidFill>
                  <a:srgbClr val="29AEE6"/>
                </a:solidFill>
                <a:latin typeface="Segoe UI" panose="020B0502040204020203" pitchFamily="34" charset="0"/>
                <a:cs typeface="Segoe UI" panose="020B0502040204020203" pitchFamily="34" charset="0"/>
              </a:rPr>
              <a:t>X = Rectangle1.X</a:t>
            </a:r>
          </a:p>
          <a:p>
            <a:pPr marL="800100" lvl="1" indent="-342900">
              <a:buFont typeface="Courier New" panose="02070309020205020404" pitchFamily="49" charset="0"/>
              <a:buChar char="o"/>
            </a:pPr>
            <a:r>
              <a:rPr lang="en-US" sz="1200" dirty="0">
                <a:solidFill>
                  <a:srgbClr val="29AEE6"/>
                </a:solidFill>
                <a:latin typeface="Segoe UI" panose="020B0502040204020203" pitchFamily="34" charset="0"/>
                <a:cs typeface="Segoe UI" panose="020B0502040204020203" pitchFamily="34" charset="0"/>
              </a:rPr>
              <a:t>Y = Rectangle1.Y</a:t>
            </a:r>
          </a:p>
          <a:p>
            <a:pPr marL="800100" lvl="1" indent="-342900">
              <a:buFont typeface="Courier New" panose="02070309020205020404" pitchFamily="49" charset="0"/>
              <a:buChar char="o"/>
            </a:pPr>
            <a:r>
              <a:rPr lang="en-US" sz="1200" dirty="0">
                <a:solidFill>
                  <a:srgbClr val="29AEE6"/>
                </a:solidFill>
                <a:latin typeface="Segoe UI" panose="020B0502040204020203" pitchFamily="34" charset="0"/>
                <a:cs typeface="Segoe UI" panose="020B0502040204020203" pitchFamily="34" charset="0"/>
              </a:rPr>
              <a:t>Height = Rectangle1.Height</a:t>
            </a:r>
          </a:p>
          <a:p>
            <a:pPr marL="800100" lvl="1" indent="-342900">
              <a:buFont typeface="Courier New" panose="02070309020205020404" pitchFamily="49" charset="0"/>
              <a:buChar char="o"/>
            </a:pPr>
            <a:r>
              <a:rPr lang="en-US" sz="1200" dirty="0">
                <a:solidFill>
                  <a:srgbClr val="29AEE6"/>
                </a:solidFill>
                <a:latin typeface="Segoe UI" panose="020B0502040204020203" pitchFamily="34" charset="0"/>
                <a:cs typeface="Segoe UI" panose="020B0502040204020203" pitchFamily="34" charset="0"/>
              </a:rPr>
              <a:t>Width = Rectangle1.Width * </a:t>
            </a:r>
            <a:r>
              <a:rPr lang="en-US" sz="1200" dirty="0" err="1">
                <a:solidFill>
                  <a:srgbClr val="29AEE6"/>
                </a:solidFill>
                <a:latin typeface="Segoe UI" panose="020B0502040204020203" pitchFamily="34" charset="0"/>
                <a:cs typeface="Segoe UI" panose="020B0502040204020203" pitchFamily="34" charset="0"/>
              </a:rPr>
              <a:t>ThisItem.Stock</a:t>
            </a:r>
            <a:r>
              <a:rPr lang="en-US" sz="1200" dirty="0">
                <a:solidFill>
                  <a:srgbClr val="29AEE6"/>
                </a:solidFill>
                <a:latin typeface="Segoe UI" panose="020B0502040204020203" pitchFamily="34" charset="0"/>
                <a:cs typeface="Segoe UI" panose="020B0502040204020203" pitchFamily="34" charset="0"/>
              </a:rPr>
              <a:t> / </a:t>
            </a:r>
            <a:r>
              <a:rPr lang="en-US" sz="1200" dirty="0" err="1">
                <a:solidFill>
                  <a:srgbClr val="29AEE6"/>
                </a:solidFill>
                <a:latin typeface="Segoe UI" panose="020B0502040204020203" pitchFamily="34" charset="0"/>
                <a:cs typeface="Segoe UI" panose="020B0502040204020203" pitchFamily="34" charset="0"/>
              </a:rPr>
              <a:t>LookUp</a:t>
            </a:r>
            <a:r>
              <a:rPr lang="en-US" sz="1200" dirty="0">
                <a:solidFill>
                  <a:srgbClr val="29AEE6"/>
                </a:solidFill>
                <a:latin typeface="Segoe UI" panose="020B0502040204020203" pitchFamily="34" charset="0"/>
                <a:cs typeface="Segoe UI" panose="020B0502040204020203" pitchFamily="34" charset="0"/>
              </a:rPr>
              <a:t>(Shelves, ID = </a:t>
            </a:r>
            <a:r>
              <a:rPr lang="en-US" sz="1200" dirty="0" err="1">
                <a:solidFill>
                  <a:srgbClr val="29AEE6"/>
                </a:solidFill>
                <a:latin typeface="Segoe UI" panose="020B0502040204020203" pitchFamily="34" charset="0"/>
                <a:cs typeface="Segoe UI" panose="020B0502040204020203" pitchFamily="34" charset="0"/>
              </a:rPr>
              <a:t>ThisItem.Shelf</a:t>
            </a:r>
            <a:r>
              <a:rPr lang="en-US" sz="1200" dirty="0">
                <a:solidFill>
                  <a:srgbClr val="29AEE6"/>
                </a:solidFill>
                <a:latin typeface="Segoe UI" panose="020B0502040204020203" pitchFamily="34" charset="0"/>
                <a:cs typeface="Segoe UI" panose="020B0502040204020203" pitchFamily="34" charset="0"/>
              </a:rPr>
              <a:t>, Capacity)</a:t>
            </a:r>
          </a:p>
          <a:p>
            <a:pPr marL="800100" lvl="1" indent="-342900">
              <a:buFont typeface="Courier New" panose="02070309020205020404" pitchFamily="49" charset="0"/>
              <a:buChar char="o"/>
            </a:pPr>
            <a:r>
              <a:rPr lang="en-US" sz="1200" dirty="0">
                <a:solidFill>
                  <a:srgbClr val="29AEE6"/>
                </a:solidFill>
                <a:latin typeface="Segoe UI" panose="020B0502040204020203" pitchFamily="34" charset="0"/>
                <a:cs typeface="Segoe UI" panose="020B0502040204020203" pitchFamily="34" charset="0"/>
              </a:rPr>
              <a:t>Fill = Switch(Rectangle1.Fill, RGBA(255, 202, 198, 1), RGBA(245, 85, 73, 1), RGBA(246, 221, 191, 1), RGBA(253, 160, 46, 1), RGBA(180, 189, 197, 1), RGBA(7, 93, 240, 1), RGBA(171, 231, 211, 1), RGBA(61, 199, 167, 1))</a:t>
            </a:r>
            <a:br>
              <a:rPr lang="en-US" sz="1200" dirty="0">
                <a:solidFill>
                  <a:srgbClr val="29AEE6"/>
                </a:solidFill>
                <a:latin typeface="Segoe UI" panose="020B0502040204020203" pitchFamily="34" charset="0"/>
                <a:cs typeface="Segoe UI" panose="020B0502040204020203" pitchFamily="34" charset="0"/>
              </a:rPr>
            </a:br>
            <a:br>
              <a:rPr lang="en-US" sz="1200" dirty="0">
                <a:solidFill>
                  <a:srgbClr val="29AEE6"/>
                </a:solidFill>
                <a:latin typeface="Segoe UI" panose="020B0502040204020203" pitchFamily="34" charset="0"/>
                <a:cs typeface="Segoe UI" panose="020B0502040204020203" pitchFamily="34" charset="0"/>
              </a:rPr>
            </a:br>
            <a:r>
              <a:rPr lang="en-US" sz="1200" dirty="0">
                <a:solidFill>
                  <a:srgbClr val="EE0000"/>
                </a:solidFill>
                <a:latin typeface="Segoe UI" panose="020B0502040204020203" pitchFamily="34" charset="0"/>
                <a:cs typeface="Segoe UI" panose="020B0502040204020203" pitchFamily="34" charset="0"/>
              </a:rPr>
              <a:t>Note</a:t>
            </a:r>
            <a:r>
              <a:rPr lang="en-US" sz="1200" dirty="0">
                <a:latin typeface="Segoe UI" panose="020B0502040204020203" pitchFamily="34" charset="0"/>
                <a:cs typeface="Segoe UI" panose="020B0502040204020203" pitchFamily="34" charset="0"/>
              </a:rPr>
              <a:t>: If you are using Power Apps in </a:t>
            </a:r>
            <a:r>
              <a:rPr lang="en-US" sz="1200" dirty="0">
                <a:solidFill>
                  <a:srgbClr val="EE0000"/>
                </a:solidFill>
                <a:latin typeface="Segoe UI Semibold" panose="020B0702040204020203" pitchFamily="34" charset="0"/>
                <a:cs typeface="Segoe UI Semibold" panose="020B0702040204020203" pitchFamily="34" charset="0"/>
              </a:rPr>
              <a:t>German language</a:t>
            </a:r>
            <a:r>
              <a:rPr lang="en-US" sz="1200" dirty="0">
                <a:latin typeface="Segoe UI" panose="020B0502040204020203" pitchFamily="34" charset="0"/>
                <a:cs typeface="Segoe UI" panose="020B0502040204020203" pitchFamily="34" charset="0"/>
              </a:rPr>
              <a:t>, replace the </a:t>
            </a:r>
            <a:r>
              <a:rPr lang="en-US" sz="1200" dirty="0">
                <a:latin typeface="Segoe UI Semibold" panose="020B0702040204020203" pitchFamily="34" charset="0"/>
                <a:cs typeface="Segoe UI Semibold" panose="020B0702040204020203" pitchFamily="34" charset="0"/>
              </a:rPr>
              <a:t>semi-colon ; to ;; double semi-colon </a:t>
            </a:r>
            <a:r>
              <a:rPr lang="en-US" sz="1200" dirty="0">
                <a:latin typeface="Segoe UI" panose="020B0502040204020203" pitchFamily="34" charset="0"/>
                <a:cs typeface="Segoe UI" panose="020B0502040204020203" pitchFamily="34" charset="0"/>
              </a:rPr>
              <a:t>and the </a:t>
            </a:r>
            <a:r>
              <a:rPr lang="en-US" sz="1200" dirty="0">
                <a:latin typeface="Segoe UI Semibold" panose="020B0702040204020203" pitchFamily="34" charset="0"/>
                <a:cs typeface="Segoe UI Semibold" panose="020B0702040204020203" pitchFamily="34" charset="0"/>
              </a:rPr>
              <a:t>comma , to semi-colon</a:t>
            </a:r>
            <a:r>
              <a:rPr lang="en-US" sz="1200" dirty="0">
                <a:latin typeface="Segoe UI" panose="020B0502040204020203" pitchFamily="34" charset="0"/>
                <a:cs typeface="Segoe UI" panose="020B0502040204020203" pitchFamily="34" charset="0"/>
              </a:rPr>
              <a:t>!</a:t>
            </a:r>
            <a:br>
              <a:rPr lang="en-US" sz="1200" dirty="0">
                <a:solidFill>
                  <a:srgbClr val="29AEE6"/>
                </a:solidFill>
                <a:latin typeface="Segoe UI" panose="020B0502040204020203" pitchFamily="34" charset="0"/>
                <a:cs typeface="Segoe UI" panose="020B0502040204020203" pitchFamily="34" charset="0"/>
              </a:rPr>
            </a:br>
            <a:endParaRPr lang="en-US" sz="1200" dirty="0">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en-US" sz="1200" dirty="0">
                <a:solidFill>
                  <a:schemeClr val="bg1">
                    <a:lumMod val="50000"/>
                  </a:schemeClr>
                </a:solidFill>
                <a:latin typeface="Segoe UI" panose="020B0502040204020203" pitchFamily="34" charset="0"/>
                <a:cs typeface="Segoe UI" panose="020B0502040204020203" pitchFamily="34" charset="0"/>
              </a:rPr>
              <a:t>The Switch function evaluates a formula and determines whether the result matches any value in a sequence that you specify. If and Switch are very similar. Use Switch to evaluate a single condition against multiple possible matches.</a:t>
            </a:r>
            <a:endParaRPr lang="de-DE" sz="1200" dirty="0">
              <a:solidFill>
                <a:srgbClr val="29AEE6"/>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2100" y="1124897"/>
            <a:ext cx="5858198" cy="4352328"/>
          </a:xfrm>
          <a:prstGeom prst="rect">
            <a:avLst/>
          </a:prstGeom>
        </p:spPr>
      </p:pic>
    </p:spTree>
    <p:extLst>
      <p:ext uri="{BB962C8B-B14F-4D97-AF65-F5344CB8AC3E}">
        <p14:creationId xmlns:p14="http://schemas.microsoft.com/office/powerpoint/2010/main" val="263142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104155D-F4F9-42DD-B6FF-36AEC6AF8FFE}"/>
              </a:ext>
            </a:extLst>
          </p:cNvPr>
          <p:cNvSpPr txBox="1"/>
          <p:nvPr/>
        </p:nvSpPr>
        <p:spPr>
          <a:xfrm>
            <a:off x="630164" y="1336052"/>
            <a:ext cx="3921288" cy="707886"/>
          </a:xfrm>
          <a:prstGeom prst="rect">
            <a:avLst/>
          </a:prstGeom>
          <a:noFill/>
        </p:spPr>
        <p:txBody>
          <a:bodyPr wrap="square" rtlCol="0">
            <a:spAutoFit/>
          </a:bodyPr>
          <a:lstStyle>
            <a:defPPr>
              <a:defRPr lang="de-DE"/>
            </a:defPPr>
            <a:lvl1pPr>
              <a:defRPr sz="4000">
                <a:solidFill>
                  <a:srgbClr val="7C7C7C"/>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de-DE" dirty="0"/>
              <a:t>Components</a:t>
            </a:r>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2291137"/>
            <a:ext cx="4535923" cy="3231654"/>
          </a:xfrm>
          <a:prstGeom prst="rect">
            <a:avLst/>
          </a:prstGeom>
          <a:noFill/>
        </p:spPr>
        <p:txBody>
          <a:bodyPr wrap="square" rtlCol="0">
            <a:spAutoFit/>
          </a:bodyPr>
          <a:lstStyle/>
          <a:p>
            <a:r>
              <a:rPr lang="en-US" sz="1200" dirty="0">
                <a:solidFill>
                  <a:schemeClr val="tx1">
                    <a:lumMod val="50000"/>
                    <a:lumOff val="50000"/>
                  </a:schemeClr>
                </a:solidFill>
                <a:latin typeface="Segoe UI Semibold" panose="020B0702040204020203" pitchFamily="34" charset="0"/>
                <a:cs typeface="Segoe UI Semibold" panose="020B0702040204020203" pitchFamily="34" charset="0"/>
              </a:rPr>
              <a:t>Components are reusable building blocks for canvas apps so that app makers can create custom controls to use inside an app or across apps. Components can use advanced features such as custom properties and enable complex capabilities.</a:t>
            </a:r>
          </a:p>
          <a:p>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96"/>
            </a:pPr>
            <a:r>
              <a:rPr lang="de-DE" sz="1200" dirty="0" err="1">
                <a:latin typeface="Segoe UI" panose="020B0502040204020203" pitchFamily="34" charset="0"/>
                <a:cs typeface="Segoe UI" panose="020B0502040204020203" pitchFamily="34" charset="0"/>
              </a:rPr>
              <a:t>We</a:t>
            </a:r>
            <a:r>
              <a:rPr lang="de-DE" sz="1200" dirty="0">
                <a:latin typeface="Segoe UI" panose="020B0502040204020203" pitchFamily="34" charset="0"/>
                <a:cs typeface="Segoe UI" panose="020B0502040204020203" pitchFamily="34" charset="0"/>
              </a:rPr>
              <a:t> will </a:t>
            </a:r>
            <a:r>
              <a:rPr lang="de-DE" sz="1200" dirty="0" err="1">
                <a:latin typeface="Segoe UI" panose="020B0502040204020203" pitchFamily="34" charset="0"/>
                <a:cs typeface="Segoe UI" panose="020B0502040204020203" pitchFamily="34" charset="0"/>
              </a:rPr>
              <a:t>now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a:t>
            </a:r>
            <a:r>
              <a:rPr lang="de-DE" sz="1200" dirty="0">
                <a:latin typeface="Segoe UI" panose="020B0502040204020203" pitchFamily="34" charset="0"/>
                <a:cs typeface="Segoe UI" panose="020B0502040204020203" pitchFamily="34" charset="0"/>
              </a:rPr>
              <a:t> a </a:t>
            </a:r>
            <a:r>
              <a:rPr lang="de-DE" sz="1200" dirty="0" err="1">
                <a:latin typeface="Segoe UI" panose="020B0502040204020203" pitchFamily="34" charset="0"/>
                <a:cs typeface="Segoe UI" panose="020B0502040204020203" pitchFamily="34" charset="0"/>
              </a:rPr>
              <a:t>pop</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up</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window</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show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detailed</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information</a:t>
            </a:r>
            <a:r>
              <a:rPr lang="de-DE" sz="1200" dirty="0">
                <a:latin typeface="Segoe UI" panose="020B0502040204020203" pitchFamily="34" charset="0"/>
                <a:cs typeface="Segoe UI" panose="020B0502040204020203" pitchFamily="34" charset="0"/>
              </a:rPr>
              <a:t> from a </a:t>
            </a:r>
            <a:r>
              <a:rPr lang="de-DE" sz="1200" dirty="0" err="1">
                <a:latin typeface="Segoe UI" panose="020B0502040204020203" pitchFamily="34" charset="0"/>
                <a:cs typeface="Segoe UI" panose="020B0502040204020203" pitchFamily="34" charset="0"/>
              </a:rPr>
              <a:t>selected</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product</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96"/>
            </a:pPr>
            <a:r>
              <a:rPr lang="de-DE" sz="1200" dirty="0">
                <a:latin typeface="Segoe UI" panose="020B0502040204020203" pitchFamily="34" charset="0"/>
                <a:cs typeface="Segoe UI" panose="020B0502040204020203" pitchFamily="34" charset="0"/>
              </a:rPr>
              <a:t>Select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 &gt; 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Save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an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bar06 </a:t>
            </a:r>
            <a:r>
              <a:rPr lang="de-DE" sz="1200" dirty="0">
                <a:latin typeface="Segoe UI" panose="020B0502040204020203" pitchFamily="34" charset="0"/>
                <a:cs typeface="Segoe UI" panose="020B0502040204020203" pitchFamily="34" charset="0"/>
              </a:rPr>
              <a:t>and save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desktop</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96"/>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Canvas App Maker Studio</a:t>
            </a:r>
          </a:p>
          <a:p>
            <a:pPr marL="342900" indent="-342900">
              <a:buFont typeface="+mj-lt"/>
              <a:buAutoNum type="arabicPeriod" startAt="96"/>
            </a:pPr>
            <a:r>
              <a:rPr lang="de-DE" sz="1200" dirty="0" err="1">
                <a:latin typeface="Segoe UI" panose="020B0502040204020203" pitchFamily="34" charset="0"/>
                <a:cs typeface="Segoe UI" panose="020B0502040204020203" pitchFamily="34" charset="0"/>
              </a:rPr>
              <a:t>Navigate</a:t>
            </a:r>
            <a:r>
              <a:rPr lang="de-DE" sz="1200" dirty="0">
                <a:latin typeface="Segoe UI" panose="020B0502040204020203" pitchFamily="34" charset="0"/>
                <a:cs typeface="Segoe UI" panose="020B0502040204020203" pitchFamily="34" charset="0"/>
              </a:rPr>
              <a:t> to </a:t>
            </a:r>
            <a:r>
              <a:rPr lang="de-DE" sz="1200" dirty="0">
                <a:solidFill>
                  <a:srgbClr val="29AEE6"/>
                </a:solidFill>
                <a:latin typeface="Segoe UI Semibold" panose="020B0702040204020203" pitchFamily="34" charset="0"/>
                <a:cs typeface="Segoe UI Semibold" panose="020B0702040204020203" pitchFamily="34" charset="0"/>
              </a:rPr>
              <a:t>Components</a:t>
            </a:r>
            <a:r>
              <a:rPr lang="de-DE" sz="1200" dirty="0">
                <a:latin typeface="Segoe UI" panose="020B0502040204020203" pitchFamily="34" charset="0"/>
                <a:cs typeface="Segoe UI" panose="020B0502040204020203" pitchFamily="34" charset="0"/>
              </a:rPr>
              <a:t>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 </a:t>
            </a:r>
            <a:endParaRPr lang="de-DE" sz="1200" dirty="0">
              <a:solidFill>
                <a:srgbClr val="29AEE6"/>
              </a:solidFill>
              <a:latin typeface="Segoe UI Semibold" panose="020B0702040204020203" pitchFamily="34" charset="0"/>
              <a:cs typeface="Segoe UI Semibold" panose="020B0702040204020203" pitchFamily="34" charset="0"/>
            </a:endParaRPr>
          </a:p>
          <a:p>
            <a:pPr marL="342900" indent="-342900">
              <a:buFont typeface="+mj-lt"/>
              <a:buAutoNum type="arabicPeriod" startAt="96"/>
            </a:pPr>
            <a:r>
              <a:rPr lang="de-DE" sz="1200" dirty="0">
                <a:latin typeface="Segoe UI" panose="020B0502040204020203" pitchFamily="34" charset="0"/>
                <a:cs typeface="Segoe UI" panose="020B0502040204020203" pitchFamily="34" charset="0"/>
              </a:rPr>
              <a:t>Select + New </a:t>
            </a:r>
            <a:r>
              <a:rPr lang="de-DE" sz="1200" dirty="0" err="1">
                <a:latin typeface="Segoe UI" panose="020B0502040204020203" pitchFamily="34" charset="0"/>
                <a:cs typeface="Segoe UI" panose="020B0502040204020203" pitchFamily="34" charset="0"/>
              </a:rPr>
              <a:t>component</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96"/>
            </a:pPr>
            <a:r>
              <a:rPr lang="de-DE" sz="1200" dirty="0">
                <a:latin typeface="Segoe UI" panose="020B0502040204020203" pitchFamily="34" charset="0"/>
                <a:cs typeface="Segoe UI" panose="020B0502040204020203" pitchFamily="34" charset="0"/>
              </a:rPr>
              <a:t>See how a </a:t>
            </a:r>
            <a:r>
              <a:rPr lang="de-DE" sz="1200" dirty="0" err="1">
                <a:latin typeface="Segoe UI" panose="020B0502040204020203" pitchFamily="34" charset="0"/>
                <a:cs typeface="Segoe UI" panose="020B0502040204020203" pitchFamily="34" charset="0"/>
              </a:rPr>
              <a:t>new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component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created</a:t>
            </a:r>
            <a:r>
              <a:rPr lang="de-DE" sz="1200" dirty="0">
                <a:latin typeface="Segoe UI" panose="020B0502040204020203" pitchFamily="34" charset="0"/>
                <a:cs typeface="Segoe UI" panose="020B0502040204020203" pitchFamily="34" charset="0"/>
              </a:rPr>
              <a:t> in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tree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view</a:t>
            </a:r>
            <a:r>
              <a:rPr lang="de-DE" sz="1200" dirty="0">
                <a:latin typeface="Segoe UI" panose="020B0502040204020203" pitchFamily="34" charset="0"/>
                <a:cs typeface="Segoe UI" panose="020B0502040204020203" pitchFamily="34" charset="0"/>
              </a:rPr>
              <a:t> (Component1)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3</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96"/>
            </a:pPr>
            <a:r>
              <a:rPr lang="de-DE" sz="1200" dirty="0">
                <a:latin typeface="Segoe UI" panose="020B0502040204020203" pitchFamily="34" charset="0"/>
                <a:cs typeface="Segoe UI" panose="020B0502040204020203" pitchFamily="34" charset="0"/>
              </a:rPr>
              <a:t>Select Component1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101 &gt;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property panel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4</a:t>
            </a:r>
            <a:r>
              <a:rPr lang="de-DE" sz="1200" dirty="0">
                <a:latin typeface="Segoe UI" panose="020B0502040204020203" pitchFamily="34" charset="0"/>
                <a:cs typeface="Segoe UI" panose="020B0502040204020203" pitchFamily="34" charset="0"/>
              </a:rPr>
              <a:t>): </a:t>
            </a:r>
            <a:endParaRPr lang="en-US"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en-US" sz="1200" dirty="0">
                <a:solidFill>
                  <a:srgbClr val="29AEE6"/>
                </a:solidFill>
                <a:latin typeface="Segoe UI" panose="020B0502040204020203" pitchFamily="34" charset="0"/>
                <a:cs typeface="Segoe UI" panose="020B0502040204020203" pitchFamily="34" charset="0"/>
              </a:rPr>
              <a:t>Width = 300 | Height = 400</a:t>
            </a:r>
          </a:p>
        </p:txBody>
      </p:sp>
      <p:pic>
        <p:nvPicPr>
          <p:cNvPr id="4" name="Grafik 3">
            <a:extLst>
              <a:ext uri="{FF2B5EF4-FFF2-40B4-BE49-F238E27FC236}">
                <a16:creationId xmlns:a16="http://schemas.microsoft.com/office/drawing/2014/main" id="{F984A8CD-487D-431A-A5F5-3EE29AE78F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7468" y="4007262"/>
            <a:ext cx="5847459" cy="4354686"/>
          </a:xfrm>
          <a:prstGeom prst="rect">
            <a:avLst/>
          </a:prstGeom>
        </p:spPr>
      </p:pic>
      <p:sp>
        <p:nvSpPr>
          <p:cNvPr id="5" name="Rechteck 4">
            <a:extLst>
              <a:ext uri="{FF2B5EF4-FFF2-40B4-BE49-F238E27FC236}">
                <a16:creationId xmlns:a16="http://schemas.microsoft.com/office/drawing/2014/main" id="{BA4F6CAE-A0E4-4B00-A648-A4CECA5D6626}"/>
              </a:ext>
            </a:extLst>
          </p:cNvPr>
          <p:cNvSpPr/>
          <p:nvPr/>
        </p:nvSpPr>
        <p:spPr>
          <a:xfrm>
            <a:off x="7739590" y="1845320"/>
            <a:ext cx="763866" cy="198618"/>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4ACE69A5-A616-45FB-8F4B-493B5D1AEF6B}"/>
              </a:ext>
            </a:extLst>
          </p:cNvPr>
          <p:cNvSpPr/>
          <p:nvPr/>
        </p:nvSpPr>
        <p:spPr>
          <a:xfrm>
            <a:off x="7503118" y="161899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 name="Rechteck: abgerundete Ecken 1">
            <a:extLst>
              <a:ext uri="{FF2B5EF4-FFF2-40B4-BE49-F238E27FC236}">
                <a16:creationId xmlns:a16="http://schemas.microsoft.com/office/drawing/2014/main" id="{D0167404-BCD3-4A2C-A09E-C134CFD8D391}"/>
              </a:ext>
            </a:extLst>
          </p:cNvPr>
          <p:cNvSpPr/>
          <p:nvPr/>
        </p:nvSpPr>
        <p:spPr>
          <a:xfrm rot="5400000">
            <a:off x="6066121" y="751106"/>
            <a:ext cx="3541098" cy="2585665"/>
          </a:xfrm>
          <a:prstGeom prst="roundRect">
            <a:avLst>
              <a:gd name="adj" fmla="val 7035"/>
            </a:avLst>
          </a:prstGeom>
          <a:solidFill>
            <a:schemeClr val="bg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Ellipse 30">
            <a:extLst>
              <a:ext uri="{FF2B5EF4-FFF2-40B4-BE49-F238E27FC236}">
                <a16:creationId xmlns:a16="http://schemas.microsoft.com/office/drawing/2014/main" id="{B7ABD66C-7B1F-445B-8E5B-58CEFCA05A19}"/>
              </a:ext>
            </a:extLst>
          </p:cNvPr>
          <p:cNvSpPr/>
          <p:nvPr/>
        </p:nvSpPr>
        <p:spPr>
          <a:xfrm>
            <a:off x="6377060" y="204671"/>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7" name="Rechteck 6">
            <a:extLst>
              <a:ext uri="{FF2B5EF4-FFF2-40B4-BE49-F238E27FC236}">
                <a16:creationId xmlns:a16="http://schemas.microsoft.com/office/drawing/2014/main" id="{C4B783DD-81D3-479C-B931-CC22B4B4F634}"/>
              </a:ext>
            </a:extLst>
          </p:cNvPr>
          <p:cNvSpPr/>
          <p:nvPr/>
        </p:nvSpPr>
        <p:spPr>
          <a:xfrm>
            <a:off x="6847597" y="4912780"/>
            <a:ext cx="562854"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2847CAB3-F76A-4ED2-B43B-F87279D3C258}"/>
              </a:ext>
            </a:extLst>
          </p:cNvPr>
          <p:cNvSpPr/>
          <p:nvPr/>
        </p:nvSpPr>
        <p:spPr>
          <a:xfrm>
            <a:off x="6611124" y="4686451"/>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4" name="Rechteck 23">
            <a:extLst>
              <a:ext uri="{FF2B5EF4-FFF2-40B4-BE49-F238E27FC236}">
                <a16:creationId xmlns:a16="http://schemas.microsoft.com/office/drawing/2014/main" id="{28F49EE2-6E7A-4474-BF1A-5E1560C658A1}"/>
              </a:ext>
            </a:extLst>
          </p:cNvPr>
          <p:cNvSpPr/>
          <p:nvPr/>
        </p:nvSpPr>
        <p:spPr>
          <a:xfrm>
            <a:off x="6514044" y="5427935"/>
            <a:ext cx="744006"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E081CE14-F760-452D-AB3D-2B2329B3F7A5}"/>
              </a:ext>
            </a:extLst>
          </p:cNvPr>
          <p:cNvSpPr/>
          <p:nvPr/>
        </p:nvSpPr>
        <p:spPr>
          <a:xfrm>
            <a:off x="6277571" y="520160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27" name="Rechteck 26">
            <a:extLst>
              <a:ext uri="{FF2B5EF4-FFF2-40B4-BE49-F238E27FC236}">
                <a16:creationId xmlns:a16="http://schemas.microsoft.com/office/drawing/2014/main" id="{DBEAC319-E754-4148-999E-5F23D3AAD257}"/>
              </a:ext>
            </a:extLst>
          </p:cNvPr>
          <p:cNvSpPr/>
          <p:nvPr/>
        </p:nvSpPr>
        <p:spPr>
          <a:xfrm>
            <a:off x="10615145" y="5919308"/>
            <a:ext cx="1549781"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825D9015-4D83-4620-9B3B-0C4042A6B8DF}"/>
              </a:ext>
            </a:extLst>
          </p:cNvPr>
          <p:cNvSpPr/>
          <p:nvPr/>
        </p:nvSpPr>
        <p:spPr>
          <a:xfrm>
            <a:off x="10378673" y="569297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Tree>
    <p:extLst>
      <p:ext uri="{BB962C8B-B14F-4D97-AF65-F5344CB8AC3E}">
        <p14:creationId xmlns:p14="http://schemas.microsoft.com/office/powerpoint/2010/main" val="3304962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3416320"/>
          </a:xfrm>
          <a:prstGeom prst="rect">
            <a:avLst/>
          </a:prstGeom>
          <a:noFill/>
        </p:spPr>
        <p:txBody>
          <a:bodyPr wrap="square" rtlCol="0">
            <a:spAutoFit/>
          </a:bodyPr>
          <a:lstStyle/>
          <a:p>
            <a:pPr marL="342900" indent="-342900">
              <a:buFont typeface="+mj-lt"/>
              <a:buAutoNum type="arabicPeriod" startAt="103"/>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Media &gt; Image (Image4)</a:t>
            </a:r>
          </a:p>
          <a:p>
            <a:pPr marL="342900" indent="-342900">
              <a:buFont typeface="+mj-lt"/>
              <a:buAutoNum type="arabicPeriod" startAt="104"/>
            </a:pPr>
            <a:r>
              <a:rPr lang="de-DE" sz="1200" dirty="0">
                <a:latin typeface="Segoe UI" panose="020B0502040204020203" pitchFamily="34" charset="0"/>
                <a:cs typeface="Segoe UI" panose="020B0502040204020203" pitchFamily="34" charset="0"/>
              </a:rPr>
              <a:t>Select Image4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103 &gt;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property panel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endParaRPr lang="en-US"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en-US" sz="1200" dirty="0">
                <a:latin typeface="Segoe UI" panose="020B0502040204020203" pitchFamily="34" charset="0"/>
                <a:cs typeface="Segoe UI" panose="020B0502040204020203" pitchFamily="34" charset="0"/>
              </a:rPr>
              <a:t>Image: </a:t>
            </a:r>
            <a:r>
              <a:rPr lang="en-US" sz="1200" dirty="0">
                <a:solidFill>
                  <a:srgbClr val="29AEE6"/>
                </a:solidFill>
                <a:latin typeface="Segoe UI" panose="020B0502040204020203" pitchFamily="34" charset="0"/>
                <a:cs typeface="Segoe UI" panose="020B0502040204020203" pitchFamily="34" charset="0"/>
              </a:rPr>
              <a:t>+ Add an image file </a:t>
            </a:r>
            <a:r>
              <a:rPr lang="en-US" sz="1200" dirty="0">
                <a:latin typeface="Segoe UI" panose="020B0502040204020203" pitchFamily="34" charset="0"/>
                <a:cs typeface="Segoe UI" panose="020B0502040204020203" pitchFamily="34" charset="0"/>
              </a:rPr>
              <a:t>&gt;</a:t>
            </a:r>
            <a:r>
              <a:rPr lang="en-US" sz="1200" dirty="0">
                <a:solidFill>
                  <a:srgbClr val="29AEE6"/>
                </a:solidFill>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upload</a:t>
            </a:r>
            <a:r>
              <a:rPr lang="en-US" sz="1200" dirty="0">
                <a:solidFill>
                  <a:srgbClr val="29AEE6"/>
                </a:solidFill>
                <a:latin typeface="Segoe UI" panose="020B0502040204020203" pitchFamily="34" charset="0"/>
                <a:cs typeface="Segoe UI" panose="020B0502040204020203" pitchFamily="34" charset="0"/>
              </a:rPr>
              <a:t> bar06 </a:t>
            </a:r>
            <a:r>
              <a:rPr lang="en-US" sz="1200" dirty="0">
                <a:latin typeface="Segoe UI" panose="020B0502040204020203" pitchFamily="34" charset="0"/>
                <a:cs typeface="Segoe UI" panose="020B0502040204020203" pitchFamily="34" charset="0"/>
              </a:rPr>
              <a:t>(see step 97)</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 </a:t>
            </a:r>
            <a:r>
              <a:rPr lang="en-US" sz="1200" dirty="0">
                <a:solidFill>
                  <a:srgbClr val="29AEE6"/>
                </a:solidFill>
                <a:latin typeface="Segoe UI" panose="020B0502040204020203" pitchFamily="34" charset="0"/>
                <a:cs typeface="Segoe UI" panose="020B0502040204020203" pitchFamily="34" charset="0"/>
              </a:rPr>
              <a:t>X =0 | Y = 0</a:t>
            </a:r>
            <a:endParaRPr lang="en-US" sz="1200" dirty="0">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en-US" sz="1200" dirty="0">
                <a:solidFill>
                  <a:srgbClr val="29AEE6"/>
                </a:solidFill>
                <a:latin typeface="Segoe UI" panose="020B0502040204020203" pitchFamily="34" charset="0"/>
                <a:cs typeface="Segoe UI" panose="020B0502040204020203" pitchFamily="34" charset="0"/>
              </a:rPr>
              <a:t>Width = 300 | Height = 400</a:t>
            </a:r>
          </a:p>
          <a:p>
            <a:pPr marL="342900" indent="-342900">
              <a:buFont typeface="+mj-lt"/>
              <a:buAutoNum type="arabicPeriod" startAt="105"/>
            </a:pPr>
            <a:r>
              <a:rPr lang="de-DE" sz="1200" dirty="0">
                <a:latin typeface="Segoe UI" panose="020B0502040204020203" pitchFamily="34" charset="0"/>
                <a:cs typeface="Segoe UI" panose="020B0502040204020203" pitchFamily="34" charset="0"/>
              </a:rPr>
              <a:t>Select Component1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tree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view</a:t>
            </a:r>
            <a:r>
              <a:rPr lang="de-DE" sz="1200" dirty="0">
                <a:latin typeface="Segoe UI" panose="020B0502040204020203" pitchFamily="34" charset="0"/>
                <a:cs typeface="Segoe UI" panose="020B0502040204020203" pitchFamily="34" charset="0"/>
              </a:rPr>
              <a:t> &gt;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property panel </a:t>
            </a:r>
            <a:r>
              <a:rPr lang="de-DE" sz="1200" dirty="0">
                <a:latin typeface="Segoe UI" panose="020B0502040204020203" pitchFamily="34" charset="0"/>
                <a:cs typeface="Segoe UI" panose="020B0502040204020203" pitchFamily="34" charset="0"/>
              </a:rPr>
              <a:t>&gt; </a:t>
            </a:r>
            <a:r>
              <a:rPr lang="de-DE" sz="1200" dirty="0">
                <a:solidFill>
                  <a:srgbClr val="29AEE6"/>
                </a:solidFill>
                <a:latin typeface="Segoe UI" panose="020B0502040204020203" pitchFamily="34" charset="0"/>
                <a:cs typeface="Segoe UI" panose="020B0502040204020203" pitchFamily="34" charset="0"/>
              </a:rPr>
              <a:t>+ New </a:t>
            </a:r>
            <a:r>
              <a:rPr lang="de-DE" sz="1200" dirty="0" err="1">
                <a:solidFill>
                  <a:srgbClr val="29AEE6"/>
                </a:solidFill>
                <a:latin typeface="Segoe UI" panose="020B0502040204020203" pitchFamily="34" charset="0"/>
                <a:cs typeface="Segoe UI" panose="020B0502040204020203" pitchFamily="34" charset="0"/>
              </a:rPr>
              <a:t>custom</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property</a:t>
            </a:r>
            <a:r>
              <a:rPr lang="de-DE" sz="1200" dirty="0">
                <a:solidFill>
                  <a:srgbClr val="29AEE6"/>
                </a:solidFill>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Display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Product</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Property type:</a:t>
            </a:r>
            <a:r>
              <a:rPr lang="de-DE" sz="1200" dirty="0">
                <a:solidFill>
                  <a:srgbClr val="29AEE6"/>
                </a:solidFill>
                <a:latin typeface="Segoe UI" panose="020B0502040204020203" pitchFamily="34" charset="0"/>
                <a:cs typeface="Segoe UI" panose="020B0502040204020203" pitchFamily="34" charset="0"/>
              </a:rPr>
              <a:t> Input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Data type: </a:t>
            </a:r>
            <a:r>
              <a:rPr lang="de-DE" sz="1200" dirty="0" err="1">
                <a:solidFill>
                  <a:srgbClr val="29AEE6"/>
                </a:solidFill>
                <a:latin typeface="Segoe UI" panose="020B0502040204020203" pitchFamily="34" charset="0"/>
                <a:cs typeface="Segoe UI" panose="020B0502040204020203" pitchFamily="34" charset="0"/>
              </a:rPr>
              <a:t>Record</a:t>
            </a:r>
            <a:endParaRPr lang="en-US"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06"/>
            </a:pPr>
            <a:r>
              <a:rPr lang="en-US" sz="1200" dirty="0">
                <a:latin typeface="Segoe UI" panose="020B0502040204020203" pitchFamily="34" charset="0"/>
                <a:cs typeface="Segoe UI" panose="020B0502040204020203" pitchFamily="34" charset="0"/>
              </a:rPr>
              <a:t>Click on Create (see </a:t>
            </a:r>
            <a:r>
              <a:rPr lang="en-US" sz="1200" dirty="0">
                <a:solidFill>
                  <a:srgbClr val="29AEE6"/>
                </a:solidFill>
                <a:latin typeface="Segoe UI" panose="020B0502040204020203" pitchFamily="34" charset="0"/>
                <a:cs typeface="Segoe UI" panose="020B0502040204020203" pitchFamily="34" charset="0"/>
              </a:rPr>
              <a:t>2</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106"/>
            </a:pPr>
            <a:r>
              <a:rPr lang="en-US" sz="1200" dirty="0">
                <a:latin typeface="Segoe UI" panose="020B0502040204020203" pitchFamily="34" charset="0"/>
                <a:cs typeface="Segoe UI" panose="020B0502040204020203" pitchFamily="34" charset="0"/>
              </a:rPr>
              <a:t>Repeat Step 105 – 106 with Display Name: </a:t>
            </a:r>
            <a:r>
              <a:rPr lang="en-US" sz="1200" dirty="0">
                <a:solidFill>
                  <a:srgbClr val="29AEE6"/>
                </a:solidFill>
                <a:latin typeface="Segoe UI" panose="020B0502040204020203" pitchFamily="34" charset="0"/>
                <a:cs typeface="Segoe UI" panose="020B0502040204020203" pitchFamily="34" charset="0"/>
              </a:rPr>
              <a:t>Shelf</a:t>
            </a:r>
            <a:r>
              <a:rPr lang="en-US" sz="1200" dirty="0">
                <a:latin typeface="Segoe UI" panose="020B0502040204020203" pitchFamily="34" charset="0"/>
                <a:cs typeface="Segoe UI" panose="020B0502040204020203" pitchFamily="34" charset="0"/>
              </a:rPr>
              <a:t> (see </a:t>
            </a:r>
            <a:r>
              <a:rPr lang="en-US" sz="1200" dirty="0">
                <a:solidFill>
                  <a:srgbClr val="29AEE6"/>
                </a:solidFill>
                <a:latin typeface="Segoe UI" panose="020B0502040204020203" pitchFamily="34" charset="0"/>
                <a:cs typeface="Segoe UI" panose="020B0502040204020203" pitchFamily="34" charset="0"/>
              </a:rPr>
              <a:t>3</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106"/>
            </a:pPr>
            <a:r>
              <a:rPr lang="en-US" sz="1200" dirty="0">
                <a:latin typeface="Segoe UI" panose="020B0502040204020203" pitchFamily="34" charset="0"/>
                <a:cs typeface="Segoe UI" panose="020B0502040204020203" pitchFamily="34" charset="0"/>
              </a:rPr>
              <a:t>Repeat Step 105 – 106 with Display Name: </a:t>
            </a:r>
            <a:r>
              <a:rPr lang="en-US" sz="1200" dirty="0">
                <a:solidFill>
                  <a:srgbClr val="29AEE6"/>
                </a:solidFill>
                <a:latin typeface="Segoe UI" panose="020B0502040204020203" pitchFamily="34" charset="0"/>
                <a:cs typeface="Segoe UI" panose="020B0502040204020203" pitchFamily="34" charset="0"/>
              </a:rPr>
              <a:t>Amount sold </a:t>
            </a:r>
            <a:r>
              <a:rPr lang="en-US" sz="1200" dirty="0">
                <a:latin typeface="Segoe UI" panose="020B0502040204020203" pitchFamily="34" charset="0"/>
                <a:cs typeface="Segoe UI" panose="020B0502040204020203" pitchFamily="34" charset="0"/>
              </a:rPr>
              <a:t>and Data type: </a:t>
            </a:r>
            <a:r>
              <a:rPr lang="en-US" sz="1200" dirty="0">
                <a:solidFill>
                  <a:srgbClr val="29AEE6"/>
                </a:solidFill>
                <a:latin typeface="Segoe UI" panose="020B0502040204020203" pitchFamily="34" charset="0"/>
                <a:cs typeface="Segoe UI" panose="020B0502040204020203" pitchFamily="34" charset="0"/>
              </a:rPr>
              <a:t>Number</a:t>
            </a:r>
            <a:r>
              <a:rPr lang="en-US" sz="1200" dirty="0">
                <a:latin typeface="Segoe UI" panose="020B0502040204020203" pitchFamily="34" charset="0"/>
                <a:cs typeface="Segoe UI" panose="020B0502040204020203" pitchFamily="34" charset="0"/>
              </a:rPr>
              <a:t> (see </a:t>
            </a:r>
            <a:r>
              <a:rPr lang="en-US" sz="1200" dirty="0">
                <a:solidFill>
                  <a:srgbClr val="29AEE6"/>
                </a:solidFill>
                <a:latin typeface="Segoe UI" panose="020B0502040204020203" pitchFamily="34" charset="0"/>
                <a:cs typeface="Segoe UI" panose="020B0502040204020203" pitchFamily="34" charset="0"/>
              </a:rPr>
              <a:t>3</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106"/>
            </a:pPr>
            <a:endParaRPr lang="en-US"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8267" y="1124897"/>
            <a:ext cx="5845863" cy="4352328"/>
          </a:xfrm>
          <a:prstGeom prst="rect">
            <a:avLst/>
          </a:prstGeom>
        </p:spPr>
      </p:pic>
      <p:sp>
        <p:nvSpPr>
          <p:cNvPr id="21" name="Rechteck 20">
            <a:extLst>
              <a:ext uri="{FF2B5EF4-FFF2-40B4-BE49-F238E27FC236}">
                <a16:creationId xmlns:a16="http://schemas.microsoft.com/office/drawing/2014/main" id="{13E37935-21D2-44E7-B83A-5E177BD10BE1}"/>
              </a:ext>
            </a:extLst>
          </p:cNvPr>
          <p:cNvSpPr/>
          <p:nvPr/>
        </p:nvSpPr>
        <p:spPr>
          <a:xfrm>
            <a:off x="9146794" y="2147409"/>
            <a:ext cx="1592505" cy="1885950"/>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2587D7DA-7320-45B2-A699-5D18052DA89A}"/>
              </a:ext>
            </a:extLst>
          </p:cNvPr>
          <p:cNvSpPr/>
          <p:nvPr/>
        </p:nvSpPr>
        <p:spPr>
          <a:xfrm>
            <a:off x="8910322" y="192107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 name="Rechteck 1">
            <a:extLst>
              <a:ext uri="{FF2B5EF4-FFF2-40B4-BE49-F238E27FC236}">
                <a16:creationId xmlns:a16="http://schemas.microsoft.com/office/drawing/2014/main" id="{1147D4BF-2E4A-418C-B474-09A5A07750DD}"/>
              </a:ext>
            </a:extLst>
          </p:cNvPr>
          <p:cNvSpPr/>
          <p:nvPr/>
        </p:nvSpPr>
        <p:spPr>
          <a:xfrm>
            <a:off x="10642220" y="4033358"/>
            <a:ext cx="782656" cy="247309"/>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50193E5D-2337-4EDE-8C31-5B7E3663595C}"/>
              </a:ext>
            </a:extLst>
          </p:cNvPr>
          <p:cNvSpPr/>
          <p:nvPr/>
        </p:nvSpPr>
        <p:spPr>
          <a:xfrm>
            <a:off x="10405747" y="380702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pic>
        <p:nvPicPr>
          <p:cNvPr id="8" name="Grafik 7">
            <a:extLst>
              <a:ext uri="{FF2B5EF4-FFF2-40B4-BE49-F238E27FC236}">
                <a16:creationId xmlns:a16="http://schemas.microsoft.com/office/drawing/2014/main" id="{E4216441-0C53-4F2E-963D-26E643684013}"/>
              </a:ext>
            </a:extLst>
          </p:cNvPr>
          <p:cNvPicPr>
            <a:picLocks noChangeAspect="1"/>
          </p:cNvPicPr>
          <p:nvPr/>
        </p:nvPicPr>
        <p:blipFill rotWithShape="1">
          <a:blip r:embed="rId6"/>
          <a:srcRect l="9955" t="17639" r="8402" b="11673"/>
          <a:stretch/>
        </p:blipFill>
        <p:spPr>
          <a:xfrm>
            <a:off x="9286318" y="5244459"/>
            <a:ext cx="413562" cy="202804"/>
          </a:xfrm>
          <a:prstGeom prst="rect">
            <a:avLst/>
          </a:prstGeom>
        </p:spPr>
      </p:pic>
      <p:sp>
        <p:nvSpPr>
          <p:cNvPr id="27" name="Rechteck 26">
            <a:extLst>
              <a:ext uri="{FF2B5EF4-FFF2-40B4-BE49-F238E27FC236}">
                <a16:creationId xmlns:a16="http://schemas.microsoft.com/office/drawing/2014/main" id="{5386180B-8FA7-4DE1-BE89-EE6B05D96303}"/>
              </a:ext>
            </a:extLst>
          </p:cNvPr>
          <p:cNvSpPr/>
          <p:nvPr/>
        </p:nvSpPr>
        <p:spPr>
          <a:xfrm>
            <a:off x="9146794" y="5199954"/>
            <a:ext cx="644758" cy="277271"/>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3A7A1D66-70D9-42D2-958F-AF5EAF459A6B}"/>
              </a:ext>
            </a:extLst>
          </p:cNvPr>
          <p:cNvSpPr/>
          <p:nvPr/>
        </p:nvSpPr>
        <p:spPr>
          <a:xfrm>
            <a:off x="8910321" y="499025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9" name="Rechteck 28">
            <a:extLst>
              <a:ext uri="{FF2B5EF4-FFF2-40B4-BE49-F238E27FC236}">
                <a16:creationId xmlns:a16="http://schemas.microsoft.com/office/drawing/2014/main" id="{0167DCE5-21F4-4074-831C-17D4F673934D}"/>
              </a:ext>
            </a:extLst>
          </p:cNvPr>
          <p:cNvSpPr/>
          <p:nvPr/>
        </p:nvSpPr>
        <p:spPr>
          <a:xfrm>
            <a:off x="10518394" y="4341624"/>
            <a:ext cx="1673606" cy="462196"/>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4EB2C3C8-7C83-453F-BB8F-AFB1652EE0A9}"/>
              </a:ext>
            </a:extLst>
          </p:cNvPr>
          <p:cNvSpPr/>
          <p:nvPr/>
        </p:nvSpPr>
        <p:spPr>
          <a:xfrm>
            <a:off x="10281921" y="413192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Tree>
    <p:extLst>
      <p:ext uri="{BB962C8B-B14F-4D97-AF65-F5344CB8AC3E}">
        <p14:creationId xmlns:p14="http://schemas.microsoft.com/office/powerpoint/2010/main" val="241959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5078313"/>
          </a:xfrm>
          <a:prstGeom prst="rect">
            <a:avLst/>
          </a:prstGeom>
          <a:noFill/>
        </p:spPr>
        <p:txBody>
          <a:bodyPr wrap="square" rtlCol="0">
            <a:spAutoFit/>
          </a:bodyPr>
          <a:lstStyle/>
          <a:p>
            <a:pPr marL="342900" indent="-342900">
              <a:buFont typeface="+mj-lt"/>
              <a:buAutoNum type="arabicPeriod" startAt="109"/>
            </a:pPr>
            <a:r>
              <a:rPr lang="de-DE" sz="1200" dirty="0">
                <a:latin typeface="Segoe UI" panose="020B0502040204020203" pitchFamily="34" charset="0"/>
                <a:cs typeface="Segoe UI" panose="020B0502040204020203" pitchFamily="34" charset="0"/>
              </a:rPr>
              <a:t>Select Component1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Product property is selected created in step 105 (see </a:t>
            </a:r>
            <a:r>
              <a:rPr lang="en-US" sz="1200" dirty="0">
                <a:solidFill>
                  <a:srgbClr val="29AEE6"/>
                </a:solidFill>
                <a:latin typeface="Segoe UI" panose="020B0502040204020203" pitchFamily="34" charset="0"/>
                <a:cs typeface="Segoe UI" panose="020B0502040204020203" pitchFamily="34" charset="0"/>
              </a:rPr>
              <a:t>1</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109"/>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{Image: </a:t>
            </a:r>
            <a:r>
              <a:rPr lang="en-US" sz="1200" dirty="0" err="1">
                <a:solidFill>
                  <a:srgbClr val="29AEE6"/>
                </a:solidFill>
                <a:latin typeface="Segoe UI" panose="020B0502040204020203" pitchFamily="34" charset="0"/>
                <a:cs typeface="Segoe UI" panose="020B0502040204020203" pitchFamily="34" charset="0"/>
              </a:rPr>
              <a:t>SampleImage</a:t>
            </a:r>
            <a:r>
              <a:rPr lang="en-US" sz="1200" dirty="0">
                <a:solidFill>
                  <a:srgbClr val="29AEE6"/>
                </a:solidFill>
                <a:latin typeface="Segoe UI" panose="020B0502040204020203" pitchFamily="34" charset="0"/>
                <a:cs typeface="Segoe UI" panose="020B0502040204020203" pitchFamily="34" charset="0"/>
              </a:rPr>
              <a:t>, Name: "Lorem ipsum", Category: "dolor sit </a:t>
            </a:r>
            <a:r>
              <a:rPr lang="en-US" sz="1200" dirty="0" err="1">
                <a:solidFill>
                  <a:srgbClr val="29AEE6"/>
                </a:solidFill>
                <a:latin typeface="Segoe UI" panose="020B0502040204020203" pitchFamily="34" charset="0"/>
                <a:cs typeface="Segoe UI" panose="020B0502040204020203" pitchFamily="34" charset="0"/>
              </a:rPr>
              <a:t>aurus</a:t>
            </a:r>
            <a:r>
              <a:rPr lang="en-US" sz="1200" dirty="0">
                <a:solidFill>
                  <a:srgbClr val="29AEE6"/>
                </a:solidFill>
                <a:latin typeface="Segoe UI" panose="020B0502040204020203" pitchFamily="34" charset="0"/>
                <a:cs typeface="Segoe UI" panose="020B0502040204020203" pitchFamily="34" charset="0"/>
              </a:rPr>
              <a:t>", Stock: 10, Price: 123, Shelf: 1, ID: "MO-123"}</a:t>
            </a:r>
            <a:br>
              <a:rPr lang="en-US" sz="1200" dirty="0">
                <a:solidFill>
                  <a:srgbClr val="29AEE6"/>
                </a:solidFill>
                <a:latin typeface="Segoe UI" panose="020B0502040204020203" pitchFamily="34" charset="0"/>
                <a:cs typeface="Segoe UI" panose="020B0502040204020203" pitchFamily="34" charset="0"/>
              </a:rPr>
            </a:br>
            <a:br>
              <a:rPr lang="en-US" sz="1200" dirty="0">
                <a:solidFill>
                  <a:srgbClr val="29AEE6"/>
                </a:solidFill>
                <a:latin typeface="Segoe UI" panose="020B0502040204020203" pitchFamily="34" charset="0"/>
                <a:cs typeface="Segoe UI" panose="020B0502040204020203" pitchFamily="34" charset="0"/>
              </a:rPr>
            </a:br>
            <a:r>
              <a:rPr lang="en-US" sz="1200" dirty="0">
                <a:solidFill>
                  <a:srgbClr val="EE0000"/>
                </a:solidFill>
                <a:latin typeface="Segoe UI" panose="020B0502040204020203" pitchFamily="34" charset="0"/>
                <a:cs typeface="Segoe UI" panose="020B0502040204020203" pitchFamily="34" charset="0"/>
              </a:rPr>
              <a:t>Note</a:t>
            </a:r>
            <a:r>
              <a:rPr lang="en-US" sz="1200" dirty="0">
                <a:latin typeface="Segoe UI" panose="020B0502040204020203" pitchFamily="34" charset="0"/>
                <a:cs typeface="Segoe UI" panose="020B0502040204020203" pitchFamily="34" charset="0"/>
              </a:rPr>
              <a:t>: If you are using Power Apps in </a:t>
            </a:r>
            <a:r>
              <a:rPr lang="en-US" sz="1200" dirty="0">
                <a:solidFill>
                  <a:srgbClr val="EE0000"/>
                </a:solidFill>
                <a:latin typeface="Segoe UI Semibold" panose="020B0702040204020203" pitchFamily="34" charset="0"/>
                <a:cs typeface="Segoe UI Semibold" panose="020B0702040204020203" pitchFamily="34" charset="0"/>
              </a:rPr>
              <a:t>German language</a:t>
            </a:r>
            <a:r>
              <a:rPr lang="en-US" sz="1200" dirty="0">
                <a:latin typeface="Segoe UI" panose="020B0502040204020203" pitchFamily="34" charset="0"/>
                <a:cs typeface="Segoe UI" panose="020B0502040204020203" pitchFamily="34" charset="0"/>
              </a:rPr>
              <a:t>, replace the </a:t>
            </a:r>
            <a:r>
              <a:rPr lang="en-US" sz="1200" dirty="0">
                <a:latin typeface="Segoe UI Semibold" panose="020B0702040204020203" pitchFamily="34" charset="0"/>
                <a:cs typeface="Segoe UI Semibold" panose="020B0702040204020203" pitchFamily="34" charset="0"/>
              </a:rPr>
              <a:t>semi-colon ; to ;; double semi-colon </a:t>
            </a:r>
            <a:r>
              <a:rPr lang="en-US" sz="1200" dirty="0">
                <a:latin typeface="Segoe UI" panose="020B0502040204020203" pitchFamily="34" charset="0"/>
                <a:cs typeface="Segoe UI" panose="020B0502040204020203" pitchFamily="34" charset="0"/>
              </a:rPr>
              <a:t>and the </a:t>
            </a:r>
            <a:r>
              <a:rPr lang="en-US" sz="1200" dirty="0">
                <a:latin typeface="Segoe UI Semibold" panose="020B0702040204020203" pitchFamily="34" charset="0"/>
                <a:cs typeface="Segoe UI Semibold" panose="020B0702040204020203" pitchFamily="34" charset="0"/>
              </a:rPr>
              <a:t>comma , to semi-colon</a:t>
            </a:r>
            <a:r>
              <a:rPr lang="en-US" sz="1200" dirty="0">
                <a:latin typeface="Segoe UI" panose="020B0502040204020203" pitchFamily="34" charset="0"/>
                <a:cs typeface="Segoe UI" panose="020B0502040204020203" pitchFamily="34" charset="0"/>
              </a:rPr>
              <a:t>!</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09"/>
            </a:pP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11"/>
            </a:pPr>
            <a:r>
              <a:rPr lang="en-US" sz="1200" dirty="0">
                <a:latin typeface="Segoe UI" panose="020B0502040204020203" pitchFamily="34" charset="0"/>
                <a:cs typeface="Segoe UI" panose="020B0502040204020203" pitchFamily="34" charset="0"/>
              </a:rPr>
              <a:t>Repeat Step 109 – 110 for the Shelf attribute, using the following formula </a:t>
            </a:r>
            <a:r>
              <a:rPr lang="en-US" sz="1200" dirty="0">
                <a:solidFill>
                  <a:srgbClr val="29AEE6"/>
                </a:solidFill>
                <a:latin typeface="Segoe UI" panose="020B0502040204020203" pitchFamily="34" charset="0"/>
                <a:cs typeface="Segoe UI" panose="020B0502040204020203" pitchFamily="34" charset="0"/>
              </a:rPr>
              <a:t>{Shelf: "A2", Capacity: 100}</a:t>
            </a:r>
          </a:p>
          <a:p>
            <a:pPr marL="342900" indent="-342900">
              <a:buFont typeface="+mj-lt"/>
              <a:buAutoNum type="arabicPeriod" startAt="111"/>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Media &gt; Image (Image5)</a:t>
            </a:r>
          </a:p>
          <a:p>
            <a:pPr marL="342900" indent="-342900">
              <a:buFont typeface="+mj-lt"/>
              <a:buAutoNum type="arabicPeriod" startAt="111"/>
            </a:pPr>
            <a:r>
              <a:rPr lang="de-DE" sz="1200" dirty="0">
                <a:latin typeface="Segoe UI" panose="020B0502040204020203" pitchFamily="34" charset="0"/>
                <a:cs typeface="Segoe UI" panose="020B0502040204020203" pitchFamily="34" charset="0"/>
              </a:rPr>
              <a:t>Select Image5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Image property is selected</a:t>
            </a:r>
          </a:p>
          <a:p>
            <a:pPr marL="342900" indent="-342900">
              <a:buFont typeface="+mj-lt"/>
              <a:buAutoNum type="arabicPeriod" startAt="111"/>
            </a:pPr>
            <a:r>
              <a:rPr lang="en-US" sz="1200" dirty="0">
                <a:latin typeface="Segoe UI" panose="020B0502040204020203" pitchFamily="34" charset="0"/>
                <a:cs typeface="Segoe UI" panose="020B0502040204020203" pitchFamily="34" charset="0"/>
              </a:rPr>
              <a:t>Type the following </a:t>
            </a:r>
            <a:r>
              <a:rPr lang="en-US" sz="1200" dirty="0" err="1">
                <a:solidFill>
                  <a:srgbClr val="29AEE6"/>
                </a:solidFill>
                <a:latin typeface="Segoe UI" panose="020B0502040204020203" pitchFamily="34" charset="0"/>
                <a:cs typeface="Segoe UI" panose="020B0502040204020203" pitchFamily="34" charset="0"/>
              </a:rPr>
              <a:t>Parent.Product.Image</a:t>
            </a:r>
            <a:endParaRPr lang="en-US"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11"/>
            </a:pPr>
            <a:r>
              <a:rPr lang="de-DE" sz="1200" dirty="0">
                <a:latin typeface="Segoe UI" panose="020B0502040204020203" pitchFamily="34" charset="0"/>
                <a:cs typeface="Segoe UI" panose="020B0502040204020203" pitchFamily="34" charset="0"/>
              </a:rPr>
              <a:t>Select Image5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178 | Y = 48</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70 | Height = 70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 </a:t>
            </a:r>
            <a:r>
              <a:rPr lang="de-DE" sz="1200" dirty="0" err="1">
                <a:latin typeface="Segoe UI" panose="020B0502040204020203" pitchFamily="34" charset="0"/>
                <a:cs typeface="Segoe UI" panose="020B0502040204020203" pitchFamily="34" charset="0"/>
              </a:rPr>
              <a:t>radius</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500</a:t>
            </a:r>
          </a:p>
          <a:p>
            <a:pPr lvl="1"/>
            <a:endParaRPr lang="en-US" sz="1200" dirty="0">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en-US" sz="1200" dirty="0">
                <a:solidFill>
                  <a:schemeClr val="bg1">
                    <a:lumMod val="50000"/>
                  </a:schemeClr>
                </a:solidFill>
                <a:latin typeface="Segoe UI" panose="020B0502040204020203" pitchFamily="34" charset="0"/>
                <a:cs typeface="Segoe UI" panose="020B0502040204020203" pitchFamily="34" charset="0"/>
              </a:rPr>
              <a:t>The Parent operator provides a relative reference to the container control, hosting controls within it.</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06"/>
            </a:pPr>
            <a:endParaRPr lang="en-US"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9052" y="1124897"/>
            <a:ext cx="5844293" cy="4352328"/>
          </a:xfrm>
          <a:prstGeom prst="rect">
            <a:avLst/>
          </a:prstGeom>
        </p:spPr>
      </p:pic>
      <p:sp>
        <p:nvSpPr>
          <p:cNvPr id="21" name="Rechteck 20">
            <a:extLst>
              <a:ext uri="{FF2B5EF4-FFF2-40B4-BE49-F238E27FC236}">
                <a16:creationId xmlns:a16="http://schemas.microsoft.com/office/drawing/2014/main" id="{13E37935-21D2-44E7-B83A-5E177BD10BE1}"/>
              </a:ext>
            </a:extLst>
          </p:cNvPr>
          <p:cNvSpPr/>
          <p:nvPr/>
        </p:nvSpPr>
        <p:spPr>
          <a:xfrm>
            <a:off x="6332472" y="1578259"/>
            <a:ext cx="5830873" cy="590510"/>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2587D7DA-7320-45B2-A699-5D18052DA89A}"/>
              </a:ext>
            </a:extLst>
          </p:cNvPr>
          <p:cNvSpPr/>
          <p:nvPr/>
        </p:nvSpPr>
        <p:spPr>
          <a:xfrm>
            <a:off x="6096000" y="135192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2232809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030116"/>
            <a:ext cx="4535923" cy="5262979"/>
          </a:xfrm>
          <a:prstGeom prst="rect">
            <a:avLst/>
          </a:prstGeom>
          <a:noFill/>
        </p:spPr>
        <p:txBody>
          <a:bodyPr wrap="square" rtlCol="0">
            <a:spAutoFit/>
          </a:bodyPr>
          <a:lstStyle/>
          <a:p>
            <a:pPr marL="342900" indent="-342900">
              <a:buFont typeface="+mj-lt"/>
              <a:buAutoNum type="arabicPeriod" startAt="116"/>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Label (Label7)</a:t>
            </a:r>
          </a:p>
          <a:p>
            <a:pPr marL="342900" indent="-342900">
              <a:buFont typeface="+mj-lt"/>
              <a:buAutoNum type="arabicPeriod" startAt="116"/>
            </a:pPr>
            <a:r>
              <a:rPr lang="de-DE" sz="1200" dirty="0">
                <a:latin typeface="Segoe UI" panose="020B0502040204020203" pitchFamily="34" charset="0"/>
                <a:cs typeface="Segoe UI" panose="020B0502040204020203" pitchFamily="34" charset="0"/>
              </a:rPr>
              <a:t>Select Label7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Text property is selected</a:t>
            </a:r>
          </a:p>
          <a:p>
            <a:pPr marL="342900" indent="-342900">
              <a:buFont typeface="+mj-lt"/>
              <a:buAutoNum type="arabicPeriod" startAt="116"/>
            </a:pPr>
            <a:r>
              <a:rPr lang="en-US" sz="1200" dirty="0">
                <a:latin typeface="Segoe UI" panose="020B0502040204020203" pitchFamily="34" charset="0"/>
                <a:cs typeface="Segoe UI" panose="020B0502040204020203" pitchFamily="34" charset="0"/>
              </a:rPr>
              <a:t>Type the following </a:t>
            </a:r>
            <a:r>
              <a:rPr lang="en-US" sz="1200" dirty="0" err="1">
                <a:solidFill>
                  <a:srgbClr val="29AEE6"/>
                </a:solidFill>
                <a:latin typeface="Segoe UI" panose="020B0502040204020203" pitchFamily="34" charset="0"/>
                <a:cs typeface="Segoe UI" panose="020B0502040204020203" pitchFamily="34" charset="0"/>
              </a:rPr>
              <a:t>Parent.Product.Name</a:t>
            </a:r>
            <a:endParaRPr lang="en-US"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16"/>
            </a:pPr>
            <a:r>
              <a:rPr lang="de-DE" sz="1200" dirty="0">
                <a:latin typeface="Segoe UI" panose="020B0502040204020203" pitchFamily="34" charset="0"/>
                <a:cs typeface="Segoe UI" panose="020B0502040204020203" pitchFamily="34" charset="0"/>
              </a:rPr>
              <a:t>Select Label7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12</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r>
              <a:rPr lang="de-DE" sz="1200" dirty="0">
                <a:solidFill>
                  <a:srgbClr val="29AEE6"/>
                </a:solidFill>
                <a:latin typeface="Segoe UI" panose="020B0502040204020203" pitchFamily="34" charset="0"/>
                <a:cs typeface="Segoe UI" panose="020B0502040204020203" pitchFamily="34" charset="0"/>
              </a:rPr>
              <a:t> </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Auto Height: </a:t>
            </a:r>
            <a:r>
              <a:rPr lang="de-DE" sz="1200" dirty="0">
                <a:solidFill>
                  <a:srgbClr val="29AEE6"/>
                </a:solidFill>
                <a:latin typeface="Segoe UI" panose="020B0502040204020203" pitchFamily="34" charset="0"/>
                <a:cs typeface="Segoe UI" panose="020B0502040204020203" pitchFamily="34" charset="0"/>
              </a:rPr>
              <a:t>On</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42 | Y = 48</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148 | Height = 30</a:t>
            </a:r>
          </a:p>
          <a:p>
            <a:pPr marL="342900" indent="-342900">
              <a:buFont typeface="+mj-lt"/>
              <a:buAutoNum type="arabicPeriod" startAt="120"/>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111 – 114 to </a:t>
            </a:r>
            <a:r>
              <a:rPr lang="de-DE" sz="1200" dirty="0" err="1">
                <a:latin typeface="Segoe UI" panose="020B0502040204020203" pitchFamily="34" charset="0"/>
                <a:cs typeface="Segoe UI" panose="020B0502040204020203" pitchFamily="34" charset="0"/>
              </a:rPr>
              <a:t>create</a:t>
            </a:r>
            <a:r>
              <a:rPr lang="de-DE" sz="1200" dirty="0">
                <a:latin typeface="Segoe UI" panose="020B0502040204020203" pitchFamily="34" charset="0"/>
                <a:cs typeface="Segoe UI" panose="020B0502040204020203" pitchFamily="34" charset="0"/>
              </a:rPr>
              <a:t> Label8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attribute</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Parent.Product.ID</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r>
              <a:rPr lang="de-DE" sz="1200" dirty="0">
                <a:solidFill>
                  <a:srgbClr val="29AEE6"/>
                </a:solidFill>
                <a:latin typeface="Segoe UI" panose="020B0502040204020203" pitchFamily="34" charset="0"/>
                <a:cs typeface="Segoe UI" panose="020B0502040204020203" pitchFamily="34" charset="0"/>
              </a:rPr>
              <a:t> </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42 </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Y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es-ES" sz="1200" dirty="0">
                <a:solidFill>
                  <a:srgbClr val="29AEE6"/>
                </a:solidFill>
                <a:latin typeface="Segoe UI" panose="020B0502040204020203" pitchFamily="34" charset="0"/>
                <a:cs typeface="Segoe UI" panose="020B0502040204020203" pitchFamily="34" charset="0"/>
              </a:rPr>
              <a:t>Label7.Y + Label7.Height - 15</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136 | Height = 40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 </a:t>
            </a:r>
            <a:r>
              <a:rPr lang="de-DE" sz="1200" dirty="0">
                <a:solidFill>
                  <a:srgbClr val="29AEE6"/>
                </a:solidFill>
                <a:latin typeface="Segoe UI" panose="020B0502040204020203" pitchFamily="34" charset="0"/>
                <a:cs typeface="Segoe UI" panose="020B0502040204020203" pitchFamily="34" charset="0"/>
              </a:rPr>
              <a:t>Font </a:t>
            </a:r>
            <a:r>
              <a:rPr lang="de-DE" sz="1200" dirty="0" err="1">
                <a:solidFill>
                  <a:srgbClr val="29AEE6"/>
                </a:solidFill>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&gt; Custom &gt; HEX = A3B0C3</a:t>
            </a:r>
          </a:p>
          <a:p>
            <a:pPr marL="342900" indent="-342900">
              <a:buFont typeface="+mj-lt"/>
              <a:buAutoNum type="arabicPeriod" startAt="120"/>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111 – 114 to </a:t>
            </a:r>
            <a:r>
              <a:rPr lang="de-DE" sz="1200" dirty="0" err="1">
                <a:latin typeface="Segoe UI" panose="020B0502040204020203" pitchFamily="34" charset="0"/>
                <a:cs typeface="Segoe UI" panose="020B0502040204020203" pitchFamily="34" charset="0"/>
              </a:rPr>
              <a:t>create</a:t>
            </a:r>
            <a:r>
              <a:rPr lang="de-DE" sz="1200" dirty="0">
                <a:latin typeface="Segoe UI" panose="020B0502040204020203" pitchFamily="34" charset="0"/>
                <a:cs typeface="Segoe UI" panose="020B0502040204020203" pitchFamily="34" charset="0"/>
              </a:rPr>
              <a:t> Label9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attribute</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Parent.Shelf.Shelf</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Bold</a:t>
            </a:r>
            <a:r>
              <a:rPr lang="de-DE" sz="1200" dirty="0">
                <a:solidFill>
                  <a:srgbClr val="29AEE6"/>
                </a:solidFill>
                <a:latin typeface="Segoe UI" panose="020B0502040204020203" pitchFamily="34" charset="0"/>
                <a:cs typeface="Segoe UI" panose="020B0502040204020203" pitchFamily="34" charset="0"/>
              </a:rPr>
              <a:t> </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42 | Y = 108</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136 | Height = 40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 </a:t>
            </a:r>
            <a:r>
              <a:rPr lang="de-DE" sz="1200" dirty="0">
                <a:solidFill>
                  <a:srgbClr val="29AEE6"/>
                </a:solidFill>
                <a:latin typeface="Segoe UI" panose="020B0502040204020203" pitchFamily="34" charset="0"/>
                <a:cs typeface="Segoe UI" panose="020B0502040204020203" pitchFamily="34" charset="0"/>
              </a:rPr>
              <a:t>Font </a:t>
            </a:r>
            <a:r>
              <a:rPr lang="de-DE" sz="1200" dirty="0" err="1">
                <a:solidFill>
                  <a:srgbClr val="29AEE6"/>
                </a:solidFill>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&gt; Custom &gt; HEX = 075DF0</a:t>
            </a: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8267" y="1133468"/>
            <a:ext cx="5845863" cy="4335185"/>
          </a:xfrm>
          <a:prstGeom prst="rect">
            <a:avLst/>
          </a:prstGeom>
        </p:spPr>
      </p:pic>
    </p:spTree>
    <p:extLst>
      <p:ext uri="{BB962C8B-B14F-4D97-AF65-F5344CB8AC3E}">
        <p14:creationId xmlns:p14="http://schemas.microsoft.com/office/powerpoint/2010/main" val="396309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524315"/>
          </a:xfrm>
          <a:prstGeom prst="rect">
            <a:avLst/>
          </a:prstGeom>
          <a:noFill/>
        </p:spPr>
        <p:txBody>
          <a:bodyPr wrap="square" rtlCol="0">
            <a:spAutoFit/>
          </a:bodyPr>
          <a:lstStyle/>
          <a:p>
            <a:pPr marL="342900" indent="-342900">
              <a:buFont typeface="+mj-lt"/>
              <a:buAutoNum type="arabicPeriod" startAt="122"/>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111 – 114 to </a:t>
            </a:r>
            <a:r>
              <a:rPr lang="de-DE" sz="1200" dirty="0" err="1">
                <a:latin typeface="Segoe UI" panose="020B0502040204020203" pitchFamily="34" charset="0"/>
                <a:cs typeface="Segoe UI" panose="020B0502040204020203" pitchFamily="34" charset="0"/>
              </a:rPr>
              <a:t>create</a:t>
            </a:r>
            <a:r>
              <a:rPr lang="de-DE" sz="1200" dirty="0">
                <a:latin typeface="Segoe UI" panose="020B0502040204020203" pitchFamily="34" charset="0"/>
                <a:cs typeface="Segoe UI" panose="020B0502040204020203" pitchFamily="34" charset="0"/>
              </a:rPr>
              <a:t> Label10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attribute</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a:solidFill>
                  <a:srgbClr val="29AEE6"/>
                </a:solidFill>
                <a:latin typeface="Segoe UI" panose="020B0502040204020203" pitchFamily="34" charset="0"/>
                <a:cs typeface="Segoe UI" panose="020B0502040204020203" pitchFamily="34" charset="0"/>
              </a:rPr>
              <a:t>On </a:t>
            </a:r>
            <a:r>
              <a:rPr lang="de-DE" sz="1200" dirty="0" err="1">
                <a:solidFill>
                  <a:srgbClr val="29AEE6"/>
                </a:solidFill>
                <a:latin typeface="Segoe UI" panose="020B0502040204020203" pitchFamily="34" charset="0"/>
                <a:cs typeface="Segoe UI" panose="020B0502040204020203" pitchFamily="34" charset="0"/>
              </a:rPr>
              <a:t>Shelf</a:t>
            </a:r>
            <a:r>
              <a:rPr lang="de-DE" sz="1200" dirty="0">
                <a:solidFill>
                  <a:srgbClr val="29AEE6"/>
                </a:solidFill>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r>
              <a:rPr lang="de-DE" sz="1200" dirty="0">
                <a:solidFill>
                  <a:srgbClr val="29AEE6"/>
                </a:solidFill>
                <a:latin typeface="Segoe UI" panose="020B0502040204020203" pitchFamily="34" charset="0"/>
                <a:cs typeface="Segoe UI" panose="020B0502040204020203" pitchFamily="34" charset="0"/>
              </a:rPr>
              <a:t> </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42 | Y = 143</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75 | Height = 40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 </a:t>
            </a:r>
            <a:r>
              <a:rPr lang="de-DE" sz="1200" dirty="0">
                <a:solidFill>
                  <a:srgbClr val="29AEE6"/>
                </a:solidFill>
                <a:latin typeface="Segoe UI" panose="020B0502040204020203" pitchFamily="34" charset="0"/>
                <a:cs typeface="Segoe UI" panose="020B0502040204020203" pitchFamily="34" charset="0"/>
              </a:rPr>
              <a:t>Font </a:t>
            </a:r>
            <a:r>
              <a:rPr lang="de-DE" sz="1200" dirty="0" err="1">
                <a:solidFill>
                  <a:srgbClr val="29AEE6"/>
                </a:solidFill>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&gt; Custom &gt; HEX = A3B0C3</a:t>
            </a:r>
          </a:p>
          <a:p>
            <a:pPr marL="342900" indent="-342900">
              <a:buFont typeface="+mj-lt"/>
              <a:buAutoNum type="arabicPeriod" startAt="122"/>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111 – 114 to </a:t>
            </a:r>
            <a:r>
              <a:rPr lang="de-DE" sz="1200" dirty="0" err="1">
                <a:latin typeface="Segoe UI" panose="020B0502040204020203" pitchFamily="34" charset="0"/>
                <a:cs typeface="Segoe UI" panose="020B0502040204020203" pitchFamily="34" charset="0"/>
              </a:rPr>
              <a:t>create</a:t>
            </a:r>
            <a:r>
              <a:rPr lang="de-DE" sz="1200" dirty="0">
                <a:latin typeface="Segoe UI" panose="020B0502040204020203" pitchFamily="34" charset="0"/>
                <a:cs typeface="Segoe UI" panose="020B0502040204020203" pitchFamily="34" charset="0"/>
              </a:rPr>
              <a:t> Label11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attribute</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en-US" sz="1200" dirty="0" err="1">
                <a:solidFill>
                  <a:srgbClr val="29AEE6"/>
                </a:solidFill>
                <a:latin typeface="Segoe UI" panose="020B0502040204020203" pitchFamily="34" charset="0"/>
                <a:cs typeface="Segoe UI" panose="020B0502040204020203" pitchFamily="34" charset="0"/>
              </a:rPr>
              <a:t>Parent.Product.Stock</a:t>
            </a:r>
            <a:r>
              <a:rPr lang="en-US" sz="1200" dirty="0">
                <a:solidFill>
                  <a:srgbClr val="29AEE6"/>
                </a:solidFill>
                <a:latin typeface="Segoe UI" panose="020B0502040204020203" pitchFamily="34" charset="0"/>
                <a:cs typeface="Segoe UI" panose="020B0502040204020203" pitchFamily="34" charset="0"/>
              </a:rPr>
              <a:t> &amp; "/" &amp; </a:t>
            </a:r>
            <a:r>
              <a:rPr lang="en-US" sz="1200" dirty="0" err="1">
                <a:solidFill>
                  <a:srgbClr val="29AEE6"/>
                </a:solidFill>
                <a:latin typeface="Segoe UI" panose="020B0502040204020203" pitchFamily="34" charset="0"/>
                <a:cs typeface="Segoe UI" panose="020B0502040204020203" pitchFamily="34" charset="0"/>
              </a:rPr>
              <a:t>Parent.Shelf.Capacity</a:t>
            </a:r>
            <a:endParaRPr lang="en-US"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r>
              <a:rPr lang="de-DE" sz="1200" dirty="0">
                <a:solidFill>
                  <a:srgbClr val="29AEE6"/>
                </a:solidFill>
                <a:latin typeface="Segoe UI" panose="020B0502040204020203" pitchFamily="34" charset="0"/>
                <a:cs typeface="Segoe UI" panose="020B0502040204020203" pitchFamily="34" charset="0"/>
              </a:rPr>
              <a:t> </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109 | Y = 143</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67 | Height = 40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 </a:t>
            </a:r>
            <a:r>
              <a:rPr lang="de-DE" sz="1200" dirty="0">
                <a:solidFill>
                  <a:srgbClr val="29AEE6"/>
                </a:solidFill>
                <a:latin typeface="Segoe UI" panose="020B0502040204020203" pitchFamily="34" charset="0"/>
                <a:cs typeface="Segoe UI" panose="020B0502040204020203" pitchFamily="34" charset="0"/>
              </a:rPr>
              <a:t>Font </a:t>
            </a:r>
            <a:r>
              <a:rPr lang="de-DE" sz="1200" dirty="0" err="1">
                <a:solidFill>
                  <a:srgbClr val="29AEE6"/>
                </a:solidFill>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&gt; Custom &gt; HEX = 0899F0</a:t>
            </a:r>
          </a:p>
          <a:p>
            <a:pPr marL="342900" indent="-342900">
              <a:buFont typeface="+mj-lt"/>
              <a:buAutoNum type="arabicPeriod" startAt="122"/>
            </a:pPr>
            <a:r>
              <a:rPr lang="de-DE" sz="1200" dirty="0">
                <a:latin typeface="Segoe UI" panose="020B0502040204020203" pitchFamily="34" charset="0"/>
                <a:cs typeface="Segoe UI" panose="020B0502040204020203" pitchFamily="34" charset="0"/>
              </a:rPr>
              <a:t>Copy Label10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122 and </a:t>
            </a:r>
            <a:r>
              <a:rPr lang="de-DE" sz="1200" dirty="0" err="1">
                <a:latin typeface="Segoe UI" panose="020B0502040204020203" pitchFamily="34" charset="0"/>
                <a:cs typeface="Segoe UI" panose="020B0502040204020203" pitchFamily="34" charset="0"/>
              </a:rPr>
              <a:t>paste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Component1 (Label10_1) </a:t>
            </a:r>
          </a:p>
          <a:p>
            <a:pPr marL="342900" indent="-342900">
              <a:buFont typeface="+mj-lt"/>
              <a:buAutoNum type="arabicPeriod" startAt="122"/>
            </a:pPr>
            <a:r>
              <a:rPr lang="de-DE" sz="1200" dirty="0">
                <a:latin typeface="Segoe UI" panose="020B0502040204020203" pitchFamily="34" charset="0"/>
                <a:cs typeface="Segoe UI" panose="020B0502040204020203" pitchFamily="34" charset="0"/>
              </a:rPr>
              <a:t>Select Label10_1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124&gt;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a:solidFill>
                  <a:srgbClr val="29AEE6"/>
                </a:solidFill>
                <a:latin typeface="Segoe UI" panose="020B0502040204020203" pitchFamily="34" charset="0"/>
                <a:cs typeface="Segoe UI" panose="020B0502040204020203" pitchFamily="34" charset="0"/>
              </a:rPr>
              <a:t>Price:</a:t>
            </a:r>
            <a:endParaRPr lang="de-DE" sz="1200" dirty="0">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42 | Y = 216</a:t>
            </a:r>
          </a:p>
          <a:p>
            <a:pPr marL="342900" indent="-342900">
              <a:buFont typeface="+mj-lt"/>
              <a:buAutoNum type="arabicPeriod" startAt="106"/>
            </a:pPr>
            <a:endParaRPr lang="en-US"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19052" y="1135746"/>
            <a:ext cx="5844293" cy="4330630"/>
          </a:xfrm>
          <a:prstGeom prst="rect">
            <a:avLst/>
          </a:prstGeom>
        </p:spPr>
      </p:pic>
    </p:spTree>
    <p:extLst>
      <p:ext uri="{BB962C8B-B14F-4D97-AF65-F5344CB8AC3E}">
        <p14:creationId xmlns:p14="http://schemas.microsoft.com/office/powerpoint/2010/main" val="4095081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137265"/>
            <a:ext cx="4535923" cy="5078313"/>
          </a:xfrm>
          <a:prstGeom prst="rect">
            <a:avLst/>
          </a:prstGeom>
          <a:noFill/>
        </p:spPr>
        <p:txBody>
          <a:bodyPr wrap="square" rtlCol="0">
            <a:spAutoFit/>
          </a:bodyPr>
          <a:lstStyle/>
          <a:p>
            <a:pPr marL="342900" indent="-342900">
              <a:buFont typeface="+mj-lt"/>
              <a:buAutoNum type="arabicPeriod" startAt="126"/>
            </a:pPr>
            <a:r>
              <a:rPr lang="de-DE" sz="1200" dirty="0">
                <a:latin typeface="Segoe UI" panose="020B0502040204020203" pitchFamily="34" charset="0"/>
                <a:cs typeface="Segoe UI" panose="020B0502040204020203" pitchFamily="34" charset="0"/>
              </a:rPr>
              <a:t>Copy Label11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123 and </a:t>
            </a:r>
            <a:r>
              <a:rPr lang="de-DE" sz="1200" dirty="0" err="1">
                <a:latin typeface="Segoe UI" panose="020B0502040204020203" pitchFamily="34" charset="0"/>
                <a:cs typeface="Segoe UI" panose="020B0502040204020203" pitchFamily="34" charset="0"/>
              </a:rPr>
              <a:t>paste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Component1 (Label11_1) </a:t>
            </a:r>
          </a:p>
          <a:p>
            <a:pPr marL="342900" indent="-342900">
              <a:buFont typeface="+mj-lt"/>
              <a:buAutoNum type="arabicPeriod" startAt="126"/>
            </a:pPr>
            <a:r>
              <a:rPr lang="de-DE" sz="1200" dirty="0">
                <a:latin typeface="Segoe UI" panose="020B0502040204020203" pitchFamily="34" charset="0"/>
                <a:cs typeface="Segoe UI" panose="020B0502040204020203" pitchFamily="34" charset="0"/>
              </a:rPr>
              <a:t>Select Label11_1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126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en-US" sz="1200" dirty="0">
                <a:solidFill>
                  <a:srgbClr val="29AEE6"/>
                </a:solidFill>
                <a:latin typeface="Segoe UI" panose="020B0502040204020203" pitchFamily="34" charset="0"/>
                <a:cs typeface="Segoe UI" panose="020B0502040204020203" pitchFamily="34" charset="0"/>
              </a:rPr>
              <a:t>Text(Value(</a:t>
            </a:r>
            <a:r>
              <a:rPr lang="en-US" sz="1200" dirty="0" err="1">
                <a:solidFill>
                  <a:srgbClr val="29AEE6"/>
                </a:solidFill>
                <a:latin typeface="Segoe UI" panose="020B0502040204020203" pitchFamily="34" charset="0"/>
                <a:cs typeface="Segoe UI" panose="020B0502040204020203" pitchFamily="34" charset="0"/>
              </a:rPr>
              <a:t>Parent.Product.Price</a:t>
            </a:r>
            <a:r>
              <a:rPr lang="en-US" sz="1200" dirty="0">
                <a:solidFill>
                  <a:srgbClr val="29AEE6"/>
                </a:solidFill>
                <a:latin typeface="Segoe UI" panose="020B0502040204020203" pitchFamily="34" charset="0"/>
                <a:cs typeface="Segoe UI" panose="020B0502040204020203" pitchFamily="34" charset="0"/>
              </a:rPr>
              <a:t>), "#,#.00 EUR")</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91 | Y = 216</a:t>
            </a:r>
            <a:endParaRPr lang="de-DE" sz="1200" dirty="0">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a:t>
            </a:r>
            <a:r>
              <a:rPr lang="de-DE" sz="1200" dirty="0">
                <a:solidFill>
                  <a:srgbClr val="29AEE6"/>
                </a:solidFill>
                <a:latin typeface="Segoe UI" panose="020B0502040204020203" pitchFamily="34" charset="0"/>
                <a:cs typeface="Segoe UI" panose="020B0502040204020203" pitchFamily="34" charset="0"/>
              </a:rPr>
              <a:t> Width = 174 | Height = 40</a:t>
            </a:r>
            <a:br>
              <a:rPr lang="de-DE" sz="1200" dirty="0">
                <a:solidFill>
                  <a:srgbClr val="29AEE6"/>
                </a:solidFill>
                <a:latin typeface="Segoe UI" panose="020B0502040204020203" pitchFamily="34" charset="0"/>
                <a:cs typeface="Segoe UI" panose="020B0502040204020203" pitchFamily="34" charset="0"/>
              </a:rPr>
            </a:br>
            <a:br>
              <a:rPr lang="de-DE" sz="1200" dirty="0">
                <a:solidFill>
                  <a:srgbClr val="29AEE6"/>
                </a:solidFill>
                <a:latin typeface="Segoe UI" panose="020B0502040204020203" pitchFamily="34" charset="0"/>
                <a:cs typeface="Segoe UI" panose="020B0502040204020203" pitchFamily="34" charset="0"/>
              </a:rPr>
            </a:br>
            <a:r>
              <a:rPr lang="en-US" sz="1200" dirty="0">
                <a:solidFill>
                  <a:srgbClr val="EE0000"/>
                </a:solidFill>
                <a:latin typeface="Segoe UI" panose="020B0502040204020203" pitchFamily="34" charset="0"/>
                <a:cs typeface="Segoe UI" panose="020B0502040204020203" pitchFamily="34" charset="0"/>
              </a:rPr>
              <a:t>Note</a:t>
            </a:r>
            <a:r>
              <a:rPr lang="en-US" sz="1200" dirty="0">
                <a:latin typeface="Segoe UI" panose="020B0502040204020203" pitchFamily="34" charset="0"/>
                <a:cs typeface="Segoe UI" panose="020B0502040204020203" pitchFamily="34" charset="0"/>
              </a:rPr>
              <a:t>: If you are using Power Apps in </a:t>
            </a:r>
            <a:r>
              <a:rPr lang="en-US" sz="1200" dirty="0">
                <a:solidFill>
                  <a:srgbClr val="EE0000"/>
                </a:solidFill>
                <a:latin typeface="Segoe UI Semibold" panose="020B0702040204020203" pitchFamily="34" charset="0"/>
                <a:cs typeface="Segoe UI Semibold" panose="020B0702040204020203" pitchFamily="34" charset="0"/>
              </a:rPr>
              <a:t>German language</a:t>
            </a:r>
            <a:r>
              <a:rPr lang="en-US" sz="1200" dirty="0">
                <a:latin typeface="Segoe UI" panose="020B0502040204020203" pitchFamily="34" charset="0"/>
                <a:cs typeface="Segoe UI" panose="020B0502040204020203" pitchFamily="34" charset="0"/>
              </a:rPr>
              <a:t>, replace the </a:t>
            </a:r>
            <a:r>
              <a:rPr lang="en-US" sz="1200" dirty="0">
                <a:latin typeface="Segoe UI Semibold" panose="020B0702040204020203" pitchFamily="34" charset="0"/>
                <a:cs typeface="Segoe UI Semibold" panose="020B0702040204020203" pitchFamily="34" charset="0"/>
              </a:rPr>
              <a:t>semi-colon ; to ;; double semi-colon </a:t>
            </a:r>
            <a:r>
              <a:rPr lang="en-US" sz="1200" dirty="0">
                <a:latin typeface="Segoe UI" panose="020B0502040204020203" pitchFamily="34" charset="0"/>
                <a:cs typeface="Segoe UI" panose="020B0502040204020203" pitchFamily="34" charset="0"/>
              </a:rPr>
              <a:t>and the </a:t>
            </a:r>
            <a:r>
              <a:rPr lang="en-US" sz="1200" dirty="0">
                <a:latin typeface="Segoe UI Semibold" panose="020B0702040204020203" pitchFamily="34" charset="0"/>
                <a:cs typeface="Segoe UI Semibold" panose="020B0702040204020203" pitchFamily="34" charset="0"/>
              </a:rPr>
              <a:t>comma , to semi-colon</a:t>
            </a:r>
            <a:r>
              <a:rPr lang="en-US" sz="1200" dirty="0">
                <a:latin typeface="Segoe UI" panose="020B0502040204020203" pitchFamily="34" charset="0"/>
                <a:cs typeface="Segoe UI" panose="020B0502040204020203" pitchFamily="34" charset="0"/>
              </a:rPr>
              <a:t>!</a:t>
            </a:r>
            <a:br>
              <a:rPr lang="de-DE" sz="1200" dirty="0">
                <a:solidFill>
                  <a:srgbClr val="29AEE6"/>
                </a:solidFill>
                <a:latin typeface="Segoe UI" panose="020B0502040204020203" pitchFamily="34" charset="0"/>
                <a:cs typeface="Segoe UI" panose="020B0502040204020203" pitchFamily="34" charset="0"/>
              </a:rPr>
            </a:br>
            <a:endParaRPr lang="en-US"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26"/>
            </a:pPr>
            <a:r>
              <a:rPr lang="de-DE" sz="1200" dirty="0">
                <a:latin typeface="Segoe UI" panose="020B0502040204020203" pitchFamily="34" charset="0"/>
                <a:cs typeface="Segoe UI" panose="020B0502040204020203" pitchFamily="34" charset="0"/>
              </a:rPr>
              <a:t>Copy Label10_1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124 and </a:t>
            </a:r>
            <a:r>
              <a:rPr lang="de-DE" sz="1200" dirty="0" err="1">
                <a:latin typeface="Segoe UI" panose="020B0502040204020203" pitchFamily="34" charset="0"/>
                <a:cs typeface="Segoe UI" panose="020B0502040204020203" pitchFamily="34" charset="0"/>
              </a:rPr>
              <a:t>paste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Component1 (Label10_2) </a:t>
            </a:r>
          </a:p>
          <a:p>
            <a:pPr marL="342900" indent="-342900">
              <a:buFont typeface="+mj-lt"/>
              <a:buAutoNum type="arabicPeriod" startAt="126"/>
            </a:pPr>
            <a:r>
              <a:rPr lang="de-DE" sz="1200" dirty="0">
                <a:latin typeface="Segoe UI" panose="020B0502040204020203" pitchFamily="34" charset="0"/>
                <a:cs typeface="Segoe UI" panose="020B0502040204020203" pitchFamily="34" charset="0"/>
              </a:rPr>
              <a:t>Select Label10_2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128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en-US" sz="1200" dirty="0">
                <a:solidFill>
                  <a:srgbClr val="29AEE6"/>
                </a:solidFill>
                <a:latin typeface="Segoe UI" panose="020B0502040204020203" pitchFamily="34" charset="0"/>
                <a:cs typeface="Segoe UI" panose="020B0502040204020203" pitchFamily="34" charset="0"/>
              </a:rPr>
              <a:t>Sold:</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42 | Y = 237</a:t>
            </a:r>
          </a:p>
          <a:p>
            <a:pPr marL="342900" indent="-342900">
              <a:buFont typeface="+mj-lt"/>
              <a:buAutoNum type="arabicPeriod" startAt="126"/>
            </a:pPr>
            <a:r>
              <a:rPr lang="de-DE" sz="1200" dirty="0">
                <a:latin typeface="Segoe UI" panose="020B0502040204020203" pitchFamily="34" charset="0"/>
                <a:cs typeface="Segoe UI" panose="020B0502040204020203" pitchFamily="34" charset="0"/>
              </a:rPr>
              <a:t>Copy Label11_1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126 and </a:t>
            </a:r>
            <a:r>
              <a:rPr lang="de-DE" sz="1200" dirty="0" err="1">
                <a:latin typeface="Segoe UI" panose="020B0502040204020203" pitchFamily="34" charset="0"/>
                <a:cs typeface="Segoe UI" panose="020B0502040204020203" pitchFamily="34" charset="0"/>
              </a:rPr>
              <a:t>paste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Component1 (Label11_2) </a:t>
            </a:r>
          </a:p>
          <a:p>
            <a:pPr marL="342900" indent="-342900">
              <a:buFont typeface="+mj-lt"/>
              <a:buAutoNum type="arabicPeriod" startAt="126"/>
            </a:pPr>
            <a:r>
              <a:rPr lang="de-DE" sz="1200" dirty="0">
                <a:latin typeface="Segoe UI" panose="020B0502040204020203" pitchFamily="34" charset="0"/>
                <a:cs typeface="Segoe UI" panose="020B0502040204020203" pitchFamily="34" charset="0"/>
              </a:rPr>
              <a:t>Select Label11_2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130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en-US" sz="1200" dirty="0">
                <a:solidFill>
                  <a:srgbClr val="29AEE6"/>
                </a:solidFill>
                <a:latin typeface="Segoe UI" panose="020B0502040204020203" pitchFamily="34" charset="0"/>
                <a:cs typeface="Segoe UI" panose="020B0502040204020203" pitchFamily="34" charset="0"/>
              </a:rPr>
              <a:t>Text(</a:t>
            </a:r>
            <a:r>
              <a:rPr lang="en-US" sz="1200" dirty="0" err="1">
                <a:solidFill>
                  <a:srgbClr val="29AEE6"/>
                </a:solidFill>
                <a:latin typeface="Segoe UI" panose="020B0502040204020203" pitchFamily="34" charset="0"/>
                <a:cs typeface="Segoe UI" panose="020B0502040204020203" pitchFamily="34" charset="0"/>
              </a:rPr>
              <a:t>Parent.AmountSold</a:t>
            </a:r>
            <a:r>
              <a:rPr lang="en-US" sz="1200" dirty="0">
                <a:solidFill>
                  <a:srgbClr val="29AEE6"/>
                </a:solidFill>
                <a:latin typeface="Segoe UI" panose="020B0502040204020203" pitchFamily="34" charset="0"/>
                <a:cs typeface="Segoe UI" panose="020B0502040204020203" pitchFamily="34" charset="0"/>
              </a:rPr>
              <a:t>, "#,#")</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91 | Y = 237</a:t>
            </a:r>
            <a:br>
              <a:rPr lang="de-DE" sz="1200" dirty="0">
                <a:solidFill>
                  <a:srgbClr val="29AEE6"/>
                </a:solidFill>
                <a:latin typeface="Segoe UI" panose="020B0502040204020203" pitchFamily="34" charset="0"/>
                <a:cs typeface="Segoe UI" panose="020B0502040204020203" pitchFamily="34" charset="0"/>
              </a:rPr>
            </a:br>
            <a:br>
              <a:rPr lang="de-DE" sz="1200" dirty="0">
                <a:solidFill>
                  <a:srgbClr val="29AEE6"/>
                </a:solidFill>
                <a:latin typeface="Segoe UI" panose="020B0502040204020203" pitchFamily="34" charset="0"/>
                <a:cs typeface="Segoe UI" panose="020B0502040204020203" pitchFamily="34" charset="0"/>
              </a:rPr>
            </a:br>
            <a:endParaRPr lang="de-DE" sz="1200" dirty="0">
              <a:solidFill>
                <a:srgbClr val="29AEE6"/>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34400" y="1135746"/>
            <a:ext cx="5813597" cy="4330630"/>
          </a:xfrm>
          <a:prstGeom prst="rect">
            <a:avLst/>
          </a:prstGeom>
        </p:spPr>
      </p:pic>
    </p:spTree>
    <p:extLst>
      <p:ext uri="{BB962C8B-B14F-4D97-AF65-F5344CB8AC3E}">
        <p14:creationId xmlns:p14="http://schemas.microsoft.com/office/powerpoint/2010/main" val="2174359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524315"/>
          </a:xfrm>
          <a:prstGeom prst="rect">
            <a:avLst/>
          </a:prstGeom>
          <a:noFill/>
        </p:spPr>
        <p:txBody>
          <a:bodyPr wrap="square" rtlCol="0">
            <a:spAutoFit/>
          </a:bodyPr>
          <a:lstStyle/>
          <a:p>
            <a:pPr marL="342900" indent="-342900">
              <a:buFont typeface="+mj-lt"/>
              <a:buAutoNum type="arabicPeriod" startAt="132"/>
            </a:pPr>
            <a:r>
              <a:rPr lang="de-DE" sz="1200" dirty="0">
                <a:latin typeface="Segoe UI" panose="020B0502040204020203" pitchFamily="34" charset="0"/>
                <a:cs typeface="Segoe UI" panose="020B0502040204020203" pitchFamily="34" charset="0"/>
              </a:rPr>
              <a:t>Copy Label10_2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128 and </a:t>
            </a:r>
            <a:r>
              <a:rPr lang="de-DE" sz="1200" dirty="0" err="1">
                <a:latin typeface="Segoe UI" panose="020B0502040204020203" pitchFamily="34" charset="0"/>
                <a:cs typeface="Segoe UI" panose="020B0502040204020203" pitchFamily="34" charset="0"/>
              </a:rPr>
              <a:t>paste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Component1 (Label10_3) </a:t>
            </a:r>
          </a:p>
          <a:p>
            <a:pPr marL="342900" indent="-342900">
              <a:buFont typeface="+mj-lt"/>
              <a:buAutoNum type="arabicPeriod" startAt="132"/>
            </a:pPr>
            <a:r>
              <a:rPr lang="de-DE" sz="1200" dirty="0">
                <a:latin typeface="Segoe UI" panose="020B0502040204020203" pitchFamily="34" charset="0"/>
                <a:cs typeface="Segoe UI" panose="020B0502040204020203" pitchFamily="34" charset="0"/>
              </a:rPr>
              <a:t>Select Label10_3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132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en-US" sz="1200" dirty="0">
                <a:solidFill>
                  <a:srgbClr val="29AEE6"/>
                </a:solidFill>
                <a:latin typeface="Segoe UI" panose="020B0502040204020203" pitchFamily="34" charset="0"/>
                <a:cs typeface="Segoe UI" panose="020B0502040204020203" pitchFamily="34" charset="0"/>
              </a:rPr>
              <a:t>Qty:</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42 | Y = 277</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34"/>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Text &gt; Text </a:t>
            </a:r>
            <a:r>
              <a:rPr lang="de-DE" sz="1200" dirty="0" err="1">
                <a:latin typeface="Segoe UI" panose="020B0502040204020203" pitchFamily="34" charset="0"/>
                <a:cs typeface="Segoe UI" panose="020B0502040204020203" pitchFamily="34" charset="0"/>
              </a:rPr>
              <a:t>input</a:t>
            </a:r>
            <a:r>
              <a:rPr lang="de-DE" sz="1200" dirty="0">
                <a:latin typeface="Segoe UI" panose="020B0502040204020203" pitchFamily="34" charset="0"/>
                <a:cs typeface="Segoe UI" panose="020B0502040204020203" pitchFamily="34" charset="0"/>
              </a:rPr>
              <a:t> (TextInput2)</a:t>
            </a:r>
          </a:p>
          <a:p>
            <a:pPr marL="342900" indent="-342900">
              <a:buFont typeface="+mj-lt"/>
              <a:buAutoNum type="arabicPeriod" startAt="135"/>
            </a:pPr>
            <a:r>
              <a:rPr lang="de-DE" sz="1200" dirty="0">
                <a:latin typeface="Segoe UI" panose="020B0502040204020203" pitchFamily="34" charset="0"/>
                <a:cs typeface="Segoe UI" panose="020B0502040204020203" pitchFamily="34" charset="0"/>
              </a:rPr>
              <a:t>Select TextInput2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134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Default: </a:t>
            </a:r>
            <a:r>
              <a:rPr lang="de-DE" sz="1200" dirty="0">
                <a:solidFill>
                  <a:srgbClr val="29AEE6"/>
                </a:solidFill>
                <a:latin typeface="Segoe UI" panose="020B0502040204020203" pitchFamily="34" charset="0"/>
                <a:cs typeface="Segoe UI" panose="020B0502040204020203" pitchFamily="34" charset="0"/>
              </a:rPr>
              <a:t>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Format:</a:t>
            </a:r>
            <a:r>
              <a:rPr lang="de-DE" sz="1200" dirty="0">
                <a:solidFill>
                  <a:srgbClr val="29AEE6"/>
                </a:solidFill>
                <a:latin typeface="Segoe UI" panose="020B0502040204020203" pitchFamily="34" charset="0"/>
                <a:cs typeface="Segoe UI" panose="020B0502040204020203" pitchFamily="34" charset="0"/>
              </a:rPr>
              <a:t> Number</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13</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err="1">
                <a:latin typeface="Segoe UI" panose="020B0502040204020203" pitchFamily="34" charset="0"/>
                <a:cs typeface="Segoe UI" panose="020B0502040204020203" pitchFamily="34" charset="0"/>
              </a:rPr>
              <a:t>alignment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Align</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center</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49 | Y = 317</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62 | Height = 40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Padding: </a:t>
            </a:r>
            <a:r>
              <a:rPr lang="de-DE" sz="1200" dirty="0">
                <a:solidFill>
                  <a:srgbClr val="29AEE6"/>
                </a:solidFill>
                <a:latin typeface="Segoe UI" panose="020B0502040204020203" pitchFamily="34" charset="0"/>
                <a:cs typeface="Segoe UI" panose="020B0502040204020203" pitchFamily="34" charset="0"/>
              </a:rPr>
              <a:t>Top = 5 | Bottom = 5 | </a:t>
            </a:r>
            <a:r>
              <a:rPr lang="de-DE" sz="1200" dirty="0" err="1">
                <a:solidFill>
                  <a:srgbClr val="29AEE6"/>
                </a:solidFill>
                <a:latin typeface="Segoe UI" panose="020B0502040204020203" pitchFamily="34" charset="0"/>
                <a:cs typeface="Segoe UI" panose="020B0502040204020203" pitchFamily="34" charset="0"/>
              </a:rPr>
              <a:t>Left</a:t>
            </a:r>
            <a:r>
              <a:rPr lang="de-DE" sz="1200" dirty="0">
                <a:solidFill>
                  <a:srgbClr val="29AEE6"/>
                </a:solidFill>
                <a:latin typeface="Segoe UI" panose="020B0502040204020203" pitchFamily="34" charset="0"/>
                <a:cs typeface="Segoe UI" panose="020B0502040204020203" pitchFamily="34" charset="0"/>
              </a:rPr>
              <a:t> = 5 | Right = 5</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Font </a:t>
            </a:r>
            <a:r>
              <a:rPr lang="de-DE" sz="1200" dirty="0" err="1">
                <a:solidFill>
                  <a:srgbClr val="29AEE6"/>
                </a:solidFill>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&gt; Custom &gt; HEX = 075DF0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a:t>
            </a:r>
            <a:r>
              <a:rPr lang="de-DE" sz="1200" dirty="0">
                <a:solidFill>
                  <a:srgbClr val="29AEE6"/>
                </a:solidFill>
                <a:latin typeface="Segoe UI" panose="020B0502040204020203" pitchFamily="34" charset="0"/>
                <a:cs typeface="Segoe UI" panose="020B0502040204020203" pitchFamily="34" charset="0"/>
              </a:rPr>
              <a:t> Color &gt; Custom &gt; HEX = A3B0C3</a:t>
            </a:r>
          </a:p>
          <a:p>
            <a:pPr marL="800100" lvl="1" indent="-342900">
              <a:buFont typeface="Courier New" panose="02070309020205020404" pitchFamily="49" charset="0"/>
              <a:buChar char="o"/>
            </a:pP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34"/>
            </a:pP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34"/>
            </a:pPr>
            <a:endParaRPr lang="en-US"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4418" y="1135746"/>
            <a:ext cx="5833560" cy="4330630"/>
          </a:xfrm>
          <a:prstGeom prst="rect">
            <a:avLst/>
          </a:prstGeom>
        </p:spPr>
      </p:pic>
    </p:spTree>
    <p:extLst>
      <p:ext uri="{BB962C8B-B14F-4D97-AF65-F5344CB8AC3E}">
        <p14:creationId xmlns:p14="http://schemas.microsoft.com/office/powerpoint/2010/main" val="213759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135746"/>
            <a:ext cx="4535923" cy="4893647"/>
          </a:xfrm>
          <a:prstGeom prst="rect">
            <a:avLst/>
          </a:prstGeom>
          <a:noFill/>
        </p:spPr>
        <p:txBody>
          <a:bodyPr wrap="square" rtlCol="0">
            <a:spAutoFit/>
          </a:bodyPr>
          <a:lstStyle/>
          <a:p>
            <a:pPr marL="342900" indent="-342900">
              <a:buFont typeface="+mj-lt"/>
              <a:buAutoNum type="arabicPeriod" startAt="136"/>
            </a:pPr>
            <a:r>
              <a:rPr lang="de-DE" sz="1200" dirty="0" err="1">
                <a:latin typeface="Segoe UI" panose="020B0502040204020203" pitchFamily="34" charset="0"/>
                <a:cs typeface="Segoe UI" panose="020B0502040204020203" pitchFamily="34" charset="0"/>
              </a:rPr>
              <a:t>Navigate</a:t>
            </a:r>
            <a:r>
              <a:rPr lang="de-DE" sz="1200" dirty="0">
                <a:latin typeface="Segoe UI" panose="020B0502040204020203" pitchFamily="34" charset="0"/>
                <a:cs typeface="Segoe UI" panose="020B0502040204020203" pitchFamily="34" charset="0"/>
              </a:rPr>
              <a:t> to </a:t>
            </a:r>
            <a:r>
              <a:rPr lang="de-DE" sz="1200" dirty="0">
                <a:solidFill>
                  <a:srgbClr val="29AEE6"/>
                </a:solidFill>
                <a:latin typeface="Segoe UI Semibold" panose="020B0702040204020203" pitchFamily="34" charset="0"/>
                <a:cs typeface="Segoe UI Semibold" panose="020B0702040204020203" pitchFamily="34" charset="0"/>
              </a:rPr>
              <a:t>Screens</a:t>
            </a:r>
            <a:r>
              <a:rPr lang="de-DE" sz="1200" dirty="0">
                <a:latin typeface="Segoe UI" panose="020B0502040204020203" pitchFamily="34" charset="0"/>
                <a:cs typeface="Segoe UI" panose="020B0502040204020203" pitchFamily="34" charset="0"/>
              </a:rPr>
              <a:t>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136"/>
            </a:pPr>
            <a:r>
              <a:rPr lang="de-DE" sz="1200" dirty="0">
                <a:latin typeface="Segoe UI" panose="020B0502040204020203" pitchFamily="34" charset="0"/>
                <a:cs typeface="Segoe UI" panose="020B0502040204020203" pitchFamily="34" charset="0"/>
              </a:rPr>
              <a:t>Select Screen1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p>
          <a:p>
            <a:pPr marL="342900" indent="-342900">
              <a:buFont typeface="+mj-lt"/>
              <a:buAutoNum type="arabicPeriod" startAt="136"/>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Custom &gt; Component1 </a:t>
            </a:r>
            <a:r>
              <a:rPr lang="de-DE" sz="1200" dirty="0" err="1">
                <a:latin typeface="Segoe UI" panose="020B0502040204020203" pitchFamily="34" charset="0"/>
                <a:cs typeface="Segoe UI" panose="020B0502040204020203" pitchFamily="34" charset="0"/>
              </a:rPr>
              <a:t>created</a:t>
            </a:r>
            <a:r>
              <a:rPr lang="de-DE" sz="1200" dirty="0">
                <a:latin typeface="Segoe UI" panose="020B0502040204020203" pitchFamily="34" charset="0"/>
                <a:cs typeface="Segoe UI" panose="020B0502040204020203" pitchFamily="34" charset="0"/>
              </a:rPr>
              <a:t> in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101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r>
              <a:rPr lang="de-DE" sz="1200" dirty="0">
                <a:latin typeface="Segoe UI" panose="020B0502040204020203" pitchFamily="34" charset="0"/>
                <a:cs typeface="Segoe UI" panose="020B0502040204020203" pitchFamily="34" charset="0"/>
              </a:rPr>
              <a:t>) </a:t>
            </a:r>
          </a:p>
          <a:p>
            <a:pPr marL="342900" indent="-342900">
              <a:buFont typeface="+mj-lt"/>
              <a:buAutoNum type="arabicPeriod" startAt="136"/>
            </a:pPr>
            <a:r>
              <a:rPr lang="de-DE" sz="1200" dirty="0">
                <a:latin typeface="Segoe UI" panose="020B0502040204020203" pitchFamily="34" charset="0"/>
                <a:cs typeface="Segoe UI" panose="020B0502040204020203" pitchFamily="34" charset="0"/>
              </a:rPr>
              <a:t>See how a </a:t>
            </a:r>
            <a:r>
              <a:rPr lang="de-DE" sz="1200" dirty="0" err="1">
                <a:latin typeface="Segoe UI" panose="020B0502040204020203" pitchFamily="34" charset="0"/>
                <a:cs typeface="Segoe UI" panose="020B0502040204020203" pitchFamily="34" charset="0"/>
              </a:rPr>
              <a:t>new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created</a:t>
            </a:r>
            <a:r>
              <a:rPr lang="de-DE" sz="1200" dirty="0">
                <a:latin typeface="Segoe UI" panose="020B0502040204020203" pitchFamily="34" charset="0"/>
                <a:cs typeface="Segoe UI" panose="020B0502040204020203" pitchFamily="34" charset="0"/>
              </a:rPr>
              <a:t> in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tree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view</a:t>
            </a:r>
            <a:r>
              <a:rPr lang="de-DE" sz="1200" dirty="0">
                <a:latin typeface="Segoe UI" panose="020B0502040204020203" pitchFamily="34" charset="0"/>
                <a:cs typeface="Segoe UI" panose="020B0502040204020203" pitchFamily="34" charset="0"/>
              </a:rPr>
              <a:t> (Component1_1)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3</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140"/>
            </a:pPr>
            <a:r>
              <a:rPr lang="de-DE" sz="1200" dirty="0">
                <a:latin typeface="Segoe UI" panose="020B0502040204020203" pitchFamily="34" charset="0"/>
                <a:cs typeface="Segoe UI" panose="020B0502040204020203" pitchFamily="34" charset="0"/>
              </a:rPr>
              <a:t>Select Component1_1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139 &gt;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property panel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endParaRPr lang="en-US"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 </a:t>
            </a:r>
            <a:r>
              <a:rPr lang="en-US" sz="1200" dirty="0">
                <a:solidFill>
                  <a:srgbClr val="29AEE6"/>
                </a:solidFill>
                <a:latin typeface="Segoe UI" panose="020B0502040204020203" pitchFamily="34" charset="0"/>
                <a:cs typeface="Segoe UI" panose="020B0502040204020203" pitchFamily="34" charset="0"/>
              </a:rPr>
              <a:t>X = 200 | Y = 200</a:t>
            </a:r>
          </a:p>
          <a:p>
            <a:pPr marL="342900" indent="-342900">
              <a:buFont typeface="+mj-lt"/>
              <a:buAutoNum type="arabicPeriod" startAt="141"/>
            </a:pPr>
            <a:r>
              <a:rPr lang="de-DE" sz="1200" dirty="0">
                <a:latin typeface="Segoe UI" panose="020B0502040204020203" pitchFamily="34" charset="0"/>
                <a:cs typeface="Segoe UI" panose="020B0502040204020203" pitchFamily="34" charset="0"/>
              </a:rPr>
              <a:t>Select Component1_1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Product property is selected (see </a:t>
            </a:r>
            <a:r>
              <a:rPr lang="en-US" sz="1200" dirty="0">
                <a:solidFill>
                  <a:srgbClr val="29AEE6"/>
                </a:solidFill>
                <a:latin typeface="Segoe UI" panose="020B0502040204020203" pitchFamily="34" charset="0"/>
                <a:cs typeface="Segoe UI" panose="020B0502040204020203" pitchFamily="34" charset="0"/>
              </a:rPr>
              <a:t>4</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141"/>
            </a:pPr>
            <a:r>
              <a:rPr lang="en-US" sz="1200" dirty="0">
                <a:latin typeface="Segoe UI" panose="020B0502040204020203" pitchFamily="34" charset="0"/>
                <a:cs typeface="Segoe UI" panose="020B0502040204020203" pitchFamily="34" charset="0"/>
              </a:rPr>
              <a:t>Replace the placeholder by typing the following </a:t>
            </a:r>
            <a:r>
              <a:rPr lang="en-US" sz="1200" dirty="0">
                <a:solidFill>
                  <a:srgbClr val="29AEE6"/>
                </a:solidFill>
                <a:latin typeface="Segoe UI" panose="020B0502040204020203" pitchFamily="34" charset="0"/>
                <a:cs typeface="Segoe UI" panose="020B0502040204020203" pitchFamily="34" charset="0"/>
              </a:rPr>
              <a:t>Gallery1.Selected</a:t>
            </a:r>
          </a:p>
          <a:p>
            <a:pPr marL="342900" indent="-342900">
              <a:buFont typeface="+mj-lt"/>
              <a:buAutoNum type="arabicPeriod" startAt="141"/>
            </a:pPr>
            <a:r>
              <a:rPr lang="de-DE" sz="1200" dirty="0">
                <a:latin typeface="Segoe UI" panose="020B0502040204020203" pitchFamily="34" charset="0"/>
                <a:cs typeface="Segoe UI" panose="020B0502040204020203" pitchFamily="34" charset="0"/>
              </a:rPr>
              <a:t>Select Component1_1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Shelf property is</a:t>
            </a:r>
          </a:p>
          <a:p>
            <a:pPr marL="342900" indent="-342900">
              <a:buFont typeface="+mj-lt"/>
              <a:buAutoNum type="arabicPeriod" startAt="141"/>
            </a:pPr>
            <a:r>
              <a:rPr lang="en-US" sz="1200" dirty="0">
                <a:latin typeface="Segoe UI" panose="020B0502040204020203" pitchFamily="34" charset="0"/>
                <a:cs typeface="Segoe UI" panose="020B0502040204020203" pitchFamily="34" charset="0"/>
              </a:rPr>
              <a:t>Replace the placeholder by typing the following </a:t>
            </a:r>
            <a:r>
              <a:rPr lang="en-US" sz="1200" dirty="0" err="1">
                <a:solidFill>
                  <a:srgbClr val="29AEE6"/>
                </a:solidFill>
                <a:latin typeface="Segoe UI" panose="020B0502040204020203" pitchFamily="34" charset="0"/>
                <a:cs typeface="Segoe UI" panose="020B0502040204020203" pitchFamily="34" charset="0"/>
              </a:rPr>
              <a:t>LookUp</a:t>
            </a:r>
            <a:r>
              <a:rPr lang="en-US" sz="1200" dirty="0">
                <a:solidFill>
                  <a:srgbClr val="29AEE6"/>
                </a:solidFill>
                <a:latin typeface="Segoe UI" panose="020B0502040204020203" pitchFamily="34" charset="0"/>
                <a:cs typeface="Segoe UI" panose="020B0502040204020203" pitchFamily="34" charset="0"/>
              </a:rPr>
              <a:t>(Shelves, ID = Gallery1.Selected.Shelf)</a:t>
            </a:r>
            <a:br>
              <a:rPr lang="en-US" sz="1200" dirty="0">
                <a:solidFill>
                  <a:srgbClr val="29AEE6"/>
                </a:solidFill>
                <a:latin typeface="Segoe UI" panose="020B0502040204020203" pitchFamily="34" charset="0"/>
                <a:cs typeface="Segoe UI" panose="020B0502040204020203" pitchFamily="34" charset="0"/>
              </a:rPr>
            </a:br>
            <a:br>
              <a:rPr lang="en-US" sz="1200" dirty="0">
                <a:solidFill>
                  <a:srgbClr val="29AEE6"/>
                </a:solidFill>
                <a:latin typeface="Segoe UI" panose="020B0502040204020203" pitchFamily="34" charset="0"/>
                <a:cs typeface="Segoe UI" panose="020B0502040204020203" pitchFamily="34" charset="0"/>
              </a:rPr>
            </a:br>
            <a:r>
              <a:rPr lang="en-US" sz="1200" dirty="0">
                <a:solidFill>
                  <a:srgbClr val="EE0000"/>
                </a:solidFill>
                <a:latin typeface="Segoe UI" panose="020B0502040204020203" pitchFamily="34" charset="0"/>
                <a:cs typeface="Segoe UI" panose="020B0502040204020203" pitchFamily="34" charset="0"/>
              </a:rPr>
              <a:t>Note</a:t>
            </a:r>
            <a:r>
              <a:rPr lang="en-US" sz="1200" dirty="0">
                <a:latin typeface="Segoe UI" panose="020B0502040204020203" pitchFamily="34" charset="0"/>
                <a:cs typeface="Segoe UI" panose="020B0502040204020203" pitchFamily="34" charset="0"/>
              </a:rPr>
              <a:t>: If you are using Power Apps in </a:t>
            </a:r>
            <a:r>
              <a:rPr lang="en-US" sz="1200" dirty="0">
                <a:solidFill>
                  <a:srgbClr val="EE0000"/>
                </a:solidFill>
                <a:latin typeface="Segoe UI Semibold" panose="020B0702040204020203" pitchFamily="34" charset="0"/>
                <a:cs typeface="Segoe UI Semibold" panose="020B0702040204020203" pitchFamily="34" charset="0"/>
              </a:rPr>
              <a:t>German language</a:t>
            </a:r>
            <a:r>
              <a:rPr lang="en-US" sz="1200" dirty="0">
                <a:latin typeface="Segoe UI" panose="020B0502040204020203" pitchFamily="34" charset="0"/>
                <a:cs typeface="Segoe UI" panose="020B0502040204020203" pitchFamily="34" charset="0"/>
              </a:rPr>
              <a:t>, replace the </a:t>
            </a:r>
            <a:r>
              <a:rPr lang="en-US" sz="1200" dirty="0">
                <a:latin typeface="Segoe UI Semibold" panose="020B0702040204020203" pitchFamily="34" charset="0"/>
                <a:cs typeface="Segoe UI Semibold" panose="020B0702040204020203" pitchFamily="34" charset="0"/>
              </a:rPr>
              <a:t>semi-colon ; to ;; double semi-colon </a:t>
            </a:r>
            <a:r>
              <a:rPr lang="en-US" sz="1200" dirty="0">
                <a:latin typeface="Segoe UI" panose="020B0502040204020203" pitchFamily="34" charset="0"/>
                <a:cs typeface="Segoe UI" panose="020B0502040204020203" pitchFamily="34" charset="0"/>
              </a:rPr>
              <a:t>and the </a:t>
            </a:r>
            <a:r>
              <a:rPr lang="en-US" sz="1200" dirty="0">
                <a:latin typeface="Segoe UI Semibold" panose="020B0702040204020203" pitchFamily="34" charset="0"/>
                <a:cs typeface="Segoe UI Semibold" panose="020B0702040204020203" pitchFamily="34" charset="0"/>
              </a:rPr>
              <a:t>comma , to semi-colon</a:t>
            </a:r>
            <a:r>
              <a:rPr lang="en-US" sz="1200" dirty="0">
                <a:latin typeface="Segoe UI" panose="020B0502040204020203" pitchFamily="34" charset="0"/>
                <a:cs typeface="Segoe UI" panose="020B0502040204020203" pitchFamily="34" charset="0"/>
              </a:rPr>
              <a:t>!</a:t>
            </a:r>
            <a:br>
              <a:rPr lang="en-US" sz="1200" dirty="0">
                <a:solidFill>
                  <a:srgbClr val="29AEE6"/>
                </a:solidFill>
                <a:latin typeface="Segoe UI" panose="020B0502040204020203" pitchFamily="34" charset="0"/>
                <a:cs typeface="Segoe UI" panose="020B0502040204020203" pitchFamily="34" charset="0"/>
              </a:rPr>
            </a:br>
            <a:endParaRPr lang="en-US"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41"/>
            </a:pPr>
            <a:r>
              <a:rPr lang="de-DE" sz="1200" dirty="0">
                <a:latin typeface="Segoe UI" panose="020B0502040204020203" pitchFamily="34" charset="0"/>
                <a:cs typeface="Segoe UI" panose="020B0502040204020203" pitchFamily="34" charset="0"/>
              </a:rPr>
              <a:t>Select Component1_1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a:t>
            </a:r>
            <a:r>
              <a:rPr lang="en-US" sz="1200" dirty="0" err="1">
                <a:latin typeface="Segoe UI" panose="020B0502040204020203" pitchFamily="34" charset="0"/>
                <a:cs typeface="Segoe UI" panose="020B0502040204020203" pitchFamily="34" charset="0"/>
              </a:rPr>
              <a:t>AmountSold</a:t>
            </a:r>
            <a:r>
              <a:rPr lang="en-US" sz="1200" dirty="0">
                <a:latin typeface="Segoe UI" panose="020B0502040204020203" pitchFamily="34" charset="0"/>
                <a:cs typeface="Segoe UI" panose="020B0502040204020203" pitchFamily="34" charset="0"/>
              </a:rPr>
              <a:t> property is selected</a:t>
            </a: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4418" y="1139722"/>
            <a:ext cx="5833560" cy="4322677"/>
          </a:xfrm>
          <a:prstGeom prst="rect">
            <a:avLst/>
          </a:prstGeom>
        </p:spPr>
      </p:pic>
      <p:sp>
        <p:nvSpPr>
          <p:cNvPr id="2" name="Rechteck 1">
            <a:extLst>
              <a:ext uri="{FF2B5EF4-FFF2-40B4-BE49-F238E27FC236}">
                <a16:creationId xmlns:a16="http://schemas.microsoft.com/office/drawing/2014/main" id="{8F5CAA1A-1071-4038-87FE-A20054781EA5}"/>
              </a:ext>
            </a:extLst>
          </p:cNvPr>
          <p:cNvSpPr/>
          <p:nvPr/>
        </p:nvSpPr>
        <p:spPr>
          <a:xfrm>
            <a:off x="6526868" y="2047182"/>
            <a:ext cx="383169" cy="250541"/>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C5FB3DAA-9650-4E77-8853-CF27D61ABAB1}"/>
              </a:ext>
            </a:extLst>
          </p:cNvPr>
          <p:cNvSpPr/>
          <p:nvPr/>
        </p:nvSpPr>
        <p:spPr>
          <a:xfrm>
            <a:off x="6290396" y="1820852"/>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1" name="Rechteck 20">
            <a:extLst>
              <a:ext uri="{FF2B5EF4-FFF2-40B4-BE49-F238E27FC236}">
                <a16:creationId xmlns:a16="http://schemas.microsoft.com/office/drawing/2014/main" id="{91870E62-A252-4A4D-8420-84AE294BEDC8}"/>
              </a:ext>
            </a:extLst>
          </p:cNvPr>
          <p:cNvSpPr/>
          <p:nvPr/>
        </p:nvSpPr>
        <p:spPr>
          <a:xfrm>
            <a:off x="9942582" y="1678460"/>
            <a:ext cx="1276403" cy="244125"/>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905AEBA6-B50E-419F-A763-0B91386FBA61}"/>
              </a:ext>
            </a:extLst>
          </p:cNvPr>
          <p:cNvSpPr/>
          <p:nvPr/>
        </p:nvSpPr>
        <p:spPr>
          <a:xfrm>
            <a:off x="9706110" y="145213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3" name="Rechteck 22">
            <a:extLst>
              <a:ext uri="{FF2B5EF4-FFF2-40B4-BE49-F238E27FC236}">
                <a16:creationId xmlns:a16="http://schemas.microsoft.com/office/drawing/2014/main" id="{03381773-B13F-4ED9-8ED5-CA25F58B933C}"/>
              </a:ext>
            </a:extLst>
          </p:cNvPr>
          <p:cNvSpPr/>
          <p:nvPr/>
        </p:nvSpPr>
        <p:spPr>
          <a:xfrm>
            <a:off x="6526868" y="2653073"/>
            <a:ext cx="1276403" cy="244125"/>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AED81157-1FEA-4A45-ACA2-929E0EE3E8F6}"/>
              </a:ext>
            </a:extLst>
          </p:cNvPr>
          <p:cNvSpPr/>
          <p:nvPr/>
        </p:nvSpPr>
        <p:spPr>
          <a:xfrm>
            <a:off x="6290396" y="242674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25" name="Rechteck 24">
            <a:extLst>
              <a:ext uri="{FF2B5EF4-FFF2-40B4-BE49-F238E27FC236}">
                <a16:creationId xmlns:a16="http://schemas.microsoft.com/office/drawing/2014/main" id="{30FBEAB3-0ED5-4FE1-A948-13EB93786EAB}"/>
              </a:ext>
            </a:extLst>
          </p:cNvPr>
          <p:cNvSpPr/>
          <p:nvPr/>
        </p:nvSpPr>
        <p:spPr>
          <a:xfrm>
            <a:off x="6250074" y="1657161"/>
            <a:ext cx="2753515" cy="261001"/>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90F1921C-D220-43C5-8AD4-9E3538899D9F}"/>
              </a:ext>
            </a:extLst>
          </p:cNvPr>
          <p:cNvSpPr/>
          <p:nvPr/>
        </p:nvSpPr>
        <p:spPr>
          <a:xfrm>
            <a:off x="6013602" y="1430831"/>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Tree>
    <p:extLst>
      <p:ext uri="{BB962C8B-B14F-4D97-AF65-F5344CB8AC3E}">
        <p14:creationId xmlns:p14="http://schemas.microsoft.com/office/powerpoint/2010/main" val="672451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6A54CF5-2CD9-4551-B13A-4844DE980346}"/>
              </a:ext>
            </a:extLst>
          </p:cNvPr>
          <p:cNvSpPr txBox="1">
            <a:spLocks noGrp="1"/>
          </p:cNvSpPr>
          <p:nvPr>
            <p:ph type="title" idx="4294967295"/>
          </p:nvPr>
        </p:nvSpPr>
        <p:spPr>
          <a:xfrm>
            <a:off x="0" y="822325"/>
            <a:ext cx="12192000"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000" dirty="0">
                <a:solidFill>
                  <a:schemeClr val="bg1"/>
                </a:solidFill>
                <a:effectLst>
                  <a:outerShdw blurRad="330200" dir="2700000" algn="tl" rotWithShape="0">
                    <a:prstClr val="black"/>
                  </a:outerShdw>
                </a:effectLst>
              </a:rPr>
              <a:t>A</a:t>
            </a:r>
            <a:r>
              <a:rPr lang="en-US" sz="4000" dirty="0">
                <a:effectLst>
                  <a:outerShdw blurRad="330200" dir="2700000" algn="tl" rotWithShape="0">
                    <a:prstClr val="black"/>
                  </a:outerShdw>
                </a:effectLst>
              </a:rPr>
              <a:t> </a:t>
            </a:r>
            <a:r>
              <a:rPr lang="en-US" sz="4000" dirty="0">
                <a:gradFill flip="none" rotWithShape="1">
                  <a:gsLst>
                    <a:gs pos="0">
                      <a:schemeClr val="accent1"/>
                    </a:gs>
                    <a:gs pos="100000">
                      <a:schemeClr val="accent2"/>
                    </a:gs>
                  </a:gsLst>
                  <a:lin ang="18900000" scaled="1"/>
                  <a:tileRect/>
                </a:gradFill>
                <a:effectLst>
                  <a:outerShdw blurRad="330200" dir="2700000" algn="tl" rotWithShape="0">
                    <a:prstClr val="black"/>
                  </a:outerShdw>
                </a:effectLst>
              </a:rPr>
              <a:t>unified </a:t>
            </a:r>
            <a:r>
              <a:rPr lang="en-US" sz="4000" dirty="0">
                <a:solidFill>
                  <a:schemeClr val="bg1"/>
                </a:solidFill>
                <a:effectLst>
                  <a:outerShdw blurRad="330200" dir="2700000" algn="tl" rotWithShape="0">
                    <a:prstClr val="black"/>
                  </a:outerShdw>
                </a:effectLst>
              </a:rPr>
              <a:t>Power Platform</a:t>
            </a:r>
            <a:endParaRPr kumimoji="0" lang="en-US" sz="4000" b="0" i="0" u="none" strike="noStrike" kern="1200" cap="none" spc="-49"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59" name="TextBox 50">
            <a:extLst>
              <a:ext uri="{FF2B5EF4-FFF2-40B4-BE49-F238E27FC236}">
                <a16:creationId xmlns:a16="http://schemas.microsoft.com/office/drawing/2014/main" id="{04942D05-78AE-4E01-82D7-6CA26800856E}"/>
              </a:ext>
            </a:extLst>
          </p:cNvPr>
          <p:cNvSpPr txBox="1"/>
          <p:nvPr/>
        </p:nvSpPr>
        <p:spPr>
          <a:xfrm>
            <a:off x="5510551" y="6017609"/>
            <a:ext cx="1214663" cy="369332"/>
          </a:xfrm>
          <a:prstGeom prst="rect">
            <a:avLst/>
          </a:prstGeom>
          <a:noFill/>
          <a:ln>
            <a:noFill/>
          </a:ln>
        </p:spPr>
        <p:txBody>
          <a:bodyPr wrap="square" rtlCol="0">
            <a:spAutoFit/>
          </a:bodyPr>
          <a:lstStyle/>
          <a:p>
            <a:pPr algn="ctr" defTabSz="861251">
              <a:defRPr/>
            </a:pPr>
            <a:r>
              <a:rPr lang="en-US" sz="1800" spc="-50">
                <a:ln w="3175">
                  <a:noFill/>
                </a:ln>
                <a:gradFill flip="none" rotWithShape="1">
                  <a:gsLst>
                    <a:gs pos="0">
                      <a:schemeClr val="accent1"/>
                    </a:gs>
                    <a:gs pos="100000">
                      <a:schemeClr val="accent2"/>
                    </a:gs>
                  </a:gsLst>
                  <a:lin ang="18900000" scaled="1"/>
                  <a:tileRect/>
                </a:gradFill>
                <a:latin typeface="+mj-lt"/>
                <a:cs typeface="Segoe UI" pitchFamily="34" charset="0"/>
              </a:rPr>
              <a:t>ANALYZE</a:t>
            </a:r>
          </a:p>
        </p:txBody>
      </p:sp>
      <p:sp>
        <p:nvSpPr>
          <p:cNvPr id="60" name="Arc 51">
            <a:extLst>
              <a:ext uri="{FF2B5EF4-FFF2-40B4-BE49-F238E27FC236}">
                <a16:creationId xmlns:a16="http://schemas.microsoft.com/office/drawing/2014/main" id="{679D4130-591D-4115-BB6E-B1220AF97A92}"/>
              </a:ext>
            </a:extLst>
          </p:cNvPr>
          <p:cNvSpPr/>
          <p:nvPr/>
        </p:nvSpPr>
        <p:spPr bwMode="auto">
          <a:xfrm>
            <a:off x="4464036" y="2295699"/>
            <a:ext cx="3263927" cy="3272038"/>
          </a:xfrm>
          <a:prstGeom prst="arc">
            <a:avLst>
              <a:gd name="adj1" fmla="val 11982688"/>
              <a:gd name="adj2" fmla="val 15330890"/>
            </a:avLst>
          </a:prstGeom>
          <a:noFill/>
          <a:ln w="12700">
            <a:solidFill>
              <a:schemeClr val="accent1"/>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tx1"/>
              </a:solidFill>
              <a:latin typeface="Segoe UI Semilight"/>
              <a:ea typeface="Segoe UI" pitchFamily="34" charset="0"/>
              <a:cs typeface="Segoe UI" pitchFamily="34" charset="0"/>
            </a:endParaRPr>
          </a:p>
        </p:txBody>
      </p:sp>
      <p:sp>
        <p:nvSpPr>
          <p:cNvPr id="61" name="Arc 63">
            <a:extLst>
              <a:ext uri="{FF2B5EF4-FFF2-40B4-BE49-F238E27FC236}">
                <a16:creationId xmlns:a16="http://schemas.microsoft.com/office/drawing/2014/main" id="{AA918708-2404-455E-92B2-46436367E2B0}"/>
              </a:ext>
            </a:extLst>
          </p:cNvPr>
          <p:cNvSpPr/>
          <p:nvPr/>
        </p:nvSpPr>
        <p:spPr bwMode="auto">
          <a:xfrm rot="6932227">
            <a:off x="4441996" y="2437323"/>
            <a:ext cx="3263927" cy="3297967"/>
          </a:xfrm>
          <a:prstGeom prst="arc">
            <a:avLst>
              <a:gd name="adj1" fmla="val 14998365"/>
              <a:gd name="adj2" fmla="val 19041606"/>
            </a:avLst>
          </a:prstGeom>
          <a:noFill/>
          <a:ln w="12700">
            <a:solidFill>
              <a:schemeClr val="accent1"/>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tx1"/>
              </a:solidFill>
              <a:latin typeface="Segoe UI Semilight"/>
              <a:ea typeface="Segoe UI" pitchFamily="34" charset="0"/>
              <a:cs typeface="Segoe UI" pitchFamily="34" charset="0"/>
            </a:endParaRPr>
          </a:p>
        </p:txBody>
      </p:sp>
      <p:sp>
        <p:nvSpPr>
          <p:cNvPr id="62" name="Arc 64">
            <a:extLst>
              <a:ext uri="{FF2B5EF4-FFF2-40B4-BE49-F238E27FC236}">
                <a16:creationId xmlns:a16="http://schemas.microsoft.com/office/drawing/2014/main" id="{BFF7E77D-1AF4-4F3C-8551-02563B4BAD46}"/>
              </a:ext>
            </a:extLst>
          </p:cNvPr>
          <p:cNvSpPr/>
          <p:nvPr/>
        </p:nvSpPr>
        <p:spPr bwMode="auto">
          <a:xfrm rot="14667773" flipH="1">
            <a:off x="4555082" y="2399901"/>
            <a:ext cx="3263927" cy="3272038"/>
          </a:xfrm>
          <a:prstGeom prst="arc">
            <a:avLst>
              <a:gd name="adj1" fmla="val 14937652"/>
              <a:gd name="adj2" fmla="val 19123619"/>
            </a:avLst>
          </a:prstGeom>
          <a:noFill/>
          <a:ln w="12700">
            <a:solidFill>
              <a:schemeClr val="accent1"/>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tx1"/>
              </a:solidFill>
              <a:latin typeface="Segoe UI Semilight"/>
              <a:ea typeface="Segoe UI" pitchFamily="34" charset="0"/>
              <a:cs typeface="Segoe UI" pitchFamily="34" charset="0"/>
            </a:endParaRPr>
          </a:p>
        </p:txBody>
      </p:sp>
      <p:sp>
        <p:nvSpPr>
          <p:cNvPr id="63" name="TextBox 65">
            <a:extLst>
              <a:ext uri="{FF2B5EF4-FFF2-40B4-BE49-F238E27FC236}">
                <a16:creationId xmlns:a16="http://schemas.microsoft.com/office/drawing/2014/main" id="{EE237158-9BEF-4748-8A41-8224784E3C05}"/>
              </a:ext>
            </a:extLst>
          </p:cNvPr>
          <p:cNvSpPr txBox="1"/>
          <p:nvPr/>
        </p:nvSpPr>
        <p:spPr>
          <a:xfrm>
            <a:off x="5288058" y="1598603"/>
            <a:ext cx="1632319" cy="341632"/>
          </a:xfrm>
          <a:prstGeom prst="rect">
            <a:avLst/>
          </a:prstGeom>
          <a:noFill/>
          <a:ln>
            <a:noFill/>
          </a:ln>
        </p:spPr>
        <p:txBody>
          <a:bodyPr wrap="square" rtlCol="0">
            <a:sp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lang="en-US" sz="1800" spc="-50">
                <a:ln w="3175">
                  <a:noFill/>
                </a:ln>
                <a:gradFill flip="none" rotWithShape="1">
                  <a:gsLst>
                    <a:gs pos="0">
                      <a:schemeClr val="accent1"/>
                    </a:gs>
                    <a:gs pos="100000">
                      <a:schemeClr val="accent2"/>
                    </a:gs>
                  </a:gsLst>
                  <a:lin ang="18900000" scaled="1"/>
                  <a:tileRect/>
                </a:gradFill>
                <a:latin typeface="+mj-lt"/>
                <a:cs typeface="Segoe UI" pitchFamily="34" charset="0"/>
              </a:rPr>
              <a:t>ACT </a:t>
            </a:r>
          </a:p>
        </p:txBody>
      </p:sp>
      <p:sp>
        <p:nvSpPr>
          <p:cNvPr id="64" name="TextBox 66">
            <a:extLst>
              <a:ext uri="{FF2B5EF4-FFF2-40B4-BE49-F238E27FC236}">
                <a16:creationId xmlns:a16="http://schemas.microsoft.com/office/drawing/2014/main" id="{7993AE27-2201-4002-9F7E-2AD34E1F935D}"/>
              </a:ext>
            </a:extLst>
          </p:cNvPr>
          <p:cNvSpPr txBox="1"/>
          <p:nvPr/>
        </p:nvSpPr>
        <p:spPr>
          <a:xfrm>
            <a:off x="1989200" y="3557785"/>
            <a:ext cx="2098257" cy="341632"/>
          </a:xfrm>
          <a:prstGeom prst="rect">
            <a:avLst/>
          </a:prstGeom>
          <a:noFill/>
          <a:ln>
            <a:noFill/>
          </a:ln>
        </p:spPr>
        <p:txBody>
          <a:bodyPr wrap="square" rtlCol="0">
            <a:sp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lang="en-US" sz="1800" spc="-50">
                <a:ln w="3175">
                  <a:noFill/>
                </a:ln>
                <a:gradFill flip="none" rotWithShape="1">
                  <a:gsLst>
                    <a:gs pos="0">
                      <a:schemeClr val="accent1"/>
                    </a:gs>
                    <a:gs pos="100000">
                      <a:schemeClr val="accent2"/>
                    </a:gs>
                  </a:gsLst>
                  <a:lin ang="18900000" scaled="1"/>
                  <a:tileRect/>
                </a:gradFill>
                <a:latin typeface="+mj-lt"/>
                <a:cs typeface="Segoe UI" pitchFamily="34" charset="0"/>
              </a:rPr>
              <a:t>AUTOMATE</a:t>
            </a:r>
          </a:p>
        </p:txBody>
      </p:sp>
      <p:sp>
        <p:nvSpPr>
          <p:cNvPr id="65" name="Oval 68">
            <a:extLst>
              <a:ext uri="{FF2B5EF4-FFF2-40B4-BE49-F238E27FC236}">
                <a16:creationId xmlns:a16="http://schemas.microsoft.com/office/drawing/2014/main" id="{978F88BA-1A8A-4F68-8E0D-303000123B0B}"/>
              </a:ext>
            </a:extLst>
          </p:cNvPr>
          <p:cNvSpPr/>
          <p:nvPr/>
        </p:nvSpPr>
        <p:spPr bwMode="auto">
          <a:xfrm>
            <a:off x="4891719" y="5034085"/>
            <a:ext cx="172267" cy="172267"/>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284" rIns="548562" bIns="146284" numCol="1" spcCol="0" rtlCol="0" fromWordArt="0" anchor="ctr" anchorCtr="0" forceAA="0" compatLnSpc="1">
            <a:prstTxWarp prst="textNoShape">
              <a:avLst/>
            </a:prstTxWarp>
            <a:noAutofit/>
          </a:bodyPr>
          <a:lstStyle/>
          <a:p>
            <a:pPr algn="r" defTabSz="914049">
              <a:spcAft>
                <a:spcPts val="600"/>
              </a:spcAft>
            </a:pPr>
            <a:endParaRPr lang="en-US" sz="1200">
              <a:solidFill>
                <a:schemeClr val="tx1"/>
              </a:solidFill>
              <a:latin typeface="Segoe UI"/>
            </a:endParaRPr>
          </a:p>
        </p:txBody>
      </p:sp>
      <p:sp>
        <p:nvSpPr>
          <p:cNvPr id="66" name="Oval 70">
            <a:extLst>
              <a:ext uri="{FF2B5EF4-FFF2-40B4-BE49-F238E27FC236}">
                <a16:creationId xmlns:a16="http://schemas.microsoft.com/office/drawing/2014/main" id="{D1865C41-822E-408A-8A91-4A65A8FF918B}"/>
              </a:ext>
            </a:extLst>
          </p:cNvPr>
          <p:cNvSpPr/>
          <p:nvPr/>
        </p:nvSpPr>
        <p:spPr bwMode="auto">
          <a:xfrm flipH="1">
            <a:off x="7317657" y="4977840"/>
            <a:ext cx="172267" cy="172267"/>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548562" tIns="146284" rIns="0" bIns="146284" numCol="1" spcCol="0" rtlCol="0" fromWordArt="0" anchor="ctr" anchorCtr="0" forceAA="0" compatLnSpc="1">
            <a:prstTxWarp prst="textNoShape">
              <a:avLst/>
            </a:prstTxWarp>
            <a:noAutofit/>
          </a:bodyPr>
          <a:lstStyle/>
          <a:p>
            <a:pPr defTabSz="914049">
              <a:spcAft>
                <a:spcPts val="600"/>
              </a:spcAft>
            </a:pPr>
            <a:endParaRPr lang="en-US" sz="1765">
              <a:solidFill>
                <a:schemeClr val="tx1"/>
              </a:solidFill>
              <a:latin typeface="Segoe UI"/>
            </a:endParaRPr>
          </a:p>
        </p:txBody>
      </p:sp>
      <p:sp>
        <p:nvSpPr>
          <p:cNvPr id="67" name="Oval 72">
            <a:extLst>
              <a:ext uri="{FF2B5EF4-FFF2-40B4-BE49-F238E27FC236}">
                <a16:creationId xmlns:a16="http://schemas.microsoft.com/office/drawing/2014/main" id="{C9D46EE6-D0CA-45CA-BBB1-86B6438C6BF7}"/>
              </a:ext>
            </a:extLst>
          </p:cNvPr>
          <p:cNvSpPr/>
          <p:nvPr/>
        </p:nvSpPr>
        <p:spPr bwMode="auto">
          <a:xfrm flipH="1">
            <a:off x="7231524" y="2676758"/>
            <a:ext cx="172267" cy="172267"/>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284" rIns="0" bIns="822843" numCol="1" spcCol="0" rtlCol="0" fromWordArt="0" anchor="ctr" anchorCtr="0" forceAA="0" compatLnSpc="1">
            <a:prstTxWarp prst="textNoShape">
              <a:avLst/>
            </a:prstTxWarp>
            <a:noAutofit/>
          </a:bodyPr>
          <a:lstStyle/>
          <a:p>
            <a:pPr algn="r" defTabSz="914049">
              <a:spcAft>
                <a:spcPts val="600"/>
              </a:spcAft>
              <a:defRPr/>
            </a:pPr>
            <a:endParaRPr lang="en-US" sz="1765">
              <a:solidFill>
                <a:schemeClr val="tx1"/>
              </a:solidFill>
              <a:latin typeface="Segoe UI"/>
            </a:endParaRPr>
          </a:p>
        </p:txBody>
      </p:sp>
      <p:sp>
        <p:nvSpPr>
          <p:cNvPr id="68" name="TextBox 43">
            <a:extLst>
              <a:ext uri="{FF2B5EF4-FFF2-40B4-BE49-F238E27FC236}">
                <a16:creationId xmlns:a16="http://schemas.microsoft.com/office/drawing/2014/main" id="{13A95360-8299-4B69-AA45-27EC595664FD}"/>
              </a:ext>
            </a:extLst>
          </p:cNvPr>
          <p:cNvSpPr txBox="1"/>
          <p:nvPr/>
        </p:nvSpPr>
        <p:spPr>
          <a:xfrm>
            <a:off x="7531036" y="4961788"/>
            <a:ext cx="3106631" cy="535531"/>
          </a:xfrm>
          <a:prstGeom prst="rect">
            <a:avLst/>
          </a:prstGeom>
          <a:noFill/>
          <a:ln>
            <a:noFill/>
          </a:ln>
        </p:spPr>
        <p:txBody>
          <a:bodyPr wrap="square">
            <a:sp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Analyze the data exhaust from </a:t>
            </a:r>
            <a:b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apps and chats</a:t>
            </a:r>
          </a:p>
        </p:txBody>
      </p:sp>
      <p:sp>
        <p:nvSpPr>
          <p:cNvPr id="69" name="TextBox 4">
            <a:extLst>
              <a:ext uri="{FF2B5EF4-FFF2-40B4-BE49-F238E27FC236}">
                <a16:creationId xmlns:a16="http://schemas.microsoft.com/office/drawing/2014/main" id="{F329F2B3-9065-4350-8BC9-F2A882C2F067}"/>
              </a:ext>
            </a:extLst>
          </p:cNvPr>
          <p:cNvSpPr txBox="1"/>
          <p:nvPr/>
        </p:nvSpPr>
        <p:spPr>
          <a:xfrm>
            <a:off x="8142806" y="3647577"/>
            <a:ext cx="1770621" cy="369332"/>
          </a:xfrm>
          <a:prstGeom prst="rect">
            <a:avLst/>
          </a:prstGeom>
          <a:noFill/>
          <a:ln>
            <a:noFill/>
          </a:ln>
        </p:spPr>
        <p:txBody>
          <a:bodyPr wrap="square" rtlCol="0">
            <a:spAutoFit/>
          </a:bodyPr>
          <a:lstStyle/>
          <a:p>
            <a:pPr algn="ctr" defTabSz="861251">
              <a:defRPr/>
            </a:pPr>
            <a:r>
              <a:rPr lang="en-US" sz="1800" spc="-50">
                <a:ln w="3175">
                  <a:noFill/>
                </a:ln>
                <a:gradFill flip="none" rotWithShape="1">
                  <a:gsLst>
                    <a:gs pos="0">
                      <a:schemeClr val="accent1"/>
                    </a:gs>
                    <a:gs pos="100000">
                      <a:schemeClr val="accent2"/>
                    </a:gs>
                  </a:gsLst>
                  <a:lin ang="18900000" scaled="1"/>
                  <a:tileRect/>
                </a:gradFill>
                <a:latin typeface="+mj-lt"/>
                <a:cs typeface="Segoe UI" pitchFamily="34" charset="0"/>
              </a:rPr>
              <a:t>CHAT</a:t>
            </a:r>
          </a:p>
        </p:txBody>
      </p:sp>
      <p:sp>
        <p:nvSpPr>
          <p:cNvPr id="70" name="TextBox 47">
            <a:extLst>
              <a:ext uri="{FF2B5EF4-FFF2-40B4-BE49-F238E27FC236}">
                <a16:creationId xmlns:a16="http://schemas.microsoft.com/office/drawing/2014/main" id="{41B09C95-E854-43E3-9597-5E5CEB75FCF4}"/>
              </a:ext>
            </a:extLst>
          </p:cNvPr>
          <p:cNvSpPr txBox="1"/>
          <p:nvPr/>
        </p:nvSpPr>
        <p:spPr>
          <a:xfrm>
            <a:off x="2127380" y="4906877"/>
            <a:ext cx="2528237" cy="586827"/>
          </a:xfrm>
          <a:prstGeom prst="rect">
            <a:avLst/>
          </a:prstGeom>
          <a:noFill/>
          <a:ln>
            <a:noFill/>
          </a:ln>
        </p:spPr>
        <p:txBody>
          <a:bodyPr wrap="square">
            <a:sp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Automate response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to metrics</a:t>
            </a:r>
          </a:p>
        </p:txBody>
      </p:sp>
      <p:sp>
        <p:nvSpPr>
          <p:cNvPr id="71" name="Oval 53">
            <a:extLst>
              <a:ext uri="{FF2B5EF4-FFF2-40B4-BE49-F238E27FC236}">
                <a16:creationId xmlns:a16="http://schemas.microsoft.com/office/drawing/2014/main" id="{13A52926-5D4E-4013-9016-9A2F0EE21DEA}"/>
              </a:ext>
            </a:extLst>
          </p:cNvPr>
          <p:cNvSpPr/>
          <p:nvPr/>
        </p:nvSpPr>
        <p:spPr bwMode="auto">
          <a:xfrm flipH="1">
            <a:off x="4872220" y="2690390"/>
            <a:ext cx="172267" cy="172267"/>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284" rIns="0" bIns="822843" numCol="1" spcCol="0" rtlCol="0" fromWordArt="0" anchor="ctr" anchorCtr="0" forceAA="0" compatLnSpc="1">
            <a:prstTxWarp prst="textNoShape">
              <a:avLst/>
            </a:prstTxWarp>
            <a:noAutofit/>
          </a:bodyPr>
          <a:lstStyle/>
          <a:p>
            <a:pPr algn="r" defTabSz="914049">
              <a:spcAft>
                <a:spcPts val="600"/>
              </a:spcAft>
              <a:defRPr/>
            </a:pPr>
            <a:endParaRPr lang="en-US" sz="1765">
              <a:solidFill>
                <a:schemeClr val="tx1"/>
              </a:solidFill>
              <a:latin typeface="Segoe UI"/>
            </a:endParaRPr>
          </a:p>
        </p:txBody>
      </p:sp>
      <p:sp>
        <p:nvSpPr>
          <p:cNvPr id="72" name="TextBox 7">
            <a:extLst>
              <a:ext uri="{FF2B5EF4-FFF2-40B4-BE49-F238E27FC236}">
                <a16:creationId xmlns:a16="http://schemas.microsoft.com/office/drawing/2014/main" id="{418C888F-2D0A-45F2-BBAA-CAA2AE4BF942}"/>
              </a:ext>
            </a:extLst>
          </p:cNvPr>
          <p:cNvSpPr txBox="1"/>
          <p:nvPr/>
        </p:nvSpPr>
        <p:spPr>
          <a:xfrm>
            <a:off x="2234492" y="2600271"/>
            <a:ext cx="2528237" cy="313932"/>
          </a:xfrm>
          <a:prstGeom prst="rect">
            <a:avLst/>
          </a:prstGeom>
          <a:noFill/>
          <a:ln>
            <a:noFill/>
          </a:ln>
        </p:spPr>
        <p:txBody>
          <a:bodyPr wrap="square">
            <a:sp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Automate your App</a:t>
            </a:r>
          </a:p>
        </p:txBody>
      </p:sp>
      <p:sp>
        <p:nvSpPr>
          <p:cNvPr id="73" name="TextBox 8">
            <a:extLst>
              <a:ext uri="{FF2B5EF4-FFF2-40B4-BE49-F238E27FC236}">
                <a16:creationId xmlns:a16="http://schemas.microsoft.com/office/drawing/2014/main" id="{827BD9A5-0F4A-4D76-AF99-3F5B6EAF7D91}"/>
              </a:ext>
            </a:extLst>
          </p:cNvPr>
          <p:cNvSpPr txBox="1"/>
          <p:nvPr/>
        </p:nvSpPr>
        <p:spPr>
          <a:xfrm>
            <a:off x="7599417" y="2572272"/>
            <a:ext cx="2412170" cy="535531"/>
          </a:xfrm>
          <a:prstGeom prst="rect">
            <a:avLst/>
          </a:prstGeom>
          <a:noFill/>
          <a:ln>
            <a:noFill/>
          </a:ln>
        </p:spPr>
        <p:txBody>
          <a:bodyPr wrap="square">
            <a:sp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Drive Business Processes</a:t>
            </a:r>
          </a:p>
        </p:txBody>
      </p:sp>
      <p:sp>
        <p:nvSpPr>
          <p:cNvPr id="74" name="Arc 73">
            <a:extLst>
              <a:ext uri="{FF2B5EF4-FFF2-40B4-BE49-F238E27FC236}">
                <a16:creationId xmlns:a16="http://schemas.microsoft.com/office/drawing/2014/main" id="{E158A669-F515-48ED-8024-E3569F50C54A}"/>
              </a:ext>
            </a:extLst>
          </p:cNvPr>
          <p:cNvSpPr/>
          <p:nvPr/>
        </p:nvSpPr>
        <p:spPr bwMode="auto">
          <a:xfrm rot="1701548">
            <a:off x="4517391" y="2285172"/>
            <a:ext cx="3263927" cy="3297967"/>
          </a:xfrm>
          <a:prstGeom prst="arc">
            <a:avLst>
              <a:gd name="adj1" fmla="val 15302170"/>
              <a:gd name="adj2" fmla="val 18836332"/>
            </a:avLst>
          </a:prstGeom>
          <a:noFill/>
          <a:ln w="12700">
            <a:solidFill>
              <a:schemeClr val="accent1"/>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tx1"/>
              </a:solidFill>
              <a:latin typeface="Segoe UI Semilight"/>
              <a:ea typeface="Segoe UI" pitchFamily="34" charset="0"/>
              <a:cs typeface="Segoe UI" pitchFamily="34" charset="0"/>
            </a:endParaRPr>
          </a:p>
        </p:txBody>
      </p:sp>
      <p:pic>
        <p:nvPicPr>
          <p:cNvPr id="3" name="Grafik 2">
            <a:extLst>
              <a:ext uri="{FF2B5EF4-FFF2-40B4-BE49-F238E27FC236}">
                <a16:creationId xmlns:a16="http://schemas.microsoft.com/office/drawing/2014/main" id="{7CC58996-3EF2-4DF6-BEEE-F515F5ADDB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62088" y="2011729"/>
            <a:ext cx="720148" cy="720148"/>
          </a:xfrm>
          <a:prstGeom prst="rect">
            <a:avLst/>
          </a:prstGeom>
        </p:spPr>
      </p:pic>
      <p:pic>
        <p:nvPicPr>
          <p:cNvPr id="5" name="Grafik 4">
            <a:extLst>
              <a:ext uri="{FF2B5EF4-FFF2-40B4-BE49-F238E27FC236}">
                <a16:creationId xmlns:a16="http://schemas.microsoft.com/office/drawing/2014/main" id="{952CF050-DE95-4068-8149-DCFF9C6F0A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85150" y="5256523"/>
            <a:ext cx="697086" cy="697086"/>
          </a:xfrm>
          <a:prstGeom prst="rect">
            <a:avLst/>
          </a:prstGeom>
        </p:spPr>
      </p:pic>
      <p:pic>
        <p:nvPicPr>
          <p:cNvPr id="7" name="Grafik 6">
            <a:extLst>
              <a:ext uri="{FF2B5EF4-FFF2-40B4-BE49-F238E27FC236}">
                <a16:creationId xmlns:a16="http://schemas.microsoft.com/office/drawing/2014/main" id="{DC562B77-4FC3-41FE-8165-456BD49CBE9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64794" y="3413826"/>
            <a:ext cx="707426" cy="707426"/>
          </a:xfrm>
          <a:prstGeom prst="rect">
            <a:avLst/>
          </a:prstGeom>
        </p:spPr>
      </p:pic>
      <p:pic>
        <p:nvPicPr>
          <p:cNvPr id="9" name="Grafik 8">
            <a:extLst>
              <a:ext uri="{FF2B5EF4-FFF2-40B4-BE49-F238E27FC236}">
                <a16:creationId xmlns:a16="http://schemas.microsoft.com/office/drawing/2014/main" id="{A836FCD6-5D39-4FA7-B5D2-43E77EAD2E0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291407" y="3528769"/>
            <a:ext cx="750011" cy="750011"/>
          </a:xfrm>
          <a:prstGeom prst="rect">
            <a:avLst/>
          </a:prstGeom>
        </p:spPr>
      </p:pic>
    </p:spTree>
    <p:extLst>
      <p:ext uri="{BB962C8B-B14F-4D97-AF65-F5344CB8AC3E}">
        <p14:creationId xmlns:p14="http://schemas.microsoft.com/office/powerpoint/2010/main" val="1948572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0"/>
                                  </p:stCondLst>
                                  <p:childTnLst>
                                    <p:animMotion origin="layout" path="M 0 4.81481E-6 L 0 0.03472 " pathEditMode="relative" rAng="0" ptsTypes="AA">
                                      <p:cBhvr>
                                        <p:cTn id="9" dur="750" spd="-100000" fill="hold"/>
                                        <p:tgtEl>
                                          <p:spTgt spid="23"/>
                                        </p:tgtEl>
                                        <p:attrNameLst>
                                          <p:attrName>ppt_x</p:attrName>
                                          <p:attrName>ppt_y</p:attrName>
                                        </p:attrNameLst>
                                      </p:cBhvr>
                                      <p:rCtr x="0" y="1736"/>
                                    </p:animMotion>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barn(outVertical)">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par>
                          <p:cTn id="17" fill="hold">
                            <p:stCondLst>
                              <p:cond delay="1250"/>
                            </p:stCondLst>
                            <p:childTnLst>
                              <p:par>
                                <p:cTn id="18" presetID="16" presetClass="entr" presetSubtype="42" fill="hold" grpId="0"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barn(outHorizontal)">
                                      <p:cBhvr>
                                        <p:cTn id="20" dur="500"/>
                                        <p:tgtEl>
                                          <p:spTgt spid="6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500"/>
                                        <p:tgtEl>
                                          <p:spTgt spid="66"/>
                                        </p:tgtEl>
                                      </p:cBhvr>
                                    </p:animEffect>
                                  </p:childTnLst>
                                </p:cTn>
                              </p:par>
                            </p:childTnLst>
                          </p:cTn>
                        </p:par>
                        <p:par>
                          <p:cTn id="24" fill="hold">
                            <p:stCondLst>
                              <p:cond delay="1750"/>
                            </p:stCondLst>
                            <p:childTnLst>
                              <p:par>
                                <p:cTn id="25" presetID="16" presetClass="entr" presetSubtype="42" fill="hold" grpId="0"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barn(outHorizontal)">
                                      <p:cBhvr>
                                        <p:cTn id="27" dur="500"/>
                                        <p:tgtEl>
                                          <p:spTgt spid="62"/>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right)">
                                      <p:cBhvr>
                                        <p:cTn id="30" dur="500"/>
                                        <p:tgtEl>
                                          <p:spTgt spid="6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childTnLst>
                          </p:cTn>
                        </p:par>
                        <p:par>
                          <p:cTn id="34" fill="hold">
                            <p:stCondLst>
                              <p:cond delay="2250"/>
                            </p:stCondLst>
                            <p:childTnLst>
                              <p:par>
                                <p:cTn id="35" presetID="16" presetClass="entr" presetSubtype="42" fill="hold" grpId="0" nodeType="after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barn(outHorizontal)">
                                      <p:cBhvr>
                                        <p:cTn id="3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60" grpId="0" animBg="1"/>
      <p:bldP spid="61" grpId="0" animBg="1"/>
      <p:bldP spid="62" grpId="0" animBg="1"/>
      <p:bldP spid="65" grpId="0" animBg="1"/>
      <p:bldP spid="66" grpId="0" animBg="1"/>
      <p:bldP spid="67" grpId="0" animBg="1"/>
      <p:bldP spid="71" grpId="0" animBg="1"/>
      <p:bldP spid="7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135746"/>
            <a:ext cx="4535923" cy="1938992"/>
          </a:xfrm>
          <a:prstGeom prst="rect">
            <a:avLst/>
          </a:prstGeom>
          <a:noFill/>
        </p:spPr>
        <p:txBody>
          <a:bodyPr wrap="square" rtlCol="0">
            <a:spAutoFit/>
          </a:bodyPr>
          <a:lstStyle/>
          <a:p>
            <a:pPr marL="342900" indent="-342900">
              <a:buFont typeface="+mj-lt"/>
              <a:buAutoNum type="arabicPeriod" startAt="146"/>
            </a:pPr>
            <a:r>
              <a:rPr lang="en-US" sz="1200" dirty="0">
                <a:latin typeface="Segoe UI" panose="020B0502040204020203" pitchFamily="34" charset="0"/>
                <a:cs typeface="Segoe UI" panose="020B0502040204020203" pitchFamily="34" charset="0"/>
              </a:rPr>
              <a:t>Replace the placeholder by typing the following </a:t>
            </a:r>
            <a:r>
              <a:rPr lang="en-US" sz="1200" dirty="0">
                <a:solidFill>
                  <a:srgbClr val="29AEE6"/>
                </a:solidFill>
                <a:latin typeface="Segoe UI" panose="020B0502040204020203" pitchFamily="34" charset="0"/>
                <a:cs typeface="Segoe UI" panose="020B0502040204020203" pitchFamily="34" charset="0"/>
              </a:rPr>
              <a:t>Sum(Filter(Sales, Product = Gallery1.Selected.ID), Quantity)</a:t>
            </a:r>
            <a:br>
              <a:rPr lang="en-US" sz="1200" dirty="0">
                <a:solidFill>
                  <a:srgbClr val="29AEE6"/>
                </a:solidFill>
                <a:latin typeface="Segoe UI" panose="020B0502040204020203" pitchFamily="34" charset="0"/>
                <a:cs typeface="Segoe UI" panose="020B0502040204020203" pitchFamily="34" charset="0"/>
              </a:rPr>
            </a:br>
            <a:br>
              <a:rPr lang="en-US" sz="1200" dirty="0">
                <a:solidFill>
                  <a:srgbClr val="29AEE6"/>
                </a:solidFill>
                <a:latin typeface="Segoe UI" panose="020B0502040204020203" pitchFamily="34" charset="0"/>
                <a:cs typeface="Segoe UI" panose="020B0502040204020203" pitchFamily="34" charset="0"/>
              </a:rPr>
            </a:br>
            <a:r>
              <a:rPr lang="en-US" sz="1200" dirty="0">
                <a:solidFill>
                  <a:srgbClr val="EE0000"/>
                </a:solidFill>
                <a:latin typeface="Segoe UI" panose="020B0502040204020203" pitchFamily="34" charset="0"/>
                <a:cs typeface="Segoe UI" panose="020B0502040204020203" pitchFamily="34" charset="0"/>
              </a:rPr>
              <a:t>Note</a:t>
            </a:r>
            <a:r>
              <a:rPr lang="en-US" sz="1200" dirty="0">
                <a:latin typeface="Segoe UI" panose="020B0502040204020203" pitchFamily="34" charset="0"/>
                <a:cs typeface="Segoe UI" panose="020B0502040204020203" pitchFamily="34" charset="0"/>
              </a:rPr>
              <a:t>: If you are using Power Apps in </a:t>
            </a:r>
            <a:r>
              <a:rPr lang="en-US" sz="1200" dirty="0">
                <a:solidFill>
                  <a:srgbClr val="EE0000"/>
                </a:solidFill>
                <a:latin typeface="Segoe UI Semibold" panose="020B0702040204020203" pitchFamily="34" charset="0"/>
                <a:cs typeface="Segoe UI Semibold" panose="020B0702040204020203" pitchFamily="34" charset="0"/>
              </a:rPr>
              <a:t>German language</a:t>
            </a:r>
            <a:r>
              <a:rPr lang="en-US" sz="1200" dirty="0">
                <a:latin typeface="Segoe UI" panose="020B0502040204020203" pitchFamily="34" charset="0"/>
                <a:cs typeface="Segoe UI" panose="020B0502040204020203" pitchFamily="34" charset="0"/>
              </a:rPr>
              <a:t>, replace the </a:t>
            </a:r>
            <a:r>
              <a:rPr lang="en-US" sz="1200" dirty="0">
                <a:latin typeface="Segoe UI Semibold" panose="020B0702040204020203" pitchFamily="34" charset="0"/>
                <a:cs typeface="Segoe UI Semibold" panose="020B0702040204020203" pitchFamily="34" charset="0"/>
              </a:rPr>
              <a:t>semi-colon ; to ;; double semi-colon </a:t>
            </a:r>
            <a:r>
              <a:rPr lang="en-US" sz="1200" dirty="0">
                <a:latin typeface="Segoe UI" panose="020B0502040204020203" pitchFamily="34" charset="0"/>
                <a:cs typeface="Segoe UI" panose="020B0502040204020203" pitchFamily="34" charset="0"/>
              </a:rPr>
              <a:t>and the </a:t>
            </a:r>
            <a:r>
              <a:rPr lang="en-US" sz="1200" dirty="0">
                <a:latin typeface="Segoe UI Semibold" panose="020B0702040204020203" pitchFamily="34" charset="0"/>
                <a:cs typeface="Segoe UI Semibold" panose="020B0702040204020203" pitchFamily="34" charset="0"/>
              </a:rPr>
              <a:t>comma , to semi-colon</a:t>
            </a:r>
            <a:r>
              <a:rPr lang="en-US" sz="1200" dirty="0">
                <a:latin typeface="Segoe UI" panose="020B0502040204020203" pitchFamily="34" charset="0"/>
                <a:cs typeface="Segoe UI" panose="020B0502040204020203" pitchFamily="34" charset="0"/>
              </a:rPr>
              <a:t>!</a:t>
            </a:r>
            <a:br>
              <a:rPr lang="en-US" sz="1200" dirty="0">
                <a:solidFill>
                  <a:srgbClr val="29AEE6"/>
                </a:solidFill>
                <a:latin typeface="Segoe UI" panose="020B0502040204020203" pitchFamily="34" charset="0"/>
                <a:cs typeface="Segoe UI" panose="020B0502040204020203" pitchFamily="34" charset="0"/>
              </a:rPr>
            </a:br>
            <a:endParaRPr lang="en-US"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46"/>
            </a:pPr>
            <a:r>
              <a:rPr lang="de-DE" sz="1200" dirty="0">
                <a:latin typeface="Segoe UI" panose="020B0502040204020203" pitchFamily="34" charset="0"/>
                <a:cs typeface="Segoe UI" panose="020B0502040204020203" pitchFamily="34" charset="0"/>
              </a:rPr>
              <a:t>Start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Play </a:t>
            </a:r>
            <a:r>
              <a:rPr lang="de-DE" sz="1200" dirty="0" err="1">
                <a:latin typeface="Segoe UI" panose="020B0502040204020203" pitchFamily="34" charset="0"/>
                <a:cs typeface="Segoe UI" panose="020B0502040204020203" pitchFamily="34" charset="0"/>
              </a:rPr>
              <a:t>mode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of</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app</a:t>
            </a:r>
            <a:r>
              <a:rPr lang="de-DE" sz="1200" dirty="0">
                <a:latin typeface="Segoe UI" panose="020B0502040204020203" pitchFamily="34" charset="0"/>
                <a:cs typeface="Segoe UI" panose="020B0502040204020203" pitchFamily="34" charset="0"/>
              </a:rPr>
              <a:t> and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how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component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showing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values</a:t>
            </a:r>
            <a:r>
              <a:rPr lang="de-DE" sz="1200" dirty="0">
                <a:latin typeface="Segoe UI" panose="020B0502040204020203" pitchFamily="34" charset="0"/>
                <a:cs typeface="Segoe UI" panose="020B0502040204020203" pitchFamily="34" charset="0"/>
              </a:rPr>
              <a:t>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records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selected</a:t>
            </a:r>
            <a:r>
              <a:rPr lang="de-DE" sz="1200" dirty="0">
                <a:latin typeface="Segoe UI" panose="020B0502040204020203" pitchFamily="34" charset="0"/>
                <a:cs typeface="Segoe UI" panose="020B0502040204020203" pitchFamily="34" charset="0"/>
              </a:rPr>
              <a:t> in Gallery1 </a:t>
            </a:r>
            <a:endParaRPr lang="en-US"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39738" y="1139722"/>
            <a:ext cx="5802920" cy="4322677"/>
          </a:xfrm>
          <a:prstGeom prst="rect">
            <a:avLst/>
          </a:prstGeom>
        </p:spPr>
      </p:pic>
    </p:spTree>
    <p:extLst>
      <p:ext uri="{BB962C8B-B14F-4D97-AF65-F5344CB8AC3E}">
        <p14:creationId xmlns:p14="http://schemas.microsoft.com/office/powerpoint/2010/main" val="2304149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104155D-F4F9-42DD-B6FF-36AEC6AF8FFE}"/>
              </a:ext>
            </a:extLst>
          </p:cNvPr>
          <p:cNvSpPr txBox="1"/>
          <p:nvPr/>
        </p:nvSpPr>
        <p:spPr>
          <a:xfrm>
            <a:off x="630164" y="1336052"/>
            <a:ext cx="3921288" cy="707886"/>
          </a:xfrm>
          <a:prstGeom prst="rect">
            <a:avLst/>
          </a:prstGeom>
          <a:noFill/>
        </p:spPr>
        <p:txBody>
          <a:bodyPr wrap="square" rtlCol="0">
            <a:spAutoFit/>
          </a:bodyPr>
          <a:lstStyle>
            <a:defPPr>
              <a:defRPr lang="de-DE"/>
            </a:defPPr>
            <a:lvl1pPr>
              <a:defRPr sz="4000">
                <a:solidFill>
                  <a:srgbClr val="7C7C7C"/>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de-DE" dirty="0"/>
              <a:t>Global Variables</a:t>
            </a:r>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2291137"/>
            <a:ext cx="4535923" cy="3416320"/>
          </a:xfrm>
          <a:prstGeom prst="rect">
            <a:avLst/>
          </a:prstGeom>
          <a:noFill/>
        </p:spPr>
        <p:txBody>
          <a:bodyPr wrap="square" rtlCol="0">
            <a:spAutoFit/>
          </a:bodyPr>
          <a:lstStyle/>
          <a:p>
            <a:r>
              <a:rPr lang="en-US" sz="1200" dirty="0">
                <a:solidFill>
                  <a:schemeClr val="tx1">
                    <a:lumMod val="50000"/>
                    <a:lumOff val="50000"/>
                  </a:schemeClr>
                </a:solidFill>
                <a:latin typeface="Segoe UI Semibold" panose="020B0702040204020203" pitchFamily="34" charset="0"/>
                <a:cs typeface="Segoe UI Semibold" panose="020B0702040204020203" pitchFamily="34" charset="0"/>
              </a:rPr>
              <a:t>Global variables are available throughout your app on all screens. These are the simplest kind of variables and fill the needs of most situations. Power Apps are based on formulas that automatically recalculate as the user interacts with an app. Any formulas that depend on a variable will automatically update when it changes.</a:t>
            </a:r>
          </a:p>
          <a:p>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48"/>
            </a:pPr>
            <a:r>
              <a:rPr lang="de-DE" sz="1200" dirty="0" err="1">
                <a:latin typeface="Segoe UI" panose="020B0502040204020203" pitchFamily="34" charset="0"/>
                <a:cs typeface="Segoe UI" panose="020B0502040204020203" pitchFamily="34" charset="0"/>
              </a:rPr>
              <a:t>We</a:t>
            </a:r>
            <a:r>
              <a:rPr lang="de-DE" sz="1200" dirty="0">
                <a:latin typeface="Segoe UI" panose="020B0502040204020203" pitchFamily="34" charset="0"/>
                <a:cs typeface="Segoe UI" panose="020B0502040204020203" pitchFamily="34" charset="0"/>
              </a:rPr>
              <a:t> will </a:t>
            </a:r>
            <a:r>
              <a:rPr lang="de-DE" sz="1200" dirty="0" err="1">
                <a:latin typeface="Segoe UI" panose="020B0502040204020203" pitchFamily="34" charset="0"/>
                <a:cs typeface="Segoe UI" panose="020B0502040204020203" pitchFamily="34" charset="0"/>
              </a:rPr>
              <a:t>now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a:t>
            </a:r>
            <a:r>
              <a:rPr lang="de-DE" sz="1200" dirty="0">
                <a:latin typeface="Segoe UI" panose="020B0502040204020203" pitchFamily="34" charset="0"/>
                <a:cs typeface="Segoe UI" panose="020B0502040204020203" pitchFamily="34" charset="0"/>
              </a:rPr>
              <a:t> a </a:t>
            </a:r>
            <a:r>
              <a:rPr lang="de-DE" sz="1200" dirty="0" err="1">
                <a:latin typeface="Segoe UI" panose="020B0502040204020203" pitchFamily="34" charset="0"/>
                <a:cs typeface="Segoe UI" panose="020B0502040204020203" pitchFamily="34" charset="0"/>
              </a:rPr>
              <a:t>button</a:t>
            </a:r>
            <a:r>
              <a:rPr lang="de-DE" sz="1200" dirty="0">
                <a:latin typeface="Segoe UI" panose="020B0502040204020203" pitchFamily="34" charset="0"/>
                <a:cs typeface="Segoe UI" panose="020B0502040204020203" pitchFamily="34" charset="0"/>
              </a:rPr>
              <a:t> that </a:t>
            </a:r>
            <a:r>
              <a:rPr lang="de-DE" sz="1200" dirty="0" err="1">
                <a:latin typeface="Segoe UI" panose="020B0502040204020203" pitchFamily="34" charset="0"/>
                <a:cs typeface="Segoe UI" panose="020B0502040204020203" pitchFamily="34" charset="0"/>
              </a:rPr>
              <a:t>switches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visibility</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of</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pop</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up</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component</a:t>
            </a:r>
            <a:r>
              <a:rPr lang="de-DE" sz="1200" dirty="0">
                <a:latin typeface="Segoe UI" panose="020B0502040204020203" pitchFamily="34" charset="0"/>
                <a:cs typeface="Segoe UI" panose="020B0502040204020203" pitchFamily="34" charset="0"/>
              </a:rPr>
              <a:t>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139 (Component1_1) on and off</a:t>
            </a:r>
          </a:p>
          <a:p>
            <a:pPr marL="342900" indent="-342900">
              <a:buFont typeface="+mj-lt"/>
              <a:buAutoNum type="arabicPeriod" startAt="148"/>
            </a:pPr>
            <a:r>
              <a:rPr lang="de-DE" sz="1200" dirty="0" err="1">
                <a:latin typeface="Segoe UI" panose="020B0502040204020203" pitchFamily="34" charset="0"/>
                <a:cs typeface="Segoe UI" panose="020B0502040204020203" pitchFamily="34" charset="0"/>
              </a:rPr>
              <a:t>Navigate</a:t>
            </a:r>
            <a:r>
              <a:rPr lang="de-DE" sz="1200" dirty="0">
                <a:latin typeface="Segoe UI" panose="020B0502040204020203" pitchFamily="34" charset="0"/>
                <a:cs typeface="Segoe UI" panose="020B0502040204020203" pitchFamily="34" charset="0"/>
              </a:rPr>
              <a:t> to </a:t>
            </a:r>
            <a:r>
              <a:rPr lang="de-DE" sz="1200" dirty="0">
                <a:solidFill>
                  <a:srgbClr val="29AEE6"/>
                </a:solidFill>
                <a:latin typeface="Segoe UI Semibold" panose="020B0702040204020203" pitchFamily="34" charset="0"/>
                <a:cs typeface="Segoe UI Semibold" panose="020B0702040204020203" pitchFamily="34" charset="0"/>
              </a:rPr>
              <a:t>Components</a:t>
            </a:r>
            <a:r>
              <a:rPr lang="de-DE" sz="1200" dirty="0">
                <a:latin typeface="Segoe UI" panose="020B0502040204020203" pitchFamily="34" charset="0"/>
                <a:cs typeface="Segoe UI" panose="020B0502040204020203" pitchFamily="34" charset="0"/>
              </a:rPr>
              <a:t> from </a:t>
            </a:r>
            <a:r>
              <a:rPr lang="de-DE" sz="1200" dirty="0" err="1">
                <a:latin typeface="Segoe UI" panose="020B0502040204020203" pitchFamily="34" charset="0"/>
                <a:cs typeface="Segoe UI" panose="020B05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p>
          <a:p>
            <a:pPr marL="342900" indent="-342900">
              <a:buFont typeface="+mj-lt"/>
              <a:buAutoNum type="arabicPeriod" startAt="150"/>
            </a:pPr>
            <a:r>
              <a:rPr lang="de-DE" sz="1200" dirty="0">
                <a:latin typeface="Segoe UI" panose="020B0502040204020203" pitchFamily="34" charset="0"/>
                <a:cs typeface="Segoe UI" panose="020B0502040204020203" pitchFamily="34" charset="0"/>
              </a:rPr>
              <a:t>Select Component1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property panel </a:t>
            </a:r>
            <a:r>
              <a:rPr lang="de-DE" sz="1200" dirty="0">
                <a:latin typeface="Segoe UI" panose="020B0502040204020203" pitchFamily="34" charset="0"/>
                <a:cs typeface="Segoe UI" panose="020B0502040204020203" pitchFamily="34" charset="0"/>
              </a:rPr>
              <a:t>&gt; </a:t>
            </a:r>
            <a:r>
              <a:rPr lang="de-DE" sz="1200" dirty="0">
                <a:solidFill>
                  <a:srgbClr val="29AEE6"/>
                </a:solidFill>
                <a:latin typeface="Segoe UI" panose="020B0502040204020203" pitchFamily="34" charset="0"/>
                <a:cs typeface="Segoe UI" panose="020B0502040204020203" pitchFamily="34" charset="0"/>
              </a:rPr>
              <a:t>+ New </a:t>
            </a:r>
            <a:r>
              <a:rPr lang="de-DE" sz="1200" dirty="0" err="1">
                <a:solidFill>
                  <a:srgbClr val="29AEE6"/>
                </a:solidFill>
                <a:latin typeface="Segoe UI" panose="020B0502040204020203" pitchFamily="34" charset="0"/>
                <a:cs typeface="Segoe UI" panose="020B0502040204020203" pitchFamily="34" charset="0"/>
              </a:rPr>
              <a:t>custom</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property</a:t>
            </a:r>
            <a:r>
              <a:rPr lang="de-DE" sz="1200" dirty="0">
                <a:solidFill>
                  <a:srgbClr val="29AEE6"/>
                </a:solidFill>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Display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Make Visible</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Property type:</a:t>
            </a:r>
            <a:r>
              <a:rPr lang="de-DE" sz="1200" dirty="0">
                <a:solidFill>
                  <a:srgbClr val="29AEE6"/>
                </a:solidFill>
                <a:latin typeface="Segoe UI" panose="020B0502040204020203" pitchFamily="34" charset="0"/>
                <a:cs typeface="Segoe UI" panose="020B0502040204020203" pitchFamily="34" charset="0"/>
              </a:rPr>
              <a:t> Output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Data type: </a:t>
            </a:r>
            <a:r>
              <a:rPr lang="de-DE" sz="1200" dirty="0">
                <a:solidFill>
                  <a:srgbClr val="29AEE6"/>
                </a:solidFill>
                <a:latin typeface="Segoe UI" panose="020B0502040204020203" pitchFamily="34" charset="0"/>
                <a:cs typeface="Segoe UI" panose="020B0502040204020203" pitchFamily="34" charset="0"/>
              </a:rPr>
              <a:t>Boolean</a:t>
            </a:r>
          </a:p>
          <a:p>
            <a:pPr marL="342900" indent="-342900">
              <a:buFont typeface="+mj-lt"/>
              <a:buAutoNum type="arabicPeriod" startAt="151"/>
            </a:pPr>
            <a:r>
              <a:rPr lang="en-US" sz="1200" dirty="0">
                <a:latin typeface="Segoe UI" panose="020B0502040204020203" pitchFamily="34" charset="0"/>
                <a:cs typeface="Segoe UI" panose="020B0502040204020203" pitchFamily="34" charset="0"/>
              </a:rPr>
              <a:t>Click on Create</a:t>
            </a:r>
            <a:endParaRPr lang="en-US" sz="1200" dirty="0">
              <a:solidFill>
                <a:srgbClr val="29AEE6"/>
              </a:solidFill>
              <a:latin typeface="Segoe UI" panose="020B0502040204020203" pitchFamily="34" charset="0"/>
              <a:cs typeface="Segoe UI" panose="020B0502040204020203" pitchFamily="34" charset="0"/>
            </a:endParaRPr>
          </a:p>
        </p:txBody>
      </p:sp>
      <p:pic>
        <p:nvPicPr>
          <p:cNvPr id="12" name="Grafik 11">
            <a:extLst>
              <a:ext uri="{FF2B5EF4-FFF2-40B4-BE49-F238E27FC236}">
                <a16:creationId xmlns:a16="http://schemas.microsoft.com/office/drawing/2014/main" id="{29B2FCAB-7AAF-433F-9746-810B3F6603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41232" y="1139722"/>
            <a:ext cx="5799932" cy="4322677"/>
          </a:xfrm>
          <a:prstGeom prst="rect">
            <a:avLst/>
          </a:prstGeom>
        </p:spPr>
      </p:pic>
      <p:sp>
        <p:nvSpPr>
          <p:cNvPr id="19" name="Rechteck 18">
            <a:extLst>
              <a:ext uri="{FF2B5EF4-FFF2-40B4-BE49-F238E27FC236}">
                <a16:creationId xmlns:a16="http://schemas.microsoft.com/office/drawing/2014/main" id="{25406D4E-DFC8-4DAC-9D7C-C6EE22C8F7D1}"/>
              </a:ext>
            </a:extLst>
          </p:cNvPr>
          <p:cNvSpPr/>
          <p:nvPr/>
        </p:nvSpPr>
        <p:spPr>
          <a:xfrm>
            <a:off x="9164560" y="1835152"/>
            <a:ext cx="1641629" cy="2713402"/>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7F0EFBFD-E97F-44F5-9119-E7DA8B05D448}"/>
              </a:ext>
            </a:extLst>
          </p:cNvPr>
          <p:cNvSpPr/>
          <p:nvPr/>
        </p:nvSpPr>
        <p:spPr>
          <a:xfrm>
            <a:off x="8928088" y="1608822"/>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3933589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5447645"/>
          </a:xfrm>
          <a:prstGeom prst="rect">
            <a:avLst/>
          </a:prstGeom>
          <a:noFill/>
        </p:spPr>
        <p:txBody>
          <a:bodyPr wrap="square" rtlCol="0">
            <a:spAutoFit/>
          </a:bodyPr>
          <a:lstStyle/>
          <a:p>
            <a:pPr marL="342900" indent="-342900">
              <a:buFont typeface="+mj-lt"/>
              <a:buAutoNum type="arabicPeriod" startAt="152"/>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Icons &gt; </a:t>
            </a:r>
            <a:r>
              <a:rPr lang="de-DE" sz="1200" dirty="0" err="1">
                <a:latin typeface="Segoe UI" panose="020B0502040204020203" pitchFamily="34" charset="0"/>
                <a:cs typeface="Segoe UI" panose="020B0502040204020203" pitchFamily="34" charset="0"/>
              </a:rPr>
              <a:t>Cancel</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52"/>
            </a:pPr>
            <a:r>
              <a:rPr lang="de-DE" sz="1200" dirty="0">
                <a:latin typeface="Segoe UI" panose="020B0502040204020203" pitchFamily="34" charset="0"/>
                <a:cs typeface="Segoe UI" panose="020B0502040204020203" pitchFamily="34" charset="0"/>
              </a:rPr>
              <a:t>See how a </a:t>
            </a:r>
            <a:r>
              <a:rPr lang="de-DE" sz="1200" dirty="0" err="1">
                <a:latin typeface="Segoe UI" panose="020B0502040204020203" pitchFamily="34" charset="0"/>
                <a:cs typeface="Segoe UI" panose="020B0502040204020203" pitchFamily="34" charset="0"/>
              </a:rPr>
              <a:t>new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created</a:t>
            </a:r>
            <a:r>
              <a:rPr lang="de-DE" sz="1200" dirty="0">
                <a:latin typeface="Segoe UI" panose="020B0502040204020203" pitchFamily="34" charset="0"/>
                <a:cs typeface="Segoe UI" panose="020B0502040204020203" pitchFamily="34" charset="0"/>
              </a:rPr>
              <a:t> in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tree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view</a:t>
            </a:r>
            <a:r>
              <a:rPr lang="de-DE" sz="1200" dirty="0">
                <a:latin typeface="Segoe UI" panose="020B0502040204020203" pitchFamily="34" charset="0"/>
                <a:cs typeface="Segoe UI" panose="020B0502040204020203" pitchFamily="34" charset="0"/>
              </a:rPr>
              <a:t> (Icon1)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a:t>
            </a:r>
          </a:p>
          <a:p>
            <a:pPr marL="342900" indent="-342900">
              <a:buFont typeface="+mj-lt"/>
              <a:buAutoNum type="arabicPeriod" startAt="152"/>
            </a:pPr>
            <a:r>
              <a:rPr lang="de-DE" sz="1200" dirty="0">
                <a:latin typeface="Segoe UI" panose="020B0502040204020203" pitchFamily="34" charset="0"/>
                <a:cs typeface="Segoe UI" panose="020B0502040204020203" pitchFamily="34" charset="0"/>
              </a:rPr>
              <a:t>Select Icon1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153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236 | Y = 43</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21 | Height = 21</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Font </a:t>
            </a:r>
            <a:r>
              <a:rPr lang="de-DE" sz="1200" dirty="0" err="1">
                <a:solidFill>
                  <a:srgbClr val="29AEE6"/>
                </a:solidFill>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&gt; Custom &gt; HEX = 075DF0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a:t>
            </a:r>
            <a:r>
              <a:rPr lang="de-DE" sz="1200" dirty="0">
                <a:solidFill>
                  <a:srgbClr val="29AEE6"/>
                </a:solidFill>
                <a:latin typeface="Segoe UI" panose="020B0502040204020203" pitchFamily="34" charset="0"/>
                <a:cs typeface="Segoe UI" panose="020B0502040204020203" pitchFamily="34" charset="0"/>
              </a:rPr>
              <a:t> Color &gt; Custom &gt; HEX = A3B0C3</a:t>
            </a:r>
          </a:p>
          <a:p>
            <a:pPr marL="342900" indent="-342900">
              <a:buFont typeface="+mj-lt"/>
              <a:buAutoNum type="arabicPeriod" startAt="152"/>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top bar &gt; Insert &gt; Button (Button2)</a:t>
            </a:r>
          </a:p>
          <a:p>
            <a:pPr marL="342900" indent="-342900">
              <a:buFont typeface="+mj-lt"/>
              <a:buAutoNum type="arabicPeriod" startAt="152"/>
            </a:pPr>
            <a:r>
              <a:rPr lang="de-DE" sz="1200" dirty="0">
                <a:latin typeface="Segoe UI" panose="020B0502040204020203" pitchFamily="34" charset="0"/>
                <a:cs typeface="Segoe UI" panose="020B0502040204020203" pitchFamily="34" charset="0"/>
              </a:rPr>
              <a:t>Select Button2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155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i="1" dirty="0">
                <a:latin typeface="Segoe UI" panose="020B0502040204020203" pitchFamily="34" charset="0"/>
                <a:cs typeface="Segoe UI" panose="020B0502040204020203" pitchFamily="34" charset="0"/>
              </a:rPr>
              <a:t>Blank</a:t>
            </a:r>
            <a:r>
              <a:rPr lang="de-DE" sz="1200" dirty="0">
                <a:latin typeface="Segoe UI" panose="020B0502040204020203" pitchFamily="34" charset="0"/>
                <a:cs typeface="Segoe UI" panose="020B0502040204020203" pitchFamily="34" charset="0"/>
              </a:rPr>
              <a:t> </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228 | Y = 35</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37 | Height = 37</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Fill </a:t>
            </a:r>
            <a:r>
              <a:rPr lang="de-DE" sz="1200" dirty="0" err="1">
                <a:solidFill>
                  <a:srgbClr val="29AEE6"/>
                </a:solidFill>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&gt; Standard &gt; Invisible (RGBA(0, 0, 0, 0) </a:t>
            </a:r>
            <a:r>
              <a:rPr lang="de-DE" sz="1200" dirty="0">
                <a:latin typeface="Segoe UI" panose="020B0502040204020203" pitchFamily="34" charset="0"/>
                <a:cs typeface="Segoe UI" panose="020B0502040204020203" pitchFamily="34" charset="0"/>
              </a:rPr>
              <a:t>(</a:t>
            </a:r>
            <a:r>
              <a:rPr lang="de-DE" sz="1200" dirty="0" err="1">
                <a:latin typeface="Segoe UI" panose="020B0502040204020203" pitchFamily="34" charset="0"/>
                <a:cs typeface="Segoe UI" panose="020B0502040204020203" pitchFamily="34" charset="0"/>
              </a:rPr>
              <a:t>see</a:t>
            </a:r>
            <a:r>
              <a:rPr lang="de-DE" sz="1200" dirty="0">
                <a:solidFill>
                  <a:srgbClr val="29AEE6"/>
                </a:solidFill>
                <a:latin typeface="Segoe UI" panose="020B0502040204020203" pitchFamily="34" charset="0"/>
                <a:cs typeface="Segoe UI" panose="020B0502040204020203" pitchFamily="34" charset="0"/>
              </a:rPr>
              <a:t> 2</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err="1">
                <a:latin typeface="Segoe UI" panose="020B0502040204020203" pitchFamily="34" charset="0"/>
                <a:cs typeface="Segoe UI" panose="020B0502040204020203" pitchFamily="34" charset="0"/>
              </a:rPr>
              <a:t>BorderColor</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ColorFade</a:t>
            </a:r>
            <a:r>
              <a:rPr lang="de-DE" sz="1200" dirty="0">
                <a:solidFill>
                  <a:srgbClr val="29AEE6"/>
                </a:solidFill>
                <a:latin typeface="Segoe UI" panose="020B0502040204020203" pitchFamily="34" charset="0"/>
                <a:cs typeface="Segoe UI" panose="020B0502040204020203" pitchFamily="34" charset="0"/>
              </a:rPr>
              <a:t>(RGBA(255, 255, 255, 1), -15%)</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 </a:t>
            </a:r>
            <a:r>
              <a:rPr lang="de-DE" sz="1200" dirty="0" err="1">
                <a:latin typeface="Segoe UI" panose="020B0502040204020203" pitchFamily="34" charset="0"/>
                <a:cs typeface="Segoe UI" panose="020B0502040204020203" pitchFamily="34" charset="0"/>
              </a:rPr>
              <a:t>radius</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500</a:t>
            </a:r>
          </a:p>
          <a:p>
            <a:pPr marL="800100" lvl="1" indent="-342900">
              <a:buFont typeface="Courier New" panose="02070309020205020404" pitchFamily="49" charset="0"/>
              <a:buChar char="o"/>
            </a:pPr>
            <a:r>
              <a:rPr lang="de-DE" sz="1200" dirty="0" err="1">
                <a:latin typeface="Segoe UI" panose="020B0502040204020203" pitchFamily="34" charset="0"/>
                <a:cs typeface="Segoe UI" panose="020B0502040204020203" pitchFamily="34" charset="0"/>
              </a:rPr>
              <a:t>HoverFill</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 </a:t>
            </a:r>
            <a:r>
              <a:rPr lang="de-DE" sz="1200" dirty="0">
                <a:solidFill>
                  <a:srgbClr val="29AEE6"/>
                </a:solidFill>
                <a:latin typeface="Segoe UI" panose="020B0502040204020203" pitchFamily="34" charset="0"/>
                <a:cs typeface="Segoe UI" panose="020B0502040204020203" pitchFamily="34" charset="0"/>
              </a:rPr>
              <a:t>RGBA(0, 0, 0, 0)</a:t>
            </a:r>
          </a:p>
          <a:p>
            <a:pPr marL="342900" indent="-342900">
              <a:buFont typeface="+mj-lt"/>
              <a:buAutoNum type="arabicPeriod" startAt="157"/>
            </a:pPr>
            <a:r>
              <a:rPr lang="de-DE" sz="1200" dirty="0">
                <a:latin typeface="Segoe UI" panose="020B0502040204020203" pitchFamily="34" charset="0"/>
                <a:cs typeface="Segoe UI" panose="020B0502040204020203" pitchFamily="34" charset="0"/>
              </a:rPr>
              <a:t>Select Button2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a:t>
            </a:r>
            <a:r>
              <a:rPr lang="en-US" sz="1200" dirty="0" err="1">
                <a:latin typeface="Segoe UI" panose="020B0502040204020203" pitchFamily="34" charset="0"/>
                <a:cs typeface="Segoe UI" panose="020B0502040204020203" pitchFamily="34" charset="0"/>
              </a:rPr>
              <a:t>OnSelect</a:t>
            </a:r>
            <a:r>
              <a:rPr lang="en-US" sz="1200" dirty="0">
                <a:latin typeface="Segoe UI" panose="020B0502040204020203" pitchFamily="34" charset="0"/>
                <a:cs typeface="Segoe UI" panose="020B0502040204020203" pitchFamily="34" charset="0"/>
              </a:rPr>
              <a:t> property is selected (see </a:t>
            </a:r>
            <a:r>
              <a:rPr lang="en-US" sz="1200" dirty="0">
                <a:solidFill>
                  <a:srgbClr val="29AEE6"/>
                </a:solidFill>
                <a:latin typeface="Segoe UI" panose="020B0502040204020203" pitchFamily="34" charset="0"/>
                <a:cs typeface="Segoe UI" panose="020B0502040204020203" pitchFamily="34" charset="0"/>
              </a:rPr>
              <a:t>3</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157"/>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Set(</a:t>
            </a:r>
            <a:r>
              <a:rPr lang="en-US" sz="1200" dirty="0" err="1">
                <a:solidFill>
                  <a:srgbClr val="29AEE6"/>
                </a:solidFill>
                <a:latin typeface="Segoe UI" panose="020B0502040204020203" pitchFamily="34" charset="0"/>
                <a:cs typeface="Segoe UI" panose="020B0502040204020203" pitchFamily="34" charset="0"/>
              </a:rPr>
              <a:t>varVisible</a:t>
            </a:r>
            <a:r>
              <a:rPr lang="en-US" sz="1200" dirty="0">
                <a:solidFill>
                  <a:srgbClr val="29AEE6"/>
                </a:solidFill>
                <a:latin typeface="Segoe UI" panose="020B0502040204020203" pitchFamily="34" charset="0"/>
                <a:cs typeface="Segoe UI" panose="020B0502040204020203" pitchFamily="34" charset="0"/>
              </a:rPr>
              <a:t>, false) </a:t>
            </a:r>
            <a:r>
              <a:rPr lang="en-US" sz="1200" dirty="0">
                <a:latin typeface="Segoe UI" panose="020B0502040204020203" pitchFamily="34" charset="0"/>
                <a:cs typeface="Segoe UI" panose="020B0502040204020203" pitchFamily="34" charset="0"/>
              </a:rPr>
              <a:t>(see </a:t>
            </a:r>
            <a:r>
              <a:rPr lang="en-US" sz="1200" dirty="0">
                <a:solidFill>
                  <a:srgbClr val="29AEE6"/>
                </a:solidFill>
                <a:latin typeface="Segoe UI" panose="020B0502040204020203" pitchFamily="34" charset="0"/>
                <a:cs typeface="Segoe UI" panose="020B0502040204020203" pitchFamily="34" charset="0"/>
              </a:rPr>
              <a:t>3</a:t>
            </a:r>
            <a:r>
              <a:rPr lang="en-US" sz="1200" dirty="0">
                <a:latin typeface="Segoe UI" panose="020B0502040204020203" pitchFamily="34" charset="0"/>
                <a:cs typeface="Segoe UI" panose="020B0502040204020203" pitchFamily="34" charset="0"/>
              </a:rPr>
              <a:t>)</a:t>
            </a:r>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Courier New" panose="02070309020205020404" pitchFamily="49" charset="0"/>
              <a:buChar char="o"/>
            </a:pPr>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52"/>
            </a:pP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52"/>
            </a:pPr>
            <a:endParaRPr lang="de-DE"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0617" y="1124897"/>
            <a:ext cx="5841162" cy="4352328"/>
          </a:xfrm>
          <a:prstGeom prst="rect">
            <a:avLst/>
          </a:prstGeom>
        </p:spPr>
      </p:pic>
      <p:sp>
        <p:nvSpPr>
          <p:cNvPr id="21" name="Rechteck 20">
            <a:extLst>
              <a:ext uri="{FF2B5EF4-FFF2-40B4-BE49-F238E27FC236}">
                <a16:creationId xmlns:a16="http://schemas.microsoft.com/office/drawing/2014/main" id="{13E37935-21D2-44E7-B83A-5E177BD10BE1}"/>
              </a:ext>
            </a:extLst>
          </p:cNvPr>
          <p:cNvSpPr/>
          <p:nvPr/>
        </p:nvSpPr>
        <p:spPr>
          <a:xfrm>
            <a:off x="6590528" y="2667555"/>
            <a:ext cx="890033" cy="333553"/>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2587D7DA-7320-45B2-A699-5D18052DA89A}"/>
              </a:ext>
            </a:extLst>
          </p:cNvPr>
          <p:cNvSpPr/>
          <p:nvPr/>
        </p:nvSpPr>
        <p:spPr>
          <a:xfrm>
            <a:off x="6365779" y="243552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 name="Rechteck 1">
            <a:extLst>
              <a:ext uri="{FF2B5EF4-FFF2-40B4-BE49-F238E27FC236}">
                <a16:creationId xmlns:a16="http://schemas.microsoft.com/office/drawing/2014/main" id="{1147D4BF-2E4A-418C-B474-09A5A07750DD}"/>
              </a:ext>
            </a:extLst>
          </p:cNvPr>
          <p:cNvSpPr/>
          <p:nvPr/>
        </p:nvSpPr>
        <p:spPr>
          <a:xfrm>
            <a:off x="10754867" y="3875277"/>
            <a:ext cx="264825" cy="204354"/>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50193E5D-2337-4EDE-8C31-5B7E3663595C}"/>
              </a:ext>
            </a:extLst>
          </p:cNvPr>
          <p:cNvSpPr/>
          <p:nvPr/>
        </p:nvSpPr>
        <p:spPr>
          <a:xfrm>
            <a:off x="10518394" y="3648948"/>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9" name="Rechteck 28">
            <a:extLst>
              <a:ext uri="{FF2B5EF4-FFF2-40B4-BE49-F238E27FC236}">
                <a16:creationId xmlns:a16="http://schemas.microsoft.com/office/drawing/2014/main" id="{0167DCE5-21F4-4074-831C-17D4F673934D}"/>
              </a:ext>
            </a:extLst>
          </p:cNvPr>
          <p:cNvSpPr/>
          <p:nvPr/>
        </p:nvSpPr>
        <p:spPr>
          <a:xfrm>
            <a:off x="6319418" y="1588693"/>
            <a:ext cx="2827375" cy="355884"/>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4EB2C3C8-7C83-453F-BB8F-AFB1652EE0A9}"/>
              </a:ext>
            </a:extLst>
          </p:cNvPr>
          <p:cNvSpPr/>
          <p:nvPr/>
        </p:nvSpPr>
        <p:spPr>
          <a:xfrm>
            <a:off x="6082946" y="1378992"/>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Tree>
    <p:extLst>
      <p:ext uri="{BB962C8B-B14F-4D97-AF65-F5344CB8AC3E}">
        <p14:creationId xmlns:p14="http://schemas.microsoft.com/office/powerpoint/2010/main" val="120976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220748"/>
            <a:ext cx="4535923" cy="4893647"/>
          </a:xfrm>
          <a:prstGeom prst="rect">
            <a:avLst/>
          </a:prstGeom>
          <a:noFill/>
        </p:spPr>
        <p:txBody>
          <a:bodyPr wrap="square" rtlCol="0">
            <a:spAutoFit/>
          </a:bodyPr>
          <a:lstStyle/>
          <a:p>
            <a:pPr marL="342900" indent="-342900">
              <a:buFont typeface="+mj-lt"/>
              <a:buAutoNum type="arabicPeriod" startAt="159"/>
            </a:pPr>
            <a:r>
              <a:rPr lang="de-DE" sz="1200" dirty="0">
                <a:latin typeface="Segoe UI" panose="020B0502040204020203" pitchFamily="34" charset="0"/>
                <a:cs typeface="Segoe UI" panose="020B0502040204020203" pitchFamily="34" charset="0"/>
              </a:rPr>
              <a:t>Select Component1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a:t>
            </a:r>
            <a:r>
              <a:rPr lang="en-US" sz="1200" dirty="0" err="1">
                <a:latin typeface="Segoe UI" panose="020B0502040204020203" pitchFamily="34" charset="0"/>
                <a:cs typeface="Segoe UI" panose="020B0502040204020203" pitchFamily="34" charset="0"/>
              </a:rPr>
              <a:t>MakeVisible</a:t>
            </a:r>
            <a:r>
              <a:rPr lang="en-US" sz="1200" dirty="0">
                <a:latin typeface="Segoe UI" panose="020B0502040204020203" pitchFamily="34" charset="0"/>
                <a:cs typeface="Segoe UI" panose="020B0502040204020203" pitchFamily="34" charset="0"/>
              </a:rPr>
              <a:t> property is selected created in step 150 (see </a:t>
            </a:r>
            <a:r>
              <a:rPr lang="en-US" sz="1200" dirty="0">
                <a:solidFill>
                  <a:srgbClr val="29AEE6"/>
                </a:solidFill>
                <a:latin typeface="Segoe UI" panose="020B0502040204020203" pitchFamily="34" charset="0"/>
                <a:cs typeface="Segoe UI" panose="020B0502040204020203" pitchFamily="34" charset="0"/>
              </a:rPr>
              <a:t>1</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160"/>
            </a:pPr>
            <a:r>
              <a:rPr lang="en-US" sz="1200" dirty="0">
                <a:latin typeface="Segoe UI" panose="020B0502040204020203" pitchFamily="34" charset="0"/>
                <a:cs typeface="Segoe UI" panose="020B0502040204020203" pitchFamily="34" charset="0"/>
              </a:rPr>
              <a:t>Type the following </a:t>
            </a:r>
            <a:r>
              <a:rPr lang="en-US" sz="1200" dirty="0" err="1">
                <a:solidFill>
                  <a:srgbClr val="29AEE6"/>
                </a:solidFill>
                <a:latin typeface="Segoe UI" panose="020B0502040204020203" pitchFamily="34" charset="0"/>
                <a:cs typeface="Segoe UI" panose="020B0502040204020203" pitchFamily="34" charset="0"/>
              </a:rPr>
              <a:t>varVisible</a:t>
            </a:r>
            <a:r>
              <a:rPr lang="en-US" sz="1200" dirty="0">
                <a:solidFill>
                  <a:srgbClr val="29AEE6"/>
                </a:solidFill>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(see </a:t>
            </a:r>
            <a:r>
              <a:rPr lang="en-US" sz="1200" dirty="0">
                <a:solidFill>
                  <a:srgbClr val="29AEE6"/>
                </a:solidFill>
                <a:latin typeface="Segoe UI" panose="020B0502040204020203" pitchFamily="34" charset="0"/>
                <a:cs typeface="Segoe UI" panose="020B0502040204020203" pitchFamily="34" charset="0"/>
              </a:rPr>
              <a:t>1</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160"/>
            </a:pPr>
            <a:r>
              <a:rPr lang="de-DE" sz="1200" dirty="0">
                <a:latin typeface="Segoe UI" panose="020B0502040204020203" pitchFamily="34" charset="0"/>
                <a:cs typeface="Segoe UI" panose="020B0502040204020203" pitchFamily="34" charset="0"/>
              </a:rPr>
              <a:t>Select Component1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a:t>
            </a:r>
            <a:r>
              <a:rPr lang="en-US" sz="1200" dirty="0" err="1">
                <a:latin typeface="Segoe UI" panose="020B0502040204020203" pitchFamily="34" charset="0"/>
                <a:cs typeface="Segoe UI" panose="020B0502040204020203" pitchFamily="34" charset="0"/>
              </a:rPr>
              <a:t>OnReset</a:t>
            </a:r>
            <a:r>
              <a:rPr lang="en-US" sz="1200" dirty="0">
                <a:latin typeface="Segoe UI" panose="020B0502040204020203" pitchFamily="34" charset="0"/>
                <a:cs typeface="Segoe UI" panose="020B0502040204020203" pitchFamily="34" charset="0"/>
              </a:rPr>
              <a:t> property is selected</a:t>
            </a:r>
          </a:p>
          <a:p>
            <a:pPr marL="342900" indent="-342900">
              <a:buFont typeface="+mj-lt"/>
              <a:buAutoNum type="arabicPeriod" startAt="160"/>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Set(</a:t>
            </a:r>
            <a:r>
              <a:rPr lang="en-US" sz="1200" dirty="0" err="1">
                <a:solidFill>
                  <a:srgbClr val="29AEE6"/>
                </a:solidFill>
                <a:latin typeface="Segoe UI" panose="020B0502040204020203" pitchFamily="34" charset="0"/>
                <a:cs typeface="Segoe UI" panose="020B0502040204020203" pitchFamily="34" charset="0"/>
              </a:rPr>
              <a:t>varVisible</a:t>
            </a:r>
            <a:r>
              <a:rPr lang="en-US" sz="1200" dirty="0">
                <a:solidFill>
                  <a:srgbClr val="29AEE6"/>
                </a:solidFill>
                <a:latin typeface="Segoe UI" panose="020B0502040204020203" pitchFamily="34" charset="0"/>
                <a:cs typeface="Segoe UI" panose="020B0502040204020203" pitchFamily="34" charset="0"/>
              </a:rPr>
              <a:t>, true) </a:t>
            </a:r>
            <a:endParaRPr lang="en-US" sz="1200" dirty="0">
              <a:latin typeface="Segoe UI" panose="020B0502040204020203" pitchFamily="34" charset="0"/>
              <a:cs typeface="Segoe UI" panose="020B0502040204020203" pitchFamily="34" charset="0"/>
            </a:endParaRPr>
          </a:p>
          <a:p>
            <a:endParaRPr lang="en-US" sz="1200" dirty="0">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en-US" sz="1200" dirty="0">
                <a:solidFill>
                  <a:schemeClr val="bg1">
                    <a:lumMod val="50000"/>
                  </a:schemeClr>
                </a:solidFill>
                <a:latin typeface="Segoe UI" panose="020B0502040204020203" pitchFamily="34" charset="0"/>
                <a:cs typeface="Segoe UI" panose="020B0502040204020203" pitchFamily="34" charset="0"/>
              </a:rPr>
              <a:t>Use the Set function to set the value of a global variable, which temporarily holds a piece of information, such as the number of times the user has selected a button or the result of a data operation.</a:t>
            </a:r>
          </a:p>
          <a:p>
            <a:endParaRPr lang="en-US" sz="1200" dirty="0">
              <a:solidFill>
                <a:schemeClr val="bg1">
                  <a:lumMod val="50000"/>
                </a:schemeClr>
              </a:solidFill>
              <a:latin typeface="Segoe UI" panose="020B0502040204020203" pitchFamily="34" charset="0"/>
              <a:cs typeface="Segoe UI" panose="020B0502040204020203" pitchFamily="34" charset="0"/>
            </a:endParaRPr>
          </a:p>
          <a:p>
            <a:pPr marL="342900" indent="-342900">
              <a:buFont typeface="+mj-lt"/>
              <a:buAutoNum type="arabicPeriod" startAt="163"/>
            </a:pPr>
            <a:r>
              <a:rPr lang="de-DE" sz="1200" dirty="0" err="1">
                <a:latin typeface="Segoe UI" panose="020B0502040204020203" pitchFamily="34" charset="0"/>
                <a:cs typeface="Segoe UI" panose="020B0502040204020203" pitchFamily="34" charset="0"/>
              </a:rPr>
              <a:t>Navigate</a:t>
            </a:r>
            <a:r>
              <a:rPr lang="de-DE" sz="1200" dirty="0">
                <a:latin typeface="Segoe UI" panose="020B0502040204020203" pitchFamily="34" charset="0"/>
                <a:cs typeface="Segoe UI" panose="020B0502040204020203" pitchFamily="34" charset="0"/>
              </a:rPr>
              <a:t> to </a:t>
            </a:r>
            <a:r>
              <a:rPr lang="de-DE" sz="1200" dirty="0">
                <a:solidFill>
                  <a:srgbClr val="29AEE6"/>
                </a:solidFill>
                <a:latin typeface="Segoe UI Semibold" panose="020B0702040204020203" pitchFamily="34" charset="0"/>
                <a:cs typeface="Segoe UI Semibold" panose="020B0702040204020203" pitchFamily="34" charset="0"/>
              </a:rPr>
              <a:t>Screens</a:t>
            </a:r>
            <a:r>
              <a:rPr lang="de-DE" sz="1200" dirty="0">
                <a:latin typeface="Segoe UI" panose="020B0502040204020203" pitchFamily="34" charset="0"/>
                <a:cs typeface="Segoe UI" panose="020B0502040204020203" pitchFamily="34" charset="0"/>
              </a:rPr>
              <a:t>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63"/>
            </a:pPr>
            <a:r>
              <a:rPr lang="de-DE" sz="1200" dirty="0">
                <a:latin typeface="Segoe UI" panose="020B0502040204020203" pitchFamily="34" charset="0"/>
                <a:cs typeface="Segoe UI" panose="020B0502040204020203" pitchFamily="34" charset="0"/>
              </a:rPr>
              <a:t>Select Component1_1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Visible property is selected </a:t>
            </a:r>
          </a:p>
          <a:p>
            <a:pPr marL="342900" indent="-342900">
              <a:buFont typeface="+mj-lt"/>
              <a:buAutoNum type="arabicPeriod" startAt="163"/>
            </a:pPr>
            <a:r>
              <a:rPr lang="en-US" sz="1200" dirty="0">
                <a:latin typeface="Segoe UI" panose="020B0502040204020203" pitchFamily="34" charset="0"/>
                <a:cs typeface="Segoe UI" panose="020B0502040204020203" pitchFamily="34" charset="0"/>
              </a:rPr>
              <a:t>Type the following </a:t>
            </a:r>
            <a:r>
              <a:rPr lang="en-US" sz="1200" dirty="0" err="1">
                <a:solidFill>
                  <a:srgbClr val="29AEE6"/>
                </a:solidFill>
                <a:latin typeface="Segoe UI" panose="020B0502040204020203" pitchFamily="34" charset="0"/>
                <a:cs typeface="Segoe UI" panose="020B0502040204020203" pitchFamily="34" charset="0"/>
              </a:rPr>
              <a:t>Self.MakeVisible</a:t>
            </a:r>
            <a:r>
              <a:rPr lang="en-US" sz="1200" dirty="0">
                <a:solidFill>
                  <a:srgbClr val="29AEE6"/>
                </a:solidFill>
                <a:latin typeface="Segoe UI" panose="020B0502040204020203" pitchFamily="34" charset="0"/>
                <a:cs typeface="Segoe UI" panose="020B0502040204020203" pitchFamily="34" charset="0"/>
              </a:rPr>
              <a:t> </a:t>
            </a:r>
            <a:endParaRPr lang="en-US" sz="1200" dirty="0">
              <a:latin typeface="Segoe UI" panose="020B0502040204020203" pitchFamily="34" charset="0"/>
              <a:cs typeface="Segoe UI" panose="020B0502040204020203" pitchFamily="34" charset="0"/>
            </a:endParaRPr>
          </a:p>
          <a:p>
            <a:endParaRPr lang="de-DE" sz="1200" dirty="0">
              <a:solidFill>
                <a:srgbClr val="29AEE6"/>
              </a:solidFill>
              <a:latin typeface="Segoe UI Semibold" panose="020B0702040204020203" pitchFamily="34" charset="0"/>
              <a:cs typeface="Segoe UI Semibold" panose="020B07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en-US" sz="1200" dirty="0">
                <a:solidFill>
                  <a:schemeClr val="bg1">
                    <a:lumMod val="50000"/>
                  </a:schemeClr>
                </a:solidFill>
                <a:latin typeface="Segoe UI" panose="020B0502040204020203" pitchFamily="34" charset="0"/>
                <a:cs typeface="Segoe UI" panose="020B0502040204020203" pitchFamily="34" charset="0"/>
              </a:rPr>
              <a:t>It's convenient to reference another property of the same control when writing a formula. Instead of using an absolute reference by name, it's easier and more portable to use a relative reference to oneself. The Self operator provides that easy access to the current control.</a:t>
            </a:r>
            <a:endParaRPr lang="de-DE"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0617" y="1125479"/>
            <a:ext cx="5841162" cy="4351163"/>
          </a:xfrm>
          <a:prstGeom prst="rect">
            <a:avLst/>
          </a:prstGeom>
        </p:spPr>
      </p:pic>
      <p:sp>
        <p:nvSpPr>
          <p:cNvPr id="29" name="Rechteck 28">
            <a:extLst>
              <a:ext uri="{FF2B5EF4-FFF2-40B4-BE49-F238E27FC236}">
                <a16:creationId xmlns:a16="http://schemas.microsoft.com/office/drawing/2014/main" id="{0167DCE5-21F4-4074-831C-17D4F673934D}"/>
              </a:ext>
            </a:extLst>
          </p:cNvPr>
          <p:cNvSpPr/>
          <p:nvPr/>
        </p:nvSpPr>
        <p:spPr>
          <a:xfrm>
            <a:off x="6319418" y="1588693"/>
            <a:ext cx="2827375" cy="355884"/>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4EB2C3C8-7C83-453F-BB8F-AFB1652EE0A9}"/>
              </a:ext>
            </a:extLst>
          </p:cNvPr>
          <p:cNvSpPr/>
          <p:nvPr/>
        </p:nvSpPr>
        <p:spPr>
          <a:xfrm>
            <a:off x="6082946" y="1378992"/>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149719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3416320"/>
          </a:xfrm>
          <a:prstGeom prst="rect">
            <a:avLst/>
          </a:prstGeom>
          <a:noFill/>
        </p:spPr>
        <p:txBody>
          <a:bodyPr wrap="square" rtlCol="0">
            <a:spAutoFit/>
          </a:bodyPr>
          <a:lstStyle/>
          <a:p>
            <a:pPr marL="342900" indent="-342900">
              <a:buFont typeface="+mj-lt"/>
              <a:buAutoNum type="arabicPeriod" startAt="166"/>
            </a:pPr>
            <a:r>
              <a:rPr lang="de-DE" sz="1200" dirty="0">
                <a:latin typeface="Segoe UI" panose="020B0502040204020203" pitchFamily="34" charset="0"/>
                <a:cs typeface="Segoe UI" panose="020B0502040204020203" pitchFamily="34" charset="0"/>
              </a:rPr>
              <a:t>Select Gallery1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a:t>
            </a:r>
            <a:r>
              <a:rPr lang="en-US" sz="1200" dirty="0" err="1">
                <a:latin typeface="Segoe UI" panose="020B0502040204020203" pitchFamily="34" charset="0"/>
                <a:cs typeface="Segoe UI" panose="020B0502040204020203" pitchFamily="34" charset="0"/>
              </a:rPr>
              <a:t>OnSelect</a:t>
            </a:r>
            <a:r>
              <a:rPr lang="en-US" sz="1200" dirty="0">
                <a:latin typeface="Segoe UI" panose="020B0502040204020203" pitchFamily="34" charset="0"/>
                <a:cs typeface="Segoe UI" panose="020B0502040204020203" pitchFamily="34" charset="0"/>
              </a:rPr>
              <a:t> property is selected (see </a:t>
            </a:r>
            <a:r>
              <a:rPr lang="en-US" sz="1200" dirty="0">
                <a:solidFill>
                  <a:srgbClr val="29AEE6"/>
                </a:solidFill>
                <a:latin typeface="Segoe UI" panose="020B0502040204020203" pitchFamily="34" charset="0"/>
                <a:cs typeface="Segoe UI" panose="020B0502040204020203" pitchFamily="34" charset="0"/>
              </a:rPr>
              <a:t>1</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166"/>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Reset(Component1_1) </a:t>
            </a:r>
            <a:r>
              <a:rPr lang="en-US" sz="1200" dirty="0">
                <a:latin typeface="Segoe UI" panose="020B0502040204020203" pitchFamily="34" charset="0"/>
                <a:cs typeface="Segoe UI" panose="020B0502040204020203" pitchFamily="34" charset="0"/>
              </a:rPr>
              <a:t>(see </a:t>
            </a:r>
            <a:r>
              <a:rPr lang="en-US" sz="1200" dirty="0">
                <a:solidFill>
                  <a:srgbClr val="29AEE6"/>
                </a:solidFill>
                <a:latin typeface="Segoe UI" panose="020B0502040204020203" pitchFamily="34" charset="0"/>
                <a:cs typeface="Segoe UI" panose="020B0502040204020203" pitchFamily="34" charset="0"/>
              </a:rPr>
              <a:t>1</a:t>
            </a:r>
            <a:r>
              <a:rPr lang="en-US" sz="1200" dirty="0">
                <a:latin typeface="Segoe UI" panose="020B0502040204020203" pitchFamily="34" charset="0"/>
                <a:cs typeface="Segoe UI" panose="020B0502040204020203" pitchFamily="34" charset="0"/>
              </a:rPr>
              <a:t>)</a:t>
            </a:r>
          </a:p>
          <a:p>
            <a:pPr marL="342900" indent="-342900">
              <a:buFont typeface="+mj-lt"/>
              <a:buAutoNum type="arabicPeriod" startAt="166"/>
            </a:pPr>
            <a:endParaRPr lang="en-US" sz="1200" dirty="0">
              <a:solidFill>
                <a:srgbClr val="29AEE6"/>
              </a:solidFill>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de-DE" sz="1200" dirty="0" err="1">
                <a:solidFill>
                  <a:schemeClr val="bg1">
                    <a:lumMod val="50000"/>
                  </a:schemeClr>
                </a:solidFill>
                <a:latin typeface="Segoe UI" panose="020B0502040204020203" pitchFamily="34" charset="0"/>
                <a:cs typeface="Segoe UI" panose="020B0502040204020203" pitchFamily="34" charset="0"/>
              </a:rPr>
              <a:t>OnReset</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attribute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within</a:t>
            </a:r>
            <a:r>
              <a:rPr lang="de-DE" sz="1200" dirty="0">
                <a:solidFill>
                  <a:schemeClr val="bg1">
                    <a:lumMod val="50000"/>
                  </a:schemeClr>
                </a:solidFill>
                <a:latin typeface="Segoe UI" panose="020B0502040204020203" pitchFamily="34" charset="0"/>
                <a:cs typeface="Segoe UI" panose="020B0502040204020203" pitchFamily="34" charset="0"/>
              </a:rPr>
              <a:t> a </a:t>
            </a:r>
            <a:r>
              <a:rPr lang="de-DE" sz="1200" dirty="0" err="1">
                <a:solidFill>
                  <a:schemeClr val="bg1">
                    <a:lumMod val="50000"/>
                  </a:schemeClr>
                </a:solidFill>
                <a:latin typeface="Segoe UI" panose="020B0502040204020203" pitchFamily="34" charset="0"/>
                <a:cs typeface="Segoe UI" panose="020B0502040204020203" pitchFamily="34" charset="0"/>
              </a:rPr>
              <a:t>component</a:t>
            </a:r>
            <a:r>
              <a:rPr lang="de-DE" sz="1200" dirty="0">
                <a:solidFill>
                  <a:schemeClr val="bg1">
                    <a:lumMod val="50000"/>
                  </a:schemeClr>
                </a:solidFill>
                <a:latin typeface="Segoe UI" panose="020B0502040204020203" pitchFamily="34" charset="0"/>
                <a:cs typeface="Segoe UI" panose="020B0502040204020203" pitchFamily="34" charset="0"/>
              </a:rPr>
              <a:t> will </a:t>
            </a:r>
            <a:r>
              <a:rPr lang="de-DE" sz="1200" dirty="0" err="1">
                <a:solidFill>
                  <a:schemeClr val="bg1">
                    <a:lumMod val="50000"/>
                  </a:schemeClr>
                </a:solidFill>
                <a:latin typeface="Segoe UI" panose="020B0502040204020203" pitchFamily="34" charset="0"/>
                <a:cs typeface="Segoe UI" panose="020B0502040204020203" pitchFamily="34" charset="0"/>
              </a:rPr>
              <a:t>trigger</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the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specified</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behavior</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formula</a:t>
            </a:r>
            <a:r>
              <a:rPr lang="de-DE" sz="1200" dirty="0">
                <a:solidFill>
                  <a:schemeClr val="bg1">
                    <a:lumMod val="50000"/>
                  </a:schemeClr>
                </a:solidFill>
                <a:latin typeface="Segoe UI" panose="020B0502040204020203" pitchFamily="34" charset="0"/>
                <a:cs typeface="Segoe UI" panose="020B0502040204020203" pitchFamily="34" charset="0"/>
              </a:rPr>
              <a:t>. </a:t>
            </a:r>
            <a:r>
              <a:rPr lang="en-US" sz="1200" dirty="0">
                <a:solidFill>
                  <a:schemeClr val="bg1">
                    <a:lumMod val="50000"/>
                  </a:schemeClr>
                </a:solidFill>
                <a:latin typeface="Segoe UI" panose="020B0502040204020203" pitchFamily="34" charset="0"/>
                <a:cs typeface="Segoe UI" panose="020B0502040204020203" pitchFamily="34" charset="0"/>
              </a:rPr>
              <a:t>To test </a:t>
            </a:r>
            <a:r>
              <a:rPr lang="en-US" sz="1200" dirty="0" err="1">
                <a:solidFill>
                  <a:schemeClr val="bg1">
                    <a:lumMod val="50000"/>
                  </a:schemeClr>
                </a:solidFill>
                <a:latin typeface="Segoe UI" panose="020B0502040204020203" pitchFamily="34" charset="0"/>
                <a:cs typeface="Segoe UI" panose="020B0502040204020203" pitchFamily="34" charset="0"/>
              </a:rPr>
              <a:t>OnReset</a:t>
            </a:r>
            <a:r>
              <a:rPr lang="en-US" sz="1200" dirty="0">
                <a:solidFill>
                  <a:schemeClr val="bg1">
                    <a:lumMod val="50000"/>
                  </a:schemeClr>
                </a:solidFill>
                <a:latin typeface="Segoe UI" panose="020B0502040204020203" pitchFamily="34" charset="0"/>
                <a:cs typeface="Segoe UI" panose="020B0502040204020203" pitchFamily="34" charset="0"/>
              </a:rPr>
              <a:t>, configure a control to reset the component. In this case, to set the Visible attribute to TRUE with the output value </a:t>
            </a:r>
            <a:r>
              <a:rPr lang="en-US" sz="1200" dirty="0" err="1">
                <a:solidFill>
                  <a:schemeClr val="bg1">
                    <a:lumMod val="50000"/>
                  </a:schemeClr>
                </a:solidFill>
                <a:latin typeface="Segoe UI" panose="020B0502040204020203" pitchFamily="34" charset="0"/>
                <a:cs typeface="Segoe UI" panose="020B0502040204020203" pitchFamily="34" charset="0"/>
              </a:rPr>
              <a:t>MakeVisible</a:t>
            </a:r>
            <a:r>
              <a:rPr lang="en-US" sz="1200" dirty="0">
                <a:solidFill>
                  <a:schemeClr val="bg1">
                    <a:lumMod val="50000"/>
                  </a:schemeClr>
                </a:solidFill>
                <a:latin typeface="Segoe UI" panose="020B0502040204020203" pitchFamily="34" charset="0"/>
                <a:cs typeface="Segoe UI" panose="020B0502040204020203" pitchFamily="34" charset="0"/>
              </a:rPr>
              <a:t> from the variable </a:t>
            </a:r>
            <a:r>
              <a:rPr lang="en-US" sz="1200" dirty="0" err="1">
                <a:solidFill>
                  <a:schemeClr val="bg1">
                    <a:lumMod val="50000"/>
                  </a:schemeClr>
                </a:solidFill>
                <a:latin typeface="Segoe UI" panose="020B0502040204020203" pitchFamily="34" charset="0"/>
                <a:cs typeface="Segoe UI" panose="020B0502040204020203" pitchFamily="34" charset="0"/>
              </a:rPr>
              <a:t>varVisible</a:t>
            </a:r>
            <a:endParaRPr lang="en-US" sz="1200" dirty="0">
              <a:solidFill>
                <a:schemeClr val="bg1">
                  <a:lumMod val="50000"/>
                </a:schemeClr>
              </a:solidFill>
              <a:latin typeface="Segoe UI" panose="020B0502040204020203" pitchFamily="34" charset="0"/>
              <a:cs typeface="Segoe UI" panose="020B0502040204020203" pitchFamily="34" charset="0"/>
            </a:endParaRPr>
          </a:p>
          <a:p>
            <a:endParaRPr lang="en-US" sz="1200" dirty="0">
              <a:solidFill>
                <a:schemeClr val="bg1">
                  <a:lumMod val="50000"/>
                </a:schemeClr>
              </a:solidFill>
              <a:latin typeface="Segoe UI" panose="020B0502040204020203" pitchFamily="34" charset="0"/>
              <a:cs typeface="Segoe UI" panose="020B0502040204020203" pitchFamily="34" charset="0"/>
            </a:endParaRPr>
          </a:p>
          <a:p>
            <a:pPr marL="342900" indent="-342900">
              <a:buFont typeface="+mj-lt"/>
              <a:buAutoNum type="arabicPeriod" startAt="168"/>
            </a:pPr>
            <a:r>
              <a:rPr lang="en-US" sz="1200" dirty="0">
                <a:latin typeface="Segoe UI" panose="020B0502040204020203" pitchFamily="34" charset="0"/>
                <a:cs typeface="Segoe UI" panose="020B0502040204020203" pitchFamily="34" charset="0"/>
              </a:rPr>
              <a:t>Start the Play mode of your app and see how the component is popping up when selecting a record from Gallery1 and closing when selecting the Cancel button</a:t>
            </a:r>
          </a:p>
          <a:p>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Courier New" panose="02070309020205020404" pitchFamily="49" charset="0"/>
              <a:buChar char="o"/>
            </a:pPr>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52"/>
            </a:pP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52"/>
            </a:pPr>
            <a:endParaRPr lang="de-DE"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0617" y="1138598"/>
            <a:ext cx="5841162" cy="4324926"/>
          </a:xfrm>
          <a:prstGeom prst="rect">
            <a:avLst/>
          </a:prstGeom>
        </p:spPr>
      </p:pic>
      <p:sp>
        <p:nvSpPr>
          <p:cNvPr id="2" name="Rechteck 1">
            <a:extLst>
              <a:ext uri="{FF2B5EF4-FFF2-40B4-BE49-F238E27FC236}">
                <a16:creationId xmlns:a16="http://schemas.microsoft.com/office/drawing/2014/main" id="{1147D4BF-2E4A-418C-B474-09A5A07750DD}"/>
              </a:ext>
            </a:extLst>
          </p:cNvPr>
          <p:cNvSpPr/>
          <p:nvPr/>
        </p:nvSpPr>
        <p:spPr>
          <a:xfrm>
            <a:off x="10754867" y="3875277"/>
            <a:ext cx="264825" cy="204354"/>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50193E5D-2337-4EDE-8C31-5B7E3663595C}"/>
              </a:ext>
            </a:extLst>
          </p:cNvPr>
          <p:cNvSpPr/>
          <p:nvPr/>
        </p:nvSpPr>
        <p:spPr>
          <a:xfrm>
            <a:off x="10518394" y="3648948"/>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9" name="Rechteck 28">
            <a:extLst>
              <a:ext uri="{FF2B5EF4-FFF2-40B4-BE49-F238E27FC236}">
                <a16:creationId xmlns:a16="http://schemas.microsoft.com/office/drawing/2014/main" id="{0167DCE5-21F4-4074-831C-17D4F673934D}"/>
              </a:ext>
            </a:extLst>
          </p:cNvPr>
          <p:cNvSpPr/>
          <p:nvPr/>
        </p:nvSpPr>
        <p:spPr>
          <a:xfrm>
            <a:off x="6319418" y="1588693"/>
            <a:ext cx="2827375" cy="355884"/>
          </a:xfrm>
          <a:prstGeom prst="rect">
            <a:avLst/>
          </a:prstGeom>
          <a:no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4EB2C3C8-7C83-453F-BB8F-AFB1652EE0A9}"/>
              </a:ext>
            </a:extLst>
          </p:cNvPr>
          <p:cNvSpPr/>
          <p:nvPr/>
        </p:nvSpPr>
        <p:spPr>
          <a:xfrm>
            <a:off x="6082946" y="1378992"/>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2378689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104155D-F4F9-42DD-B6FF-36AEC6AF8FFE}"/>
              </a:ext>
            </a:extLst>
          </p:cNvPr>
          <p:cNvSpPr txBox="1"/>
          <p:nvPr/>
        </p:nvSpPr>
        <p:spPr>
          <a:xfrm>
            <a:off x="630164" y="1336052"/>
            <a:ext cx="3921288" cy="707886"/>
          </a:xfrm>
          <a:prstGeom prst="rect">
            <a:avLst/>
          </a:prstGeom>
          <a:noFill/>
        </p:spPr>
        <p:txBody>
          <a:bodyPr wrap="square" rtlCol="0">
            <a:spAutoFit/>
          </a:bodyPr>
          <a:lstStyle>
            <a:defPPr>
              <a:defRPr lang="de-DE"/>
            </a:defPPr>
            <a:lvl1pPr>
              <a:defRPr sz="4000">
                <a:solidFill>
                  <a:srgbClr val="7C7C7C"/>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de-DE" dirty="0" err="1"/>
              <a:t>Finishing</a:t>
            </a:r>
            <a:endParaRPr lang="de-DE" dirty="0"/>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2291137"/>
            <a:ext cx="4535923" cy="3970318"/>
          </a:xfrm>
          <a:prstGeom prst="rect">
            <a:avLst/>
          </a:prstGeom>
          <a:noFill/>
        </p:spPr>
        <p:txBody>
          <a:bodyPr wrap="square" rtlCol="0">
            <a:spAutoFit/>
          </a:bodyPr>
          <a:lstStyle/>
          <a:p>
            <a:r>
              <a:rPr lang="en-US" sz="1200" dirty="0">
                <a:solidFill>
                  <a:schemeClr val="tx1">
                    <a:lumMod val="50000"/>
                    <a:lumOff val="50000"/>
                  </a:schemeClr>
                </a:solidFill>
                <a:latin typeface="Segoe UI Semibold" panose="020B0702040204020203" pitchFamily="34" charset="0"/>
                <a:cs typeface="Segoe UI Semibold" panose="020B0702040204020203" pitchFamily="34" charset="0"/>
              </a:rPr>
              <a:t>You have learnt the basics and some advanced capabilities of Power Apps Canvas apps. Now let’s finish the app with some additional interactive elements.</a:t>
            </a:r>
          </a:p>
          <a:p>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69"/>
            </a:pPr>
            <a:r>
              <a:rPr lang="de-DE" sz="1200" dirty="0" err="1">
                <a:latin typeface="Segoe UI" panose="020B0502040204020203" pitchFamily="34" charset="0"/>
                <a:cs typeface="Segoe UI" panose="020B0502040204020203" pitchFamily="34" charset="0"/>
              </a:rPr>
              <a:t>We</a:t>
            </a:r>
            <a:r>
              <a:rPr lang="de-DE" sz="1200" dirty="0">
                <a:latin typeface="Segoe UI" panose="020B0502040204020203" pitchFamily="34" charset="0"/>
                <a:cs typeface="Segoe UI" panose="020B0502040204020203" pitchFamily="34" charset="0"/>
              </a:rPr>
              <a:t> will </a:t>
            </a:r>
            <a:r>
              <a:rPr lang="de-DE" sz="1200" dirty="0" err="1">
                <a:latin typeface="Segoe UI" panose="020B0502040204020203" pitchFamily="34" charset="0"/>
                <a:cs typeface="Segoe UI" panose="020B0502040204020203" pitchFamily="34" charset="0"/>
              </a:rPr>
              <a:t>now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a:t>
            </a:r>
            <a:r>
              <a:rPr lang="de-DE" sz="1200" dirty="0">
                <a:latin typeface="Segoe UI" panose="020B0502040204020203" pitchFamily="34" charset="0"/>
                <a:cs typeface="Segoe UI" panose="020B0502040204020203" pitchFamily="34" charset="0"/>
              </a:rPr>
              <a:t> a </a:t>
            </a:r>
            <a:r>
              <a:rPr lang="de-DE" sz="1200" dirty="0" err="1">
                <a:latin typeface="Segoe UI" panose="020B0502040204020203" pitchFamily="34" charset="0"/>
                <a:cs typeface="Segoe UI" panose="020B0502040204020203" pitchFamily="34" charset="0"/>
              </a:rPr>
              <a:t>gallery</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visualizing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stock </a:t>
            </a:r>
            <a:r>
              <a:rPr lang="de-DE" sz="1200" dirty="0" err="1">
                <a:latin typeface="Segoe UI" panose="020B0502040204020203" pitchFamily="34" charset="0"/>
                <a:cs typeface="Segoe UI" panose="020B0502040204020203" pitchFamily="34" charset="0"/>
              </a:rPr>
              <a:t>against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capacity</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of</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shelves</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69"/>
            </a:pPr>
            <a:r>
              <a:rPr lang="de-DE" sz="1200" dirty="0">
                <a:latin typeface="Segoe UI" panose="020B0502040204020203" pitchFamily="34" charset="0"/>
                <a:cs typeface="Segoe UI" panose="020B0502040204020203" pitchFamily="34" charset="0"/>
              </a:rPr>
              <a:t>Select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 &gt; 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Save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an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bar01 </a:t>
            </a:r>
            <a:r>
              <a:rPr lang="de-DE" sz="1200" dirty="0">
                <a:latin typeface="Segoe UI" panose="020B0502040204020203" pitchFamily="34" charset="0"/>
                <a:cs typeface="Segoe UI" panose="020B0502040204020203" pitchFamily="34" charset="0"/>
              </a:rPr>
              <a:t>and save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desktop</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69"/>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Canvas App Maker Studio</a:t>
            </a:r>
          </a:p>
          <a:p>
            <a:pPr marL="342900" indent="-342900">
              <a:buFont typeface="+mj-lt"/>
              <a:buAutoNum type="arabicPeriod" startAt="169"/>
            </a:pPr>
            <a:r>
              <a:rPr lang="de-DE" sz="1200" dirty="0">
                <a:latin typeface="Segoe UI" panose="020B0502040204020203" pitchFamily="34" charset="0"/>
                <a:cs typeface="Segoe UI" panose="020B0502040204020203" pitchFamily="34" charset="0"/>
              </a:rPr>
              <a:t>Insert a Gallery &gt; Blank </a:t>
            </a:r>
            <a:r>
              <a:rPr lang="de-DE" sz="1200" dirty="0" err="1">
                <a:latin typeface="Segoe UI" panose="020B0502040204020203" pitchFamily="34" charset="0"/>
                <a:cs typeface="Segoe UI" panose="020B0502040204020203" pitchFamily="34" charset="0"/>
              </a:rPr>
              <a:t>vertical</a:t>
            </a:r>
            <a:r>
              <a:rPr lang="de-DE" sz="1200" dirty="0">
                <a:latin typeface="Segoe UI" panose="020B0502040204020203" pitchFamily="34" charset="0"/>
                <a:cs typeface="Segoe UI" panose="020B0502040204020203" pitchFamily="34" charset="0"/>
              </a:rPr>
              <a:t> (Gallery2)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attributes</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104 | Y = 232</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208 | Height = 354</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Wrap </a:t>
            </a:r>
            <a:r>
              <a:rPr lang="de-DE" sz="1200" dirty="0" err="1">
                <a:latin typeface="Segoe UI" panose="020B0502040204020203" pitchFamily="34" charset="0"/>
                <a:cs typeface="Segoe UI" panose="020B0502040204020203" pitchFamily="34" charset="0"/>
              </a:rPr>
              <a:t>count</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Template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111</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Template </a:t>
            </a:r>
            <a:r>
              <a:rPr lang="de-DE" sz="1200" dirty="0" err="1">
                <a:latin typeface="Segoe UI" panose="020B0502040204020203" pitchFamily="34" charset="0"/>
                <a:cs typeface="Segoe UI" panose="020B0502040204020203" pitchFamily="34" charset="0"/>
              </a:rPr>
              <a:t>padding</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Show </a:t>
            </a:r>
            <a:r>
              <a:rPr lang="de-DE" sz="1200" dirty="0" err="1">
                <a:latin typeface="Segoe UI" panose="020B0502040204020203" pitchFamily="34" charset="0"/>
                <a:cs typeface="Segoe UI" panose="020B0502040204020203" pitchFamily="34" charset="0"/>
              </a:rPr>
              <a:t>scrollbar</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Off</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Transition:</a:t>
            </a:r>
            <a:r>
              <a:rPr lang="de-DE" sz="1200" dirty="0">
                <a:solidFill>
                  <a:srgbClr val="29AEE6"/>
                </a:solidFill>
                <a:latin typeface="Segoe UI" panose="020B0502040204020203" pitchFamily="34" charset="0"/>
                <a:cs typeface="Segoe UI" panose="020B0502040204020203" pitchFamily="34" charset="0"/>
              </a:rPr>
              <a:t> Push</a:t>
            </a:r>
          </a:p>
          <a:p>
            <a:pPr marL="342900" indent="-342900">
              <a:buFont typeface="+mj-lt"/>
              <a:buAutoNum type="arabicPeriod" startAt="173"/>
            </a:pPr>
            <a:r>
              <a:rPr lang="de-DE" sz="1200" dirty="0">
                <a:latin typeface="Segoe UI" panose="020B0502040204020203" pitchFamily="34" charset="0"/>
                <a:cs typeface="Segoe UI" panose="020B0502040204020203" pitchFamily="34" charset="0"/>
              </a:rPr>
              <a:t>Select Gallery2 &gt;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Items property is selected </a:t>
            </a:r>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51"/>
            </a:pPr>
            <a:endParaRPr lang="en-US" sz="1200" dirty="0">
              <a:solidFill>
                <a:srgbClr val="29AEE6"/>
              </a:solidFill>
              <a:latin typeface="Segoe UI" panose="020B0502040204020203" pitchFamily="34" charset="0"/>
              <a:cs typeface="Segoe UI" panose="020B0502040204020203" pitchFamily="34" charset="0"/>
            </a:endParaRPr>
          </a:p>
        </p:txBody>
      </p:sp>
      <p:sp>
        <p:nvSpPr>
          <p:cNvPr id="2" name="Rechteck: abgerundete Ecken 1">
            <a:extLst>
              <a:ext uri="{FF2B5EF4-FFF2-40B4-BE49-F238E27FC236}">
                <a16:creationId xmlns:a16="http://schemas.microsoft.com/office/drawing/2014/main" id="{9E5CA2C9-5ADC-483D-A09F-7487640659EC}"/>
              </a:ext>
            </a:extLst>
          </p:cNvPr>
          <p:cNvSpPr/>
          <p:nvPr/>
        </p:nvSpPr>
        <p:spPr>
          <a:xfrm>
            <a:off x="6636798" y="457859"/>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7F0EFBFD-E97F-44F5-9119-E7DA8B05D448}"/>
              </a:ext>
            </a:extLst>
          </p:cNvPr>
          <p:cNvSpPr/>
          <p:nvPr/>
        </p:nvSpPr>
        <p:spPr>
          <a:xfrm>
            <a:off x="6361522" y="251645"/>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pic>
        <p:nvPicPr>
          <p:cNvPr id="4" name="Grafik 3">
            <a:extLst>
              <a:ext uri="{FF2B5EF4-FFF2-40B4-BE49-F238E27FC236}">
                <a16:creationId xmlns:a16="http://schemas.microsoft.com/office/drawing/2014/main" id="{B213292D-2B7A-4C42-94E7-6497DDA7D3F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35175" y="1138598"/>
            <a:ext cx="5812045" cy="4324926"/>
          </a:xfrm>
          <a:prstGeom prst="rect">
            <a:avLst/>
          </a:prstGeom>
        </p:spPr>
      </p:pic>
    </p:spTree>
    <p:extLst>
      <p:ext uri="{BB962C8B-B14F-4D97-AF65-F5344CB8AC3E}">
        <p14:creationId xmlns:p14="http://schemas.microsoft.com/office/powerpoint/2010/main" val="3823959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524315"/>
          </a:xfrm>
          <a:prstGeom prst="rect">
            <a:avLst/>
          </a:prstGeom>
          <a:noFill/>
        </p:spPr>
        <p:txBody>
          <a:bodyPr wrap="square" rtlCol="0">
            <a:spAutoFit/>
          </a:bodyPr>
          <a:lstStyle/>
          <a:p>
            <a:pPr marL="342900" indent="-342900">
              <a:buFont typeface="+mj-lt"/>
              <a:buAutoNum type="arabicPeriod" startAt="174"/>
            </a:pPr>
            <a:r>
              <a:rPr lang="de-DE" sz="1200" dirty="0">
                <a:latin typeface="Segoe UI" panose="020B0502040204020203" pitchFamily="34" charset="0"/>
                <a:cs typeface="Segoe UI" panose="020B0502040204020203" pitchFamily="34" charset="0"/>
              </a:rPr>
              <a:t>Type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Filter(</a:t>
            </a:r>
            <a:r>
              <a:rPr lang="de-DE" sz="1200" dirty="0" err="1">
                <a:solidFill>
                  <a:srgbClr val="29AEE6"/>
                </a:solidFill>
                <a:latin typeface="Segoe UI" panose="020B0502040204020203" pitchFamily="34" charset="0"/>
                <a:cs typeface="Segoe UI" panose="020B0502040204020203" pitchFamily="34" charset="0"/>
              </a:rPr>
              <a:t>Shelves</a:t>
            </a:r>
            <a:r>
              <a:rPr lang="de-DE" sz="1200" dirty="0">
                <a:solidFill>
                  <a:srgbClr val="29AEE6"/>
                </a:solidFill>
                <a:latin typeface="Segoe UI" panose="020B0502040204020203" pitchFamily="34" charset="0"/>
                <a:cs typeface="Segoe UI" panose="020B0502040204020203" pitchFamily="34" charset="0"/>
              </a:rPr>
              <a:t>, Area = 1)</a:t>
            </a:r>
          </a:p>
          <a:p>
            <a:pPr marL="342900" indent="-342900">
              <a:buFont typeface="+mj-lt"/>
              <a:buAutoNum type="arabicPeriod" startAt="174"/>
            </a:pPr>
            <a:r>
              <a:rPr lang="de-DE" sz="1200" dirty="0">
                <a:latin typeface="Segoe UI" panose="020B0502040204020203" pitchFamily="34" charset="0"/>
                <a:cs typeface="Segoe UI" panose="020B0502040204020203" pitchFamily="34" charset="0"/>
              </a:rPr>
              <a:t>Click on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Edit Icon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Gallery2</a:t>
            </a:r>
          </a:p>
          <a:p>
            <a:pPr marL="342900" indent="-342900">
              <a:buFont typeface="+mj-lt"/>
              <a:buAutoNum type="arabicPeriod" startAt="174"/>
            </a:pPr>
            <a:r>
              <a:rPr lang="de-DE" sz="1200" dirty="0">
                <a:latin typeface="Segoe UI" panose="020B0502040204020203" pitchFamily="34" charset="0"/>
                <a:cs typeface="Segoe UI" panose="020B0502040204020203" pitchFamily="34" charset="0"/>
              </a:rPr>
              <a:t>Insert an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Gallery2 (Image6)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attributes</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Image: </a:t>
            </a:r>
            <a:r>
              <a:rPr lang="de-DE" sz="1200" dirty="0">
                <a:solidFill>
                  <a:srgbClr val="29AEE6"/>
                </a:solidFill>
                <a:latin typeface="Segoe UI" panose="020B0502040204020203" pitchFamily="34" charset="0"/>
                <a:cs typeface="Segoe UI" panose="020B0502040204020203" pitchFamily="34" charset="0"/>
              </a:rPr>
              <a:t>+ Add an </a:t>
            </a:r>
            <a:r>
              <a:rPr lang="de-DE" sz="1200" dirty="0" err="1">
                <a:solidFill>
                  <a:srgbClr val="29AEE6"/>
                </a:solidFill>
                <a:latin typeface="Segoe UI" panose="020B0502040204020203" pitchFamily="34" charset="0"/>
                <a:cs typeface="Segoe UI" panose="020B0502040204020203" pitchFamily="34" charset="0"/>
              </a:rPr>
              <a:t>image</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file</a:t>
            </a:r>
            <a:r>
              <a:rPr lang="de-DE" sz="1200" dirty="0">
                <a:solidFill>
                  <a:srgbClr val="29AEE6"/>
                </a:solidFill>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&gt; </a:t>
            </a:r>
            <a:r>
              <a:rPr lang="de-DE" sz="1200" dirty="0" err="1">
                <a:latin typeface="Segoe UI" panose="020B0502040204020203" pitchFamily="34" charset="0"/>
                <a:cs typeface="Segoe UI" panose="020B0502040204020203" pitchFamily="34" charset="0"/>
              </a:rPr>
              <a:t>upload</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bar01</a:t>
            </a:r>
            <a:endParaRPr lang="de-DE" sz="1200" dirty="0">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Y = 28</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X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en-US" sz="1200" dirty="0">
                <a:solidFill>
                  <a:srgbClr val="29AEE6"/>
                </a:solidFill>
                <a:latin typeface="Segoe UI" panose="020B0502040204020203" pitchFamily="34" charset="0"/>
                <a:cs typeface="Segoe UI" panose="020B0502040204020203" pitchFamily="34" charset="0"/>
              </a:rPr>
              <a:t>If(Mod(ThisItem.ID, 2) = 1, 4, 4*6.8)</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66 | Height = 82</a:t>
            </a:r>
          </a:p>
          <a:p>
            <a:pPr marL="342900" indent="-342900">
              <a:buFont typeface="+mj-lt"/>
              <a:buAutoNum type="arabicPeriod" startAt="174"/>
            </a:pPr>
            <a:r>
              <a:rPr lang="de-DE" sz="1200" dirty="0">
                <a:latin typeface="Segoe UI" panose="020B0502040204020203" pitchFamily="34" charset="0"/>
                <a:cs typeface="Segoe UI" panose="020B0502040204020203" pitchFamily="34" charset="0"/>
              </a:rPr>
              <a:t>Insert a </a:t>
            </a:r>
            <a:r>
              <a:rPr lang="de-DE" sz="1200" dirty="0" err="1">
                <a:latin typeface="Segoe UI" panose="020B0502040204020203" pitchFamily="34" charset="0"/>
                <a:cs typeface="Segoe UI" panose="020B0502040204020203" pitchFamily="34" charset="0"/>
              </a:rPr>
              <a:t>button</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Gallery2 (Button3)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attributes</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ThisItem.Shelf</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Y = 40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X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en-US" sz="1200" dirty="0">
                <a:solidFill>
                  <a:srgbClr val="29AEE6"/>
                </a:solidFill>
                <a:latin typeface="Segoe UI" panose="020B0502040204020203" pitchFamily="34" charset="0"/>
                <a:cs typeface="Segoe UI" panose="020B0502040204020203" pitchFamily="34" charset="0"/>
              </a:rPr>
              <a:t>If(Mod(ThisItem.ID, 2) = 1, 20, 25*1.7)</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35 | Height = 56</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 </a:t>
            </a:r>
            <a:r>
              <a:rPr lang="de-DE" sz="1200" dirty="0">
                <a:solidFill>
                  <a:srgbClr val="29AEE6"/>
                </a:solidFill>
                <a:latin typeface="Segoe UI" panose="020B0502040204020203" pitchFamily="34" charset="0"/>
                <a:cs typeface="Segoe UI" panose="020B0502040204020203" pitchFamily="34" charset="0"/>
              </a:rPr>
              <a:t>Font </a:t>
            </a:r>
            <a:r>
              <a:rPr lang="de-DE" sz="1200" dirty="0" err="1">
                <a:solidFill>
                  <a:srgbClr val="29AEE6"/>
                </a:solidFill>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&gt; Custom &gt; HEX = A3B0C3</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Fill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RGBA(0, 0, 0, 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 </a:t>
            </a:r>
            <a:r>
              <a:rPr lang="de-DE" sz="1200" dirty="0" err="1">
                <a:solidFill>
                  <a:srgbClr val="29AEE6"/>
                </a:solidFill>
                <a:latin typeface="Segoe UI" panose="020B0502040204020203" pitchFamily="34" charset="0"/>
                <a:cs typeface="Segoe UI" panose="020B0502040204020203" pitchFamily="34" charset="0"/>
              </a:rPr>
              <a:t>Thickness</a:t>
            </a:r>
            <a:r>
              <a:rPr lang="de-DE" sz="1200" dirty="0">
                <a:solidFill>
                  <a:srgbClr val="29AEE6"/>
                </a:solidFill>
                <a:latin typeface="Segoe UI" panose="020B0502040204020203" pitchFamily="34" charset="0"/>
                <a:cs typeface="Segoe UI" panose="020B0502040204020203" pitchFamily="34" charset="0"/>
              </a:rPr>
              <a:t> = 3 </a:t>
            </a:r>
          </a:p>
          <a:p>
            <a:pPr marL="800100" lvl="1" indent="-342900">
              <a:buFont typeface="Courier New" panose="02070309020205020404" pitchFamily="49" charset="0"/>
              <a:buChar char="o"/>
            </a:pPr>
            <a:r>
              <a:rPr lang="de-DE" sz="1200" dirty="0" err="1">
                <a:latin typeface="Segoe UI" panose="020B0502040204020203" pitchFamily="34" charset="0"/>
                <a:cs typeface="Segoe UI" panose="020B0502040204020203" pitchFamily="34" charset="0"/>
              </a:rPr>
              <a:t>BorderColor</a:t>
            </a:r>
            <a:r>
              <a:rPr lang="de-DE" sz="1200" dirty="0">
                <a:solidFill>
                  <a:srgbClr val="29AEE6"/>
                </a:solidFill>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a:t>
            </a:r>
            <a:r>
              <a:rPr lang="en-US" sz="1200" dirty="0">
                <a:solidFill>
                  <a:srgbClr val="29AEE6"/>
                </a:solidFill>
                <a:latin typeface="Segoe UI" panose="020B0502040204020203" pitchFamily="34" charset="0"/>
                <a:cs typeface="Segoe UI" panose="020B0502040204020203" pitchFamily="34" charset="0"/>
              </a:rPr>
              <a:t>If(</a:t>
            </a:r>
            <a:r>
              <a:rPr lang="en-US" sz="1200" dirty="0" err="1">
                <a:solidFill>
                  <a:srgbClr val="29AEE6"/>
                </a:solidFill>
                <a:latin typeface="Segoe UI" panose="020B0502040204020203" pitchFamily="34" charset="0"/>
                <a:cs typeface="Segoe UI" panose="020B0502040204020203" pitchFamily="34" charset="0"/>
              </a:rPr>
              <a:t>ThisItem.IsSelected</a:t>
            </a:r>
            <a:r>
              <a:rPr lang="en-US" sz="1200" dirty="0">
                <a:solidFill>
                  <a:srgbClr val="29AEE6"/>
                </a:solidFill>
                <a:latin typeface="Segoe UI" panose="020B0502040204020203" pitchFamily="34" charset="0"/>
                <a:cs typeface="Segoe UI" panose="020B0502040204020203" pitchFamily="34" charset="0"/>
              </a:rPr>
              <a:t>, RGBA(7, 93, 240, 1), RGBA(0, 0, 0, 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 </a:t>
            </a:r>
            <a:r>
              <a:rPr lang="de-DE" sz="1200" dirty="0" err="1">
                <a:latin typeface="Segoe UI" panose="020B0502040204020203" pitchFamily="34" charset="0"/>
                <a:cs typeface="Segoe UI" panose="020B0502040204020203" pitchFamily="34" charset="0"/>
              </a:rPr>
              <a:t>radius</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7 </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size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13</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r>
              <a:rPr lang="de-DE" sz="1200" dirty="0">
                <a:solidFill>
                  <a:srgbClr val="29AEE6"/>
                </a:solidFill>
                <a:latin typeface="Segoe UI" panose="020B0502040204020203" pitchFamily="34" charset="0"/>
                <a:cs typeface="Segoe UI" panose="020B0502040204020203" pitchFamily="34" charset="0"/>
              </a:rPr>
              <a:t> </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err="1">
                <a:latin typeface="Segoe UI" panose="020B0502040204020203" pitchFamily="34" charset="0"/>
                <a:cs typeface="Segoe UI" panose="020B0502040204020203" pitchFamily="34" charset="0"/>
              </a:rPr>
              <a:t>alignment</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Align</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center</a:t>
            </a:r>
            <a:r>
              <a:rPr lang="de-DE" sz="1200" dirty="0">
                <a:solidFill>
                  <a:srgbClr val="29AEE6"/>
                </a:solidFill>
                <a:latin typeface="Segoe UI" panose="020B0502040204020203" pitchFamily="34" charset="0"/>
                <a:cs typeface="Segoe UI" panose="020B0502040204020203" pitchFamily="34" charset="0"/>
              </a:rPr>
              <a:t> </a:t>
            </a:r>
          </a:p>
        </p:txBody>
      </p:sp>
      <p:pic>
        <p:nvPicPr>
          <p:cNvPr id="7" name="Grafik 6">
            <a:extLst>
              <a:ext uri="{FF2B5EF4-FFF2-40B4-BE49-F238E27FC236}">
                <a16:creationId xmlns:a16="http://schemas.microsoft.com/office/drawing/2014/main" id="{ECC35C6F-8EE8-471D-863F-1A37F8AC52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2121" y="1124897"/>
            <a:ext cx="5838154" cy="4352328"/>
          </a:xfrm>
          <a:prstGeom prst="rect">
            <a:avLst/>
          </a:prstGeom>
        </p:spPr>
      </p:pic>
    </p:spTree>
    <p:extLst>
      <p:ext uri="{BB962C8B-B14F-4D97-AF65-F5344CB8AC3E}">
        <p14:creationId xmlns:p14="http://schemas.microsoft.com/office/powerpoint/2010/main" val="2241172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137265"/>
            <a:ext cx="4535923" cy="5262979"/>
          </a:xfrm>
          <a:prstGeom prst="rect">
            <a:avLst/>
          </a:prstGeom>
          <a:noFill/>
        </p:spPr>
        <p:txBody>
          <a:bodyPr wrap="square" rtlCol="0">
            <a:spAutoFit/>
          </a:bodyPr>
          <a:lstStyle/>
          <a:p>
            <a:pPr marL="342900" indent="-342900">
              <a:buFont typeface="+mj-lt"/>
              <a:buAutoNum type="arabicPeriod" startAt="178"/>
            </a:pPr>
            <a:r>
              <a:rPr lang="de-DE" sz="1200" dirty="0">
                <a:latin typeface="Segoe UI" panose="020B0502040204020203" pitchFamily="34" charset="0"/>
                <a:cs typeface="Segoe UI" panose="020B0502040204020203" pitchFamily="34" charset="0"/>
              </a:rPr>
              <a:t>Select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 &gt; 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Save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an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bar02 </a:t>
            </a:r>
            <a:r>
              <a:rPr lang="de-DE" sz="1200" dirty="0">
                <a:latin typeface="Segoe UI" panose="020B0502040204020203" pitchFamily="34" charset="0"/>
                <a:cs typeface="Segoe UI" panose="020B0502040204020203" pitchFamily="34" charset="0"/>
              </a:rPr>
              <a:t>and save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desktop</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78"/>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178 for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other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images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2, 3, 4</a:t>
            </a:r>
            <a:r>
              <a:rPr lang="de-DE" sz="1200" dirty="0">
                <a:latin typeface="Segoe UI" panose="020B0502040204020203" pitchFamily="34" charset="0"/>
                <a:cs typeface="Segoe UI" panose="020B0502040204020203" pitchFamily="34" charset="0"/>
              </a:rPr>
              <a:t>) &gt; 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Save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an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accordingly</a:t>
            </a:r>
            <a:r>
              <a:rPr lang="de-DE" sz="1200" dirty="0">
                <a:solidFill>
                  <a:srgbClr val="29AEE6"/>
                </a:solidFill>
                <a:latin typeface="Segoe UI" panose="020B0502040204020203" pitchFamily="34" charset="0"/>
                <a:cs typeface="Segoe UI" panose="020B0502040204020203" pitchFamily="34" charset="0"/>
              </a:rPr>
              <a:t> (bar02, bar03, bar04, bar05) </a:t>
            </a:r>
            <a:r>
              <a:rPr lang="de-DE" sz="1200" dirty="0">
                <a:latin typeface="Segoe UI" panose="020B0502040204020203" pitchFamily="34" charset="0"/>
                <a:cs typeface="Segoe UI" panose="020B0502040204020203" pitchFamily="34" charset="0"/>
              </a:rPr>
              <a:t>and save </a:t>
            </a:r>
            <a:r>
              <a:rPr lang="de-DE" sz="1200" dirty="0" err="1">
                <a:latin typeface="Segoe UI" panose="020B0502040204020203" pitchFamily="34" charset="0"/>
                <a:cs typeface="Segoe UI" panose="020B0502040204020203" pitchFamily="34" charset="0"/>
              </a:rPr>
              <a:t>them</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desktop</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78"/>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Canvas App Maker Studio</a:t>
            </a:r>
          </a:p>
          <a:p>
            <a:pPr marL="342900" indent="-342900">
              <a:buFont typeface="+mj-lt"/>
              <a:buAutoNum type="arabicPeriod" startAt="181"/>
            </a:pPr>
            <a:r>
              <a:rPr lang="de-DE" sz="1200" dirty="0">
                <a:latin typeface="Segoe UI" panose="020B0502040204020203" pitchFamily="34" charset="0"/>
                <a:cs typeface="Segoe UI" panose="020B0502040204020203" pitchFamily="34" charset="0"/>
              </a:rPr>
              <a:t>Click on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Edit Icon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Gallery2</a:t>
            </a:r>
          </a:p>
          <a:p>
            <a:pPr marL="342900" indent="-342900">
              <a:buFont typeface="+mj-lt"/>
              <a:buAutoNum type="arabicPeriod" startAt="181"/>
            </a:pPr>
            <a:r>
              <a:rPr lang="de-DE" sz="1200" dirty="0">
                <a:latin typeface="Segoe UI" panose="020B0502040204020203" pitchFamily="34" charset="0"/>
                <a:cs typeface="Segoe UI" panose="020B0502040204020203" pitchFamily="34" charset="0"/>
              </a:rPr>
              <a:t>Insert an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Gallery2 (Image7)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attributes</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Image: </a:t>
            </a:r>
            <a:r>
              <a:rPr lang="de-DE" sz="1200" dirty="0">
                <a:solidFill>
                  <a:srgbClr val="29AEE6"/>
                </a:solidFill>
                <a:latin typeface="Segoe UI" panose="020B0502040204020203" pitchFamily="34" charset="0"/>
                <a:cs typeface="Segoe UI" panose="020B0502040204020203" pitchFamily="34" charset="0"/>
              </a:rPr>
              <a:t>+ Add an </a:t>
            </a:r>
            <a:r>
              <a:rPr lang="de-DE" sz="1200" dirty="0" err="1">
                <a:solidFill>
                  <a:srgbClr val="29AEE6"/>
                </a:solidFill>
                <a:latin typeface="Segoe UI" panose="020B0502040204020203" pitchFamily="34" charset="0"/>
                <a:cs typeface="Segoe UI" panose="020B0502040204020203" pitchFamily="34" charset="0"/>
              </a:rPr>
              <a:t>image</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file</a:t>
            </a:r>
            <a:r>
              <a:rPr lang="de-DE" sz="1200" dirty="0">
                <a:solidFill>
                  <a:srgbClr val="29AEE6"/>
                </a:solidFill>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&gt; </a:t>
            </a:r>
            <a:r>
              <a:rPr lang="de-DE" sz="1200" dirty="0" err="1">
                <a:latin typeface="Segoe UI" panose="020B0502040204020203" pitchFamily="34" charset="0"/>
                <a:cs typeface="Segoe UI" panose="020B0502040204020203" pitchFamily="34" charset="0"/>
              </a:rPr>
              <a:t>upload</a:t>
            </a:r>
            <a:r>
              <a:rPr lang="de-DE" sz="1200" dirty="0">
                <a:latin typeface="Segoe UI" panose="020B0502040204020203" pitchFamily="34" charset="0"/>
                <a:cs typeface="Segoe UI" panose="020B0502040204020203" pitchFamily="34" charset="0"/>
              </a:rPr>
              <a:t> all </a:t>
            </a:r>
            <a:r>
              <a:rPr lang="de-DE" sz="1200" dirty="0" err="1">
                <a:latin typeface="Segoe UI" panose="020B0502040204020203" pitchFamily="34" charset="0"/>
                <a:cs typeface="Segoe UI" panose="020B0502040204020203" pitchFamily="34" charset="0"/>
              </a:rPr>
              <a:t>images</a:t>
            </a:r>
            <a:r>
              <a:rPr lang="de-DE" sz="1200" dirty="0">
                <a:latin typeface="Segoe UI" panose="020B0502040204020203" pitchFamily="34" charset="0"/>
                <a:cs typeface="Segoe UI" panose="020B0502040204020203" pitchFamily="34" charset="0"/>
              </a:rPr>
              <a:t>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178 – 179</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Image </a:t>
            </a:r>
            <a:r>
              <a:rPr lang="de-DE" sz="1200" dirty="0" err="1">
                <a:latin typeface="Segoe UI" panose="020B0502040204020203" pitchFamily="34" charset="0"/>
                <a:cs typeface="Segoe UI" panose="020B0502040204020203" pitchFamily="34" charset="0"/>
              </a:rPr>
              <a:t>position</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Stretch</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Y = 16</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X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en-US" sz="1200" dirty="0">
                <a:solidFill>
                  <a:srgbClr val="29AEE6"/>
                </a:solidFill>
                <a:latin typeface="Segoe UI" panose="020B0502040204020203" pitchFamily="34" charset="0"/>
                <a:cs typeface="Segoe UI" panose="020B0502040204020203" pitchFamily="34" charset="0"/>
              </a:rPr>
              <a:t>If(Mod(ThisItem.ID, 2) = 1, 32, 32/10)</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64 | Height = 100</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83"/>
            </a:pPr>
            <a:r>
              <a:rPr lang="de-DE" sz="1200" dirty="0">
                <a:latin typeface="Segoe UI" panose="020B0502040204020203" pitchFamily="34" charset="0"/>
                <a:cs typeface="Segoe UI" panose="020B0502040204020203" pitchFamily="34" charset="0"/>
              </a:rPr>
              <a:t>Select Image7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Image property is selected </a:t>
            </a:r>
          </a:p>
          <a:p>
            <a:pPr marL="342900" indent="-342900">
              <a:buFont typeface="+mj-lt"/>
              <a:buAutoNum type="arabicPeriod" startAt="183"/>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If(</a:t>
            </a:r>
            <a:r>
              <a:rPr lang="en-US" sz="1200" dirty="0" err="1">
                <a:solidFill>
                  <a:srgbClr val="29AEE6"/>
                </a:solidFill>
                <a:latin typeface="Segoe UI" panose="020B0502040204020203" pitchFamily="34" charset="0"/>
                <a:cs typeface="Segoe UI" panose="020B0502040204020203" pitchFamily="34" charset="0"/>
              </a:rPr>
              <a:t>LookUp</a:t>
            </a:r>
            <a:r>
              <a:rPr lang="en-US" sz="1200" dirty="0">
                <a:solidFill>
                  <a:srgbClr val="29AEE6"/>
                </a:solidFill>
                <a:latin typeface="Segoe UI" panose="020B0502040204020203" pitchFamily="34" charset="0"/>
                <a:cs typeface="Segoe UI" panose="020B0502040204020203" pitchFamily="34" charset="0"/>
              </a:rPr>
              <a:t>(Products, Shelf = ThisItem.ID, Stock) / </a:t>
            </a:r>
            <a:r>
              <a:rPr lang="en-US" sz="1200" dirty="0" err="1">
                <a:solidFill>
                  <a:srgbClr val="29AEE6"/>
                </a:solidFill>
                <a:latin typeface="Segoe UI" panose="020B0502040204020203" pitchFamily="34" charset="0"/>
                <a:cs typeface="Segoe UI" panose="020B0502040204020203" pitchFamily="34" charset="0"/>
              </a:rPr>
              <a:t>ThisItem.Capacity</a:t>
            </a:r>
            <a:r>
              <a:rPr lang="en-US" sz="1200" dirty="0">
                <a:solidFill>
                  <a:srgbClr val="29AEE6"/>
                </a:solidFill>
                <a:latin typeface="Segoe UI" panose="020B0502040204020203" pitchFamily="34" charset="0"/>
                <a:cs typeface="Segoe UI" panose="020B0502040204020203" pitchFamily="34" charset="0"/>
              </a:rPr>
              <a:t> &lt;= 0.2, bar02, If(</a:t>
            </a:r>
            <a:r>
              <a:rPr lang="en-US" sz="1200" dirty="0" err="1">
                <a:solidFill>
                  <a:srgbClr val="29AEE6"/>
                </a:solidFill>
                <a:latin typeface="Segoe UI" panose="020B0502040204020203" pitchFamily="34" charset="0"/>
                <a:cs typeface="Segoe UI" panose="020B0502040204020203" pitchFamily="34" charset="0"/>
              </a:rPr>
              <a:t>LookUp</a:t>
            </a:r>
            <a:r>
              <a:rPr lang="en-US" sz="1200" dirty="0">
                <a:solidFill>
                  <a:srgbClr val="29AEE6"/>
                </a:solidFill>
                <a:latin typeface="Segoe UI" panose="020B0502040204020203" pitchFamily="34" charset="0"/>
                <a:cs typeface="Segoe UI" panose="020B0502040204020203" pitchFamily="34" charset="0"/>
              </a:rPr>
              <a:t>(Products, Shelf = ThisItem.ID, Stock) / </a:t>
            </a:r>
            <a:r>
              <a:rPr lang="en-US" sz="1200" dirty="0" err="1">
                <a:solidFill>
                  <a:srgbClr val="29AEE6"/>
                </a:solidFill>
                <a:latin typeface="Segoe UI" panose="020B0502040204020203" pitchFamily="34" charset="0"/>
                <a:cs typeface="Segoe UI" panose="020B0502040204020203" pitchFamily="34" charset="0"/>
              </a:rPr>
              <a:t>ThisItem.Capacity</a:t>
            </a:r>
            <a:r>
              <a:rPr lang="en-US" sz="1200" dirty="0">
                <a:solidFill>
                  <a:srgbClr val="29AEE6"/>
                </a:solidFill>
                <a:latin typeface="Segoe UI" panose="020B0502040204020203" pitchFamily="34" charset="0"/>
                <a:cs typeface="Segoe UI" panose="020B0502040204020203" pitchFamily="34" charset="0"/>
              </a:rPr>
              <a:t> &lt;= 0.35, bar03, If(</a:t>
            </a:r>
            <a:r>
              <a:rPr lang="en-US" sz="1200" dirty="0" err="1">
                <a:solidFill>
                  <a:srgbClr val="29AEE6"/>
                </a:solidFill>
                <a:latin typeface="Segoe UI" panose="020B0502040204020203" pitchFamily="34" charset="0"/>
                <a:cs typeface="Segoe UI" panose="020B0502040204020203" pitchFamily="34" charset="0"/>
              </a:rPr>
              <a:t>LookUp</a:t>
            </a:r>
            <a:r>
              <a:rPr lang="en-US" sz="1200" dirty="0">
                <a:solidFill>
                  <a:srgbClr val="29AEE6"/>
                </a:solidFill>
                <a:latin typeface="Segoe UI" panose="020B0502040204020203" pitchFamily="34" charset="0"/>
                <a:cs typeface="Segoe UI" panose="020B0502040204020203" pitchFamily="34" charset="0"/>
              </a:rPr>
              <a:t>(Products, Shelf = ThisItem.ID, Stock) / </a:t>
            </a:r>
            <a:r>
              <a:rPr lang="en-US" sz="1200" dirty="0" err="1">
                <a:solidFill>
                  <a:srgbClr val="29AEE6"/>
                </a:solidFill>
                <a:latin typeface="Segoe UI" panose="020B0502040204020203" pitchFamily="34" charset="0"/>
                <a:cs typeface="Segoe UI" panose="020B0502040204020203" pitchFamily="34" charset="0"/>
              </a:rPr>
              <a:t>ThisItem.Capacity</a:t>
            </a:r>
            <a:r>
              <a:rPr lang="en-US" sz="1200" dirty="0">
                <a:solidFill>
                  <a:srgbClr val="29AEE6"/>
                </a:solidFill>
                <a:latin typeface="Segoe UI" panose="020B0502040204020203" pitchFamily="34" charset="0"/>
                <a:cs typeface="Segoe UI" panose="020B0502040204020203" pitchFamily="34" charset="0"/>
              </a:rPr>
              <a:t> &lt;= 0.8, bar05, bar04)))</a:t>
            </a:r>
            <a:endParaRPr lang="en-US" sz="1200" dirty="0">
              <a:latin typeface="Segoe UI" panose="020B0502040204020203" pitchFamily="34" charset="0"/>
              <a:cs typeface="Segoe UI" panose="020B0502040204020203" pitchFamily="34" charset="0"/>
            </a:endParaRPr>
          </a:p>
          <a:p>
            <a:pPr marL="342900" indent="-342900">
              <a:buFont typeface="+mj-lt"/>
              <a:buAutoNum type="arabicPeriod" startAt="185"/>
            </a:pPr>
            <a:r>
              <a:rPr lang="de-DE" sz="1200" dirty="0">
                <a:latin typeface="Segoe UI" panose="020B0502040204020203" pitchFamily="34" charset="0"/>
                <a:cs typeface="Segoe UI" panose="020B0502040204020203" pitchFamily="34" charset="0"/>
              </a:rPr>
              <a:t>Select Image7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Right mouse click &gt; Reorder &gt; Send to back</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85"/>
            </a:pPr>
            <a:endParaRPr lang="de-DE" sz="1200" dirty="0">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D58ED2F9-4BB2-419B-BCB6-A69FA8CF9F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2121" y="1846796"/>
            <a:ext cx="5838154" cy="4352328"/>
          </a:xfrm>
          <a:prstGeom prst="rect">
            <a:avLst/>
          </a:prstGeom>
        </p:spPr>
      </p:pic>
      <p:sp>
        <p:nvSpPr>
          <p:cNvPr id="20" name="Rechteck: abgerundete Ecken 19">
            <a:extLst>
              <a:ext uri="{FF2B5EF4-FFF2-40B4-BE49-F238E27FC236}">
                <a16:creationId xmlns:a16="http://schemas.microsoft.com/office/drawing/2014/main" id="{7C65510D-4F2C-4D00-9855-2904FEE50476}"/>
              </a:ext>
            </a:extLst>
          </p:cNvPr>
          <p:cNvSpPr/>
          <p:nvPr/>
        </p:nvSpPr>
        <p:spPr>
          <a:xfrm>
            <a:off x="6381412" y="561760"/>
            <a:ext cx="624185" cy="942188"/>
          </a:xfrm>
          <a:prstGeom prst="roundRect">
            <a:avLst>
              <a:gd name="adj" fmla="val 20291"/>
            </a:avLst>
          </a:prstGeom>
          <a:solidFill>
            <a:srgbClr val="F9C5C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abgerundete Ecken 25">
            <a:extLst>
              <a:ext uri="{FF2B5EF4-FFF2-40B4-BE49-F238E27FC236}">
                <a16:creationId xmlns:a16="http://schemas.microsoft.com/office/drawing/2014/main" id="{43018F40-3EA1-4BCC-9967-AD91FAE08558}"/>
              </a:ext>
            </a:extLst>
          </p:cNvPr>
          <p:cNvSpPr/>
          <p:nvPr/>
        </p:nvSpPr>
        <p:spPr>
          <a:xfrm>
            <a:off x="7805008" y="561760"/>
            <a:ext cx="624185" cy="942188"/>
          </a:xfrm>
          <a:prstGeom prst="roundRect">
            <a:avLst>
              <a:gd name="adj" fmla="val 20291"/>
            </a:avLst>
          </a:prstGeom>
          <a:solidFill>
            <a:srgbClr val="ABE7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abgerundete Ecken 27">
            <a:extLst>
              <a:ext uri="{FF2B5EF4-FFF2-40B4-BE49-F238E27FC236}">
                <a16:creationId xmlns:a16="http://schemas.microsoft.com/office/drawing/2014/main" id="{C32975FD-CD30-4BDC-86E4-7278B9FDD35E}"/>
              </a:ext>
            </a:extLst>
          </p:cNvPr>
          <p:cNvSpPr/>
          <p:nvPr/>
        </p:nvSpPr>
        <p:spPr>
          <a:xfrm>
            <a:off x="8516807" y="561760"/>
            <a:ext cx="624185" cy="942188"/>
          </a:xfrm>
          <a:prstGeom prst="roundRect">
            <a:avLst>
              <a:gd name="adj" fmla="val 20291"/>
            </a:avLst>
          </a:prstGeom>
          <a:solidFill>
            <a:srgbClr val="D5DFE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abgerundete Ecken 33">
            <a:extLst>
              <a:ext uri="{FF2B5EF4-FFF2-40B4-BE49-F238E27FC236}">
                <a16:creationId xmlns:a16="http://schemas.microsoft.com/office/drawing/2014/main" id="{835946AB-889F-4C2A-950B-3BC7D4CFED5E}"/>
              </a:ext>
            </a:extLst>
          </p:cNvPr>
          <p:cNvSpPr/>
          <p:nvPr/>
        </p:nvSpPr>
        <p:spPr>
          <a:xfrm>
            <a:off x="7093210" y="561760"/>
            <a:ext cx="624185" cy="942188"/>
          </a:xfrm>
          <a:prstGeom prst="roundRect">
            <a:avLst>
              <a:gd name="adj" fmla="val 20291"/>
            </a:avLst>
          </a:prstGeom>
          <a:solidFill>
            <a:srgbClr val="F6D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Ellipse 35">
            <a:extLst>
              <a:ext uri="{FF2B5EF4-FFF2-40B4-BE49-F238E27FC236}">
                <a16:creationId xmlns:a16="http://schemas.microsoft.com/office/drawing/2014/main" id="{096B7F69-FB33-40EA-AEAC-15B386A98AB7}"/>
              </a:ext>
            </a:extLst>
          </p:cNvPr>
          <p:cNvSpPr/>
          <p:nvPr/>
        </p:nvSpPr>
        <p:spPr>
          <a:xfrm>
            <a:off x="6214635" y="41377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37" name="Ellipse 36">
            <a:extLst>
              <a:ext uri="{FF2B5EF4-FFF2-40B4-BE49-F238E27FC236}">
                <a16:creationId xmlns:a16="http://schemas.microsoft.com/office/drawing/2014/main" id="{A4D501F3-41AD-49FC-A9DE-EF3D5AEE2939}"/>
              </a:ext>
            </a:extLst>
          </p:cNvPr>
          <p:cNvSpPr/>
          <p:nvPr/>
        </p:nvSpPr>
        <p:spPr>
          <a:xfrm>
            <a:off x="7007587" y="41377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38" name="Ellipse 37">
            <a:extLst>
              <a:ext uri="{FF2B5EF4-FFF2-40B4-BE49-F238E27FC236}">
                <a16:creationId xmlns:a16="http://schemas.microsoft.com/office/drawing/2014/main" id="{2A78C23F-64C2-4C01-A513-9CB37F4FFED2}"/>
              </a:ext>
            </a:extLst>
          </p:cNvPr>
          <p:cNvSpPr/>
          <p:nvPr/>
        </p:nvSpPr>
        <p:spPr>
          <a:xfrm>
            <a:off x="7717394" y="41377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39" name="Ellipse 38">
            <a:extLst>
              <a:ext uri="{FF2B5EF4-FFF2-40B4-BE49-F238E27FC236}">
                <a16:creationId xmlns:a16="http://schemas.microsoft.com/office/drawing/2014/main" id="{126D8363-87E0-4620-9EA3-81C7DF267CE8}"/>
              </a:ext>
            </a:extLst>
          </p:cNvPr>
          <p:cNvSpPr/>
          <p:nvPr/>
        </p:nvSpPr>
        <p:spPr>
          <a:xfrm>
            <a:off x="8433801" y="41377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
        <p:nvSpPr>
          <p:cNvPr id="40" name="Rechteck: abgerundete Ecken 39">
            <a:extLst>
              <a:ext uri="{FF2B5EF4-FFF2-40B4-BE49-F238E27FC236}">
                <a16:creationId xmlns:a16="http://schemas.microsoft.com/office/drawing/2014/main" id="{A9DEB930-E627-4058-B7DF-A1A576513E1D}"/>
              </a:ext>
            </a:extLst>
          </p:cNvPr>
          <p:cNvSpPr/>
          <p:nvPr/>
        </p:nvSpPr>
        <p:spPr>
          <a:xfrm>
            <a:off x="6381412" y="1535213"/>
            <a:ext cx="624184" cy="233442"/>
          </a:xfrm>
          <a:prstGeom prst="roundRect">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Segoe UI Semibold" panose="020B0702040204020203" pitchFamily="34" charset="0"/>
                <a:cs typeface="Segoe UI Semibold" panose="020B0702040204020203" pitchFamily="34" charset="0"/>
              </a:rPr>
              <a:t>bar02</a:t>
            </a:r>
          </a:p>
        </p:txBody>
      </p:sp>
      <p:sp>
        <p:nvSpPr>
          <p:cNvPr id="41" name="Rechteck: abgerundete Ecken 40">
            <a:extLst>
              <a:ext uri="{FF2B5EF4-FFF2-40B4-BE49-F238E27FC236}">
                <a16:creationId xmlns:a16="http://schemas.microsoft.com/office/drawing/2014/main" id="{E8E14B11-FAE4-4A4B-B77D-5A6AD6D1EF8B}"/>
              </a:ext>
            </a:extLst>
          </p:cNvPr>
          <p:cNvSpPr/>
          <p:nvPr/>
        </p:nvSpPr>
        <p:spPr>
          <a:xfrm>
            <a:off x="7093210" y="1535213"/>
            <a:ext cx="624184" cy="233442"/>
          </a:xfrm>
          <a:prstGeom prst="roundRect">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Segoe UI Semibold" panose="020B0702040204020203" pitchFamily="34" charset="0"/>
                <a:cs typeface="Segoe UI Semibold" panose="020B0702040204020203" pitchFamily="34" charset="0"/>
              </a:rPr>
              <a:t>bar03</a:t>
            </a:r>
          </a:p>
        </p:txBody>
      </p:sp>
      <p:sp>
        <p:nvSpPr>
          <p:cNvPr id="42" name="Rechteck: abgerundete Ecken 41">
            <a:extLst>
              <a:ext uri="{FF2B5EF4-FFF2-40B4-BE49-F238E27FC236}">
                <a16:creationId xmlns:a16="http://schemas.microsoft.com/office/drawing/2014/main" id="{146C9301-5F8A-454A-B193-5BD342AAB824}"/>
              </a:ext>
            </a:extLst>
          </p:cNvPr>
          <p:cNvSpPr/>
          <p:nvPr/>
        </p:nvSpPr>
        <p:spPr>
          <a:xfrm>
            <a:off x="7805008" y="1535213"/>
            <a:ext cx="624184" cy="233442"/>
          </a:xfrm>
          <a:prstGeom prst="roundRect">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Segoe UI Semibold" panose="020B0702040204020203" pitchFamily="34" charset="0"/>
                <a:cs typeface="Segoe UI Semibold" panose="020B0702040204020203" pitchFamily="34" charset="0"/>
              </a:rPr>
              <a:t>bar04</a:t>
            </a:r>
          </a:p>
        </p:txBody>
      </p:sp>
      <p:sp>
        <p:nvSpPr>
          <p:cNvPr id="43" name="Rechteck: abgerundete Ecken 42">
            <a:extLst>
              <a:ext uri="{FF2B5EF4-FFF2-40B4-BE49-F238E27FC236}">
                <a16:creationId xmlns:a16="http://schemas.microsoft.com/office/drawing/2014/main" id="{1DC6A8A7-D605-4910-AA5A-30BFDD650DBB}"/>
              </a:ext>
            </a:extLst>
          </p:cNvPr>
          <p:cNvSpPr/>
          <p:nvPr/>
        </p:nvSpPr>
        <p:spPr>
          <a:xfrm>
            <a:off x="8516807" y="1535213"/>
            <a:ext cx="624184" cy="233442"/>
          </a:xfrm>
          <a:prstGeom prst="roundRect">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Segoe UI Semibold" panose="020B0702040204020203" pitchFamily="34" charset="0"/>
                <a:cs typeface="Segoe UI Semibold" panose="020B0702040204020203" pitchFamily="34" charset="0"/>
              </a:rPr>
              <a:t>bar05</a:t>
            </a:r>
          </a:p>
        </p:txBody>
      </p:sp>
    </p:spTree>
    <p:extLst>
      <p:ext uri="{BB962C8B-B14F-4D97-AF65-F5344CB8AC3E}">
        <p14:creationId xmlns:p14="http://schemas.microsoft.com/office/powerpoint/2010/main" val="2768611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abgerundete Ecken 39">
            <a:extLst>
              <a:ext uri="{FF2B5EF4-FFF2-40B4-BE49-F238E27FC236}">
                <a16:creationId xmlns:a16="http://schemas.microsoft.com/office/drawing/2014/main" id="{47CE53E0-ECDA-4948-9E92-06A4C510C29F}"/>
              </a:ext>
            </a:extLst>
          </p:cNvPr>
          <p:cNvSpPr/>
          <p:nvPr/>
        </p:nvSpPr>
        <p:spPr>
          <a:xfrm>
            <a:off x="6381411" y="542224"/>
            <a:ext cx="624185" cy="942188"/>
          </a:xfrm>
          <a:prstGeom prst="roundRect">
            <a:avLst>
              <a:gd name="adj" fmla="val 20291"/>
            </a:avLst>
          </a:prstGeom>
          <a:solidFill>
            <a:srgbClr val="F5554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abgerundete Ecken 41">
            <a:extLst>
              <a:ext uri="{FF2B5EF4-FFF2-40B4-BE49-F238E27FC236}">
                <a16:creationId xmlns:a16="http://schemas.microsoft.com/office/drawing/2014/main" id="{2C9A2A7F-B596-4166-A995-575F93B1AFB1}"/>
              </a:ext>
            </a:extLst>
          </p:cNvPr>
          <p:cNvSpPr/>
          <p:nvPr/>
        </p:nvSpPr>
        <p:spPr>
          <a:xfrm>
            <a:off x="7805009" y="542224"/>
            <a:ext cx="624185" cy="942188"/>
          </a:xfrm>
          <a:prstGeom prst="roundRect">
            <a:avLst>
              <a:gd name="adj" fmla="val 20291"/>
            </a:avLst>
          </a:prstGeom>
          <a:solidFill>
            <a:srgbClr val="3DC7A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abgerundete Ecken 43">
            <a:extLst>
              <a:ext uri="{FF2B5EF4-FFF2-40B4-BE49-F238E27FC236}">
                <a16:creationId xmlns:a16="http://schemas.microsoft.com/office/drawing/2014/main" id="{9AEF7E66-94A3-4D37-9ED6-4F985D20910D}"/>
              </a:ext>
            </a:extLst>
          </p:cNvPr>
          <p:cNvSpPr/>
          <p:nvPr/>
        </p:nvSpPr>
        <p:spPr>
          <a:xfrm>
            <a:off x="8516807" y="542224"/>
            <a:ext cx="624185" cy="942188"/>
          </a:xfrm>
          <a:prstGeom prst="roundRect">
            <a:avLst>
              <a:gd name="adj" fmla="val 20291"/>
            </a:avLst>
          </a:prstGeom>
          <a:solidFill>
            <a:srgbClr val="C2CED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abgerundete Ecken 45">
            <a:extLst>
              <a:ext uri="{FF2B5EF4-FFF2-40B4-BE49-F238E27FC236}">
                <a16:creationId xmlns:a16="http://schemas.microsoft.com/office/drawing/2014/main" id="{0768A542-E1F7-4D3B-9C07-9C043FB62DB4}"/>
              </a:ext>
            </a:extLst>
          </p:cNvPr>
          <p:cNvSpPr/>
          <p:nvPr/>
        </p:nvSpPr>
        <p:spPr>
          <a:xfrm>
            <a:off x="7093210" y="542224"/>
            <a:ext cx="624185" cy="942188"/>
          </a:xfrm>
          <a:prstGeom prst="roundRect">
            <a:avLst>
              <a:gd name="adj" fmla="val 20291"/>
            </a:avLst>
          </a:prstGeom>
          <a:solidFill>
            <a:srgbClr val="F59B2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120811"/>
            <a:ext cx="4535923" cy="5078313"/>
          </a:xfrm>
          <a:prstGeom prst="rect">
            <a:avLst/>
          </a:prstGeom>
          <a:noFill/>
        </p:spPr>
        <p:txBody>
          <a:bodyPr wrap="square" rtlCol="0">
            <a:spAutoFit/>
          </a:bodyPr>
          <a:lstStyle/>
          <a:p>
            <a:pPr marL="342900" indent="-342900">
              <a:buFont typeface="+mj-lt"/>
              <a:buAutoNum type="arabicPeriod" startAt="186"/>
            </a:pPr>
            <a:r>
              <a:rPr lang="de-DE" sz="1200" dirty="0">
                <a:latin typeface="Segoe UI" panose="020B0502040204020203" pitchFamily="34" charset="0"/>
                <a:cs typeface="Segoe UI" panose="020B0502040204020203" pitchFamily="34" charset="0"/>
              </a:rPr>
              <a:t>Select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1</a:t>
            </a:r>
            <a:r>
              <a:rPr lang="de-DE" sz="1200" dirty="0">
                <a:latin typeface="Segoe UI" panose="020B0502040204020203" pitchFamily="34" charset="0"/>
                <a:cs typeface="Segoe UI" panose="020B0502040204020203" pitchFamily="34" charset="0"/>
              </a:rPr>
              <a:t>) &gt; 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Save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an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bar02a </a:t>
            </a:r>
            <a:r>
              <a:rPr lang="de-DE" sz="1200" dirty="0">
                <a:latin typeface="Segoe UI" panose="020B0502040204020203" pitchFamily="34" charset="0"/>
                <a:cs typeface="Segoe UI" panose="020B0502040204020203" pitchFamily="34" charset="0"/>
              </a:rPr>
              <a:t>and save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desktop</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86"/>
            </a:pPr>
            <a:r>
              <a:rPr lang="de-DE" sz="1200" dirty="0">
                <a:latin typeface="Segoe UI" panose="020B0502040204020203" pitchFamily="34" charset="0"/>
                <a:cs typeface="Segoe UI" panose="020B0502040204020203" pitchFamily="34" charset="0"/>
              </a:rPr>
              <a:t>Repeat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186 for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other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images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2, 3, 4</a:t>
            </a:r>
            <a:r>
              <a:rPr lang="de-DE" sz="1200" dirty="0">
                <a:latin typeface="Segoe UI" panose="020B0502040204020203" pitchFamily="34" charset="0"/>
                <a:cs typeface="Segoe UI" panose="020B0502040204020203" pitchFamily="34" charset="0"/>
              </a:rPr>
              <a:t>) &gt; Right </a:t>
            </a:r>
            <a:r>
              <a:rPr lang="de-DE" sz="1200" dirty="0" err="1">
                <a:latin typeface="Segoe UI" panose="020B0502040204020203" pitchFamily="34" charset="0"/>
                <a:cs typeface="Segoe UI" panose="020B0502040204020203" pitchFamily="34" charset="0"/>
              </a:rPr>
              <a:t>mouse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&gt; Save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an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&gt;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accordingly</a:t>
            </a:r>
            <a:r>
              <a:rPr lang="de-DE" sz="1200" dirty="0">
                <a:solidFill>
                  <a:srgbClr val="29AEE6"/>
                </a:solidFill>
                <a:latin typeface="Segoe UI" panose="020B0502040204020203" pitchFamily="34" charset="0"/>
                <a:cs typeface="Segoe UI" panose="020B0502040204020203" pitchFamily="34" charset="0"/>
              </a:rPr>
              <a:t> (bar02a, bar03a, bar04a, bar05a) </a:t>
            </a:r>
            <a:r>
              <a:rPr lang="de-DE" sz="1200" dirty="0">
                <a:latin typeface="Segoe UI" panose="020B0502040204020203" pitchFamily="34" charset="0"/>
                <a:cs typeface="Segoe UI" panose="020B0502040204020203" pitchFamily="34" charset="0"/>
              </a:rPr>
              <a:t>and save </a:t>
            </a:r>
            <a:r>
              <a:rPr lang="de-DE" sz="1200" dirty="0" err="1">
                <a:latin typeface="Segoe UI" panose="020B0502040204020203" pitchFamily="34" charset="0"/>
                <a:cs typeface="Segoe UI" panose="020B0502040204020203" pitchFamily="34" charset="0"/>
              </a:rPr>
              <a:t>them</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desktop</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88"/>
            </a:pPr>
            <a:r>
              <a:rPr lang="de-DE" sz="1200" dirty="0">
                <a:latin typeface="Segoe UI" panose="020B0502040204020203" pitchFamily="34" charset="0"/>
                <a:cs typeface="Segoe UI" panose="020B0502040204020203" pitchFamily="34" charset="0"/>
              </a:rPr>
              <a:t>Go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Canvas App Maker Studio</a:t>
            </a:r>
          </a:p>
          <a:p>
            <a:pPr marL="342900" indent="-342900">
              <a:buFont typeface="+mj-lt"/>
              <a:buAutoNum type="arabicPeriod" startAt="189"/>
            </a:pPr>
            <a:r>
              <a:rPr lang="de-DE" sz="1200" dirty="0">
                <a:latin typeface="Segoe UI" panose="020B0502040204020203" pitchFamily="34" charset="0"/>
                <a:cs typeface="Segoe UI" panose="020B0502040204020203" pitchFamily="34" charset="0"/>
              </a:rPr>
              <a:t>Click on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Edit Icon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Gallery2</a:t>
            </a:r>
          </a:p>
          <a:p>
            <a:pPr marL="342900" indent="-342900">
              <a:buFont typeface="+mj-lt"/>
              <a:buAutoNum type="arabicPeriod" startAt="189"/>
            </a:pPr>
            <a:r>
              <a:rPr lang="de-DE" sz="1200" dirty="0">
                <a:latin typeface="Segoe UI" panose="020B0502040204020203" pitchFamily="34" charset="0"/>
                <a:cs typeface="Segoe UI" panose="020B0502040204020203" pitchFamily="34" charset="0"/>
              </a:rPr>
              <a:t>Insert an </a:t>
            </a:r>
            <a:r>
              <a:rPr lang="de-DE" sz="1200" dirty="0" err="1">
                <a:latin typeface="Segoe UI" panose="020B0502040204020203" pitchFamily="34" charset="0"/>
                <a:cs typeface="Segoe UI" panose="020B0502040204020203" pitchFamily="34" charset="0"/>
              </a:rPr>
              <a:t>image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Gallery2 (Image8)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attributes</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Image: </a:t>
            </a:r>
            <a:r>
              <a:rPr lang="de-DE" sz="1200" dirty="0">
                <a:solidFill>
                  <a:srgbClr val="29AEE6"/>
                </a:solidFill>
                <a:latin typeface="Segoe UI" panose="020B0502040204020203" pitchFamily="34" charset="0"/>
                <a:cs typeface="Segoe UI" panose="020B0502040204020203" pitchFamily="34" charset="0"/>
              </a:rPr>
              <a:t>+ Add an </a:t>
            </a:r>
            <a:r>
              <a:rPr lang="de-DE" sz="1200" dirty="0" err="1">
                <a:solidFill>
                  <a:srgbClr val="29AEE6"/>
                </a:solidFill>
                <a:latin typeface="Segoe UI" panose="020B0502040204020203" pitchFamily="34" charset="0"/>
                <a:cs typeface="Segoe UI" panose="020B0502040204020203" pitchFamily="34" charset="0"/>
              </a:rPr>
              <a:t>image</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file</a:t>
            </a:r>
            <a:r>
              <a:rPr lang="de-DE" sz="1200" dirty="0">
                <a:solidFill>
                  <a:srgbClr val="29AEE6"/>
                </a:solidFill>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&gt; </a:t>
            </a:r>
            <a:r>
              <a:rPr lang="de-DE" sz="1200" dirty="0" err="1">
                <a:latin typeface="Segoe UI" panose="020B0502040204020203" pitchFamily="34" charset="0"/>
                <a:cs typeface="Segoe UI" panose="020B0502040204020203" pitchFamily="34" charset="0"/>
              </a:rPr>
              <a:t>upload</a:t>
            </a:r>
            <a:r>
              <a:rPr lang="de-DE" sz="1200" dirty="0">
                <a:latin typeface="Segoe UI" panose="020B0502040204020203" pitchFamily="34" charset="0"/>
                <a:cs typeface="Segoe UI" panose="020B0502040204020203" pitchFamily="34" charset="0"/>
              </a:rPr>
              <a:t> all </a:t>
            </a:r>
            <a:r>
              <a:rPr lang="de-DE" sz="1200" dirty="0" err="1">
                <a:latin typeface="Segoe UI" panose="020B0502040204020203" pitchFamily="34" charset="0"/>
                <a:cs typeface="Segoe UI" panose="020B0502040204020203" pitchFamily="34" charset="0"/>
              </a:rPr>
              <a:t>images</a:t>
            </a:r>
            <a:r>
              <a:rPr lang="de-DE" sz="1200" dirty="0">
                <a:latin typeface="Segoe UI" panose="020B0502040204020203" pitchFamily="34" charset="0"/>
                <a:cs typeface="Segoe UI" panose="020B0502040204020203" pitchFamily="34" charset="0"/>
              </a:rPr>
              <a:t>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186 – 187</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Image </a:t>
            </a:r>
            <a:r>
              <a:rPr lang="de-DE" sz="1200" dirty="0" err="1">
                <a:latin typeface="Segoe UI" panose="020B0502040204020203" pitchFamily="34" charset="0"/>
                <a:cs typeface="Segoe UI" panose="020B0502040204020203" pitchFamily="34" charset="0"/>
              </a:rPr>
              <a:t>position</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Stretch</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Y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Image7.Y</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X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Image7.X</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Height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Image7.Height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Width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en-US" sz="1200" dirty="0">
                <a:solidFill>
                  <a:srgbClr val="29AEE6"/>
                </a:solidFill>
                <a:latin typeface="Segoe UI" panose="020B0502040204020203" pitchFamily="34" charset="0"/>
                <a:cs typeface="Segoe UI" panose="020B0502040204020203" pitchFamily="34" charset="0"/>
              </a:rPr>
              <a:t>(</a:t>
            </a:r>
            <a:r>
              <a:rPr lang="en-US" sz="1200" dirty="0" err="1">
                <a:solidFill>
                  <a:srgbClr val="29AEE6"/>
                </a:solidFill>
                <a:latin typeface="Segoe UI" panose="020B0502040204020203" pitchFamily="34" charset="0"/>
                <a:cs typeface="Segoe UI" panose="020B0502040204020203" pitchFamily="34" charset="0"/>
              </a:rPr>
              <a:t>LookUp</a:t>
            </a:r>
            <a:r>
              <a:rPr lang="en-US" sz="1200" dirty="0">
                <a:solidFill>
                  <a:srgbClr val="29AEE6"/>
                </a:solidFill>
                <a:latin typeface="Segoe UI" panose="020B0502040204020203" pitchFamily="34" charset="0"/>
                <a:cs typeface="Segoe UI" panose="020B0502040204020203" pitchFamily="34" charset="0"/>
              </a:rPr>
              <a:t>(Products, Shelf = ThisItem.ID, Stock) / </a:t>
            </a:r>
            <a:r>
              <a:rPr lang="en-US" sz="1200" dirty="0" err="1">
                <a:solidFill>
                  <a:srgbClr val="29AEE6"/>
                </a:solidFill>
                <a:latin typeface="Segoe UI" panose="020B0502040204020203" pitchFamily="34" charset="0"/>
                <a:cs typeface="Segoe UI" panose="020B0502040204020203" pitchFamily="34" charset="0"/>
              </a:rPr>
              <a:t>ThisItem.Capacity</a:t>
            </a:r>
            <a:r>
              <a:rPr lang="en-US" sz="1200" dirty="0">
                <a:solidFill>
                  <a:srgbClr val="29AEE6"/>
                </a:solidFill>
                <a:latin typeface="Segoe UI" panose="020B0502040204020203" pitchFamily="34" charset="0"/>
                <a:cs typeface="Segoe UI" panose="020B0502040204020203" pitchFamily="34" charset="0"/>
              </a:rPr>
              <a:t>) * Image7.Width</a:t>
            </a:r>
          </a:p>
          <a:p>
            <a:pPr marL="342900" indent="-342900">
              <a:buFont typeface="+mj-lt"/>
              <a:buAutoNum type="arabicPeriod" startAt="191"/>
            </a:pPr>
            <a:r>
              <a:rPr lang="de-DE" sz="1200" dirty="0">
                <a:latin typeface="Segoe UI" panose="020B0502040204020203" pitchFamily="34" charset="0"/>
                <a:cs typeface="Segoe UI" panose="020B0502040204020203" pitchFamily="34" charset="0"/>
              </a:rPr>
              <a:t>Select Image8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Image property is selected </a:t>
            </a:r>
          </a:p>
          <a:p>
            <a:pPr marL="342900" indent="-342900">
              <a:buFont typeface="+mj-lt"/>
              <a:buAutoNum type="arabicPeriod" startAt="191"/>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Switch(Image7.Image, bar02,bar02a, bar03, bar03a, bar04, bar04a, bar05, bar05a) </a:t>
            </a:r>
          </a:p>
          <a:p>
            <a:pPr marL="342900" indent="-342900">
              <a:buFont typeface="+mj-lt"/>
              <a:buAutoNum type="arabicPeriod" startAt="191"/>
            </a:pPr>
            <a:r>
              <a:rPr lang="de-DE" sz="1200" dirty="0">
                <a:latin typeface="Segoe UI" panose="020B0502040204020203" pitchFamily="34" charset="0"/>
                <a:cs typeface="Segoe UI" panose="020B0502040204020203" pitchFamily="34" charset="0"/>
              </a:rPr>
              <a:t>Select Image8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Right mouse click &gt; Reorder &gt; Send to backward</a:t>
            </a:r>
          </a:p>
          <a:p>
            <a:pPr marL="342900" indent="-342900">
              <a:buFont typeface="+mj-lt"/>
              <a:buAutoNum type="arabicPeriod" startAt="191"/>
            </a:pPr>
            <a:r>
              <a:rPr lang="en-US" sz="1200" dirty="0">
                <a:latin typeface="Segoe UI" panose="020B0502040204020203" pitchFamily="34" charset="0"/>
                <a:cs typeface="Segoe UI" panose="020B0502040204020203" pitchFamily="34" charset="0"/>
              </a:rPr>
              <a:t>Repeat step 193 once more</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186"/>
            </a:pPr>
            <a:endParaRPr lang="de-DE" sz="1200" dirty="0">
              <a:latin typeface="Segoe UI" panose="020B0502040204020203" pitchFamily="34" charset="0"/>
              <a:cs typeface="Segoe UI" panose="020B0502040204020203" pitchFamily="34" charset="0"/>
            </a:endParaRPr>
          </a:p>
        </p:txBody>
      </p:sp>
      <p:sp>
        <p:nvSpPr>
          <p:cNvPr id="11" name="Ellipse 10">
            <a:extLst>
              <a:ext uri="{FF2B5EF4-FFF2-40B4-BE49-F238E27FC236}">
                <a16:creationId xmlns:a16="http://schemas.microsoft.com/office/drawing/2014/main" id="{3E37C2FC-EBDA-4BF1-AFD5-DE24B5F1E8FB}"/>
              </a:ext>
            </a:extLst>
          </p:cNvPr>
          <p:cNvSpPr/>
          <p:nvPr/>
        </p:nvSpPr>
        <p:spPr>
          <a:xfrm>
            <a:off x="6214635" y="41377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12" name="Ellipse 11">
            <a:extLst>
              <a:ext uri="{FF2B5EF4-FFF2-40B4-BE49-F238E27FC236}">
                <a16:creationId xmlns:a16="http://schemas.microsoft.com/office/drawing/2014/main" id="{0CA1F06A-F86F-4271-B949-33D7AF8483B5}"/>
              </a:ext>
            </a:extLst>
          </p:cNvPr>
          <p:cNvSpPr/>
          <p:nvPr/>
        </p:nvSpPr>
        <p:spPr>
          <a:xfrm>
            <a:off x="7007587" y="41377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6" name="Ellipse 25">
            <a:extLst>
              <a:ext uri="{FF2B5EF4-FFF2-40B4-BE49-F238E27FC236}">
                <a16:creationId xmlns:a16="http://schemas.microsoft.com/office/drawing/2014/main" id="{179B105D-03D1-40FC-AE6D-89484B15F83B}"/>
              </a:ext>
            </a:extLst>
          </p:cNvPr>
          <p:cNvSpPr/>
          <p:nvPr/>
        </p:nvSpPr>
        <p:spPr>
          <a:xfrm>
            <a:off x="7717394" y="41377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28" name="Ellipse 27">
            <a:extLst>
              <a:ext uri="{FF2B5EF4-FFF2-40B4-BE49-F238E27FC236}">
                <a16:creationId xmlns:a16="http://schemas.microsoft.com/office/drawing/2014/main" id="{34D42C9D-F5BB-49FE-BFA9-1A9889C5DC05}"/>
              </a:ext>
            </a:extLst>
          </p:cNvPr>
          <p:cNvSpPr/>
          <p:nvPr/>
        </p:nvSpPr>
        <p:spPr>
          <a:xfrm>
            <a:off x="8433801" y="41377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
        <p:nvSpPr>
          <p:cNvPr id="30" name="Rechteck: abgerundete Ecken 29">
            <a:extLst>
              <a:ext uri="{FF2B5EF4-FFF2-40B4-BE49-F238E27FC236}">
                <a16:creationId xmlns:a16="http://schemas.microsoft.com/office/drawing/2014/main" id="{B19180DF-B35B-4BED-80FC-C29510958545}"/>
              </a:ext>
            </a:extLst>
          </p:cNvPr>
          <p:cNvSpPr/>
          <p:nvPr/>
        </p:nvSpPr>
        <p:spPr>
          <a:xfrm>
            <a:off x="6381412" y="1535213"/>
            <a:ext cx="624184" cy="233442"/>
          </a:xfrm>
          <a:prstGeom prst="roundRect">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1100" dirty="0">
                <a:latin typeface="Segoe UI Semibold" panose="020B0702040204020203" pitchFamily="34" charset="0"/>
                <a:cs typeface="Segoe UI Semibold" panose="020B0702040204020203" pitchFamily="34" charset="0"/>
              </a:rPr>
              <a:t>bar02a</a:t>
            </a:r>
          </a:p>
        </p:txBody>
      </p:sp>
      <p:sp>
        <p:nvSpPr>
          <p:cNvPr id="32" name="Rechteck: abgerundete Ecken 31">
            <a:extLst>
              <a:ext uri="{FF2B5EF4-FFF2-40B4-BE49-F238E27FC236}">
                <a16:creationId xmlns:a16="http://schemas.microsoft.com/office/drawing/2014/main" id="{37FBA4F7-723D-41DC-A757-6A74BAAB6F7A}"/>
              </a:ext>
            </a:extLst>
          </p:cNvPr>
          <p:cNvSpPr/>
          <p:nvPr/>
        </p:nvSpPr>
        <p:spPr>
          <a:xfrm>
            <a:off x="7093210" y="1535213"/>
            <a:ext cx="624184" cy="233442"/>
          </a:xfrm>
          <a:prstGeom prst="roundRect">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1100" dirty="0">
                <a:latin typeface="Segoe UI Semibold" panose="020B0702040204020203" pitchFamily="34" charset="0"/>
                <a:cs typeface="Segoe UI Semibold" panose="020B0702040204020203" pitchFamily="34" charset="0"/>
              </a:rPr>
              <a:t>bar03a</a:t>
            </a:r>
          </a:p>
        </p:txBody>
      </p:sp>
      <p:sp>
        <p:nvSpPr>
          <p:cNvPr id="34" name="Rechteck: abgerundete Ecken 33">
            <a:extLst>
              <a:ext uri="{FF2B5EF4-FFF2-40B4-BE49-F238E27FC236}">
                <a16:creationId xmlns:a16="http://schemas.microsoft.com/office/drawing/2014/main" id="{CB3DCCD9-D6BC-46F1-9834-3F62474DE4A8}"/>
              </a:ext>
            </a:extLst>
          </p:cNvPr>
          <p:cNvSpPr/>
          <p:nvPr/>
        </p:nvSpPr>
        <p:spPr>
          <a:xfrm>
            <a:off x="7805008" y="1535213"/>
            <a:ext cx="624184" cy="233442"/>
          </a:xfrm>
          <a:prstGeom prst="roundRect">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1100" dirty="0">
                <a:latin typeface="Segoe UI Semibold" panose="020B0702040204020203" pitchFamily="34" charset="0"/>
                <a:cs typeface="Segoe UI Semibold" panose="020B0702040204020203" pitchFamily="34" charset="0"/>
              </a:rPr>
              <a:t>bar04a</a:t>
            </a:r>
          </a:p>
        </p:txBody>
      </p:sp>
      <p:sp>
        <p:nvSpPr>
          <p:cNvPr id="36" name="Rechteck: abgerundete Ecken 35">
            <a:extLst>
              <a:ext uri="{FF2B5EF4-FFF2-40B4-BE49-F238E27FC236}">
                <a16:creationId xmlns:a16="http://schemas.microsoft.com/office/drawing/2014/main" id="{284BD593-EF3C-453D-89EC-28A8E8850F7B}"/>
              </a:ext>
            </a:extLst>
          </p:cNvPr>
          <p:cNvSpPr/>
          <p:nvPr/>
        </p:nvSpPr>
        <p:spPr>
          <a:xfrm>
            <a:off x="8516807" y="1535213"/>
            <a:ext cx="624184" cy="233442"/>
          </a:xfrm>
          <a:prstGeom prst="roundRect">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1100" dirty="0">
                <a:latin typeface="Segoe UI Semibold" panose="020B0702040204020203" pitchFamily="34" charset="0"/>
                <a:cs typeface="Segoe UI Semibold" panose="020B0702040204020203" pitchFamily="34" charset="0"/>
              </a:rPr>
              <a:t>bar05a</a:t>
            </a:r>
          </a:p>
        </p:txBody>
      </p:sp>
      <p:pic>
        <p:nvPicPr>
          <p:cNvPr id="38" name="Grafik 37">
            <a:extLst>
              <a:ext uri="{FF2B5EF4-FFF2-40B4-BE49-F238E27FC236}">
                <a16:creationId xmlns:a16="http://schemas.microsoft.com/office/drawing/2014/main" id="{FE0D4501-5F6E-4038-857F-E22B1D8DCD0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2794" y="1846796"/>
            <a:ext cx="5836807" cy="4352328"/>
          </a:xfrm>
          <a:prstGeom prst="rect">
            <a:avLst/>
          </a:prstGeom>
        </p:spPr>
      </p:pic>
    </p:spTree>
    <p:extLst>
      <p:ext uri="{BB962C8B-B14F-4D97-AF65-F5344CB8AC3E}">
        <p14:creationId xmlns:p14="http://schemas.microsoft.com/office/powerpoint/2010/main" val="1886057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5078313"/>
          </a:xfrm>
          <a:prstGeom prst="rect">
            <a:avLst/>
          </a:prstGeom>
          <a:noFill/>
        </p:spPr>
        <p:txBody>
          <a:bodyPr wrap="square" rtlCol="0">
            <a:spAutoFit/>
          </a:bodyPr>
          <a:lstStyle/>
          <a:p>
            <a:pPr marL="342900" indent="-342900">
              <a:buFont typeface="+mj-lt"/>
              <a:buAutoNum type="arabicPeriod" startAt="195"/>
            </a:pPr>
            <a:r>
              <a:rPr lang="de-DE" sz="1200" dirty="0">
                <a:latin typeface="Segoe UI" panose="020B0502040204020203" pitchFamily="34" charset="0"/>
                <a:cs typeface="Segoe UI" panose="020B0502040204020203" pitchFamily="34" charset="0"/>
              </a:rPr>
              <a:t>Select Gallery2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a:t>
            </a:r>
            <a:r>
              <a:rPr lang="en-US" sz="1200" dirty="0" err="1">
                <a:latin typeface="Segoe UI" panose="020B0502040204020203" pitchFamily="34" charset="0"/>
                <a:cs typeface="Segoe UI" panose="020B0502040204020203" pitchFamily="34" charset="0"/>
              </a:rPr>
              <a:t>OnSelect</a:t>
            </a:r>
            <a:r>
              <a:rPr lang="en-US" sz="1200" dirty="0">
                <a:latin typeface="Segoe UI" panose="020B0502040204020203" pitchFamily="34" charset="0"/>
                <a:cs typeface="Segoe UI" panose="020B0502040204020203" pitchFamily="34" charset="0"/>
              </a:rPr>
              <a:t> property is selected </a:t>
            </a:r>
          </a:p>
          <a:p>
            <a:pPr marL="342900" indent="-342900">
              <a:buFont typeface="+mj-lt"/>
              <a:buAutoNum type="arabicPeriod" startAt="195"/>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Set(</a:t>
            </a:r>
            <a:r>
              <a:rPr lang="en-US" sz="1200" dirty="0" err="1">
                <a:solidFill>
                  <a:srgbClr val="29AEE6"/>
                </a:solidFill>
                <a:latin typeface="Segoe UI" panose="020B0502040204020203" pitchFamily="34" charset="0"/>
                <a:cs typeface="Segoe UI" panose="020B0502040204020203" pitchFamily="34" charset="0"/>
              </a:rPr>
              <a:t>varProduct</a:t>
            </a:r>
            <a:r>
              <a:rPr lang="en-US" sz="1200" dirty="0">
                <a:solidFill>
                  <a:srgbClr val="29AEE6"/>
                </a:solidFill>
                <a:latin typeface="Segoe UI" panose="020B0502040204020203" pitchFamily="34" charset="0"/>
                <a:cs typeface="Segoe UI" panose="020B0502040204020203" pitchFamily="34" charset="0"/>
              </a:rPr>
              <a:t>, </a:t>
            </a:r>
            <a:r>
              <a:rPr lang="en-US" sz="1200" dirty="0" err="1">
                <a:solidFill>
                  <a:srgbClr val="29AEE6"/>
                </a:solidFill>
                <a:latin typeface="Segoe UI" panose="020B0502040204020203" pitchFamily="34" charset="0"/>
                <a:cs typeface="Segoe UI" panose="020B0502040204020203" pitchFamily="34" charset="0"/>
              </a:rPr>
              <a:t>LookUp</a:t>
            </a:r>
            <a:r>
              <a:rPr lang="en-US" sz="1200" dirty="0">
                <a:solidFill>
                  <a:srgbClr val="29AEE6"/>
                </a:solidFill>
                <a:latin typeface="Segoe UI" panose="020B0502040204020203" pitchFamily="34" charset="0"/>
                <a:cs typeface="Segoe UI" panose="020B0502040204020203" pitchFamily="34" charset="0"/>
              </a:rPr>
              <a:t>(Products, Shelf = ThisItem.ID)); Reset(Component1_1)</a:t>
            </a:r>
          </a:p>
          <a:p>
            <a:pPr marL="342900" indent="-342900">
              <a:buFont typeface="+mj-lt"/>
              <a:buAutoNum type="arabicPeriod" startAt="195"/>
            </a:pPr>
            <a:r>
              <a:rPr lang="de-DE" sz="1200" dirty="0">
                <a:latin typeface="Segoe UI" panose="020B0502040204020203" pitchFamily="34" charset="0"/>
                <a:cs typeface="Segoe UI" panose="020B0502040204020203" pitchFamily="34" charset="0"/>
              </a:rPr>
              <a:t>Select Gallery1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Default property is selected </a:t>
            </a:r>
          </a:p>
          <a:p>
            <a:pPr marL="342900" indent="-342900">
              <a:buFont typeface="+mj-lt"/>
              <a:buAutoNum type="arabicPeriod" startAt="195"/>
            </a:pPr>
            <a:r>
              <a:rPr lang="en-US" sz="1200" dirty="0">
                <a:latin typeface="Segoe UI" panose="020B0502040204020203" pitchFamily="34" charset="0"/>
                <a:cs typeface="Segoe UI" panose="020B0502040204020203" pitchFamily="34" charset="0"/>
              </a:rPr>
              <a:t>Type the following </a:t>
            </a:r>
            <a:r>
              <a:rPr lang="en-US" sz="1200" dirty="0" err="1">
                <a:solidFill>
                  <a:srgbClr val="29AEE6"/>
                </a:solidFill>
                <a:latin typeface="Segoe UI" panose="020B0502040204020203" pitchFamily="34" charset="0"/>
                <a:cs typeface="Segoe UI" panose="020B0502040204020203" pitchFamily="34" charset="0"/>
              </a:rPr>
              <a:t>varProduct</a:t>
            </a:r>
            <a:endParaRPr lang="en-US"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195"/>
            </a:pPr>
            <a:r>
              <a:rPr lang="de-DE" sz="1200" dirty="0">
                <a:latin typeface="Segoe UI" panose="020B0502040204020203" pitchFamily="34" charset="0"/>
                <a:cs typeface="Segoe UI" panose="020B0502040204020203" pitchFamily="34" charset="0"/>
              </a:rPr>
              <a:t>Select Gallery2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Default property is selected </a:t>
            </a:r>
          </a:p>
          <a:p>
            <a:pPr marL="342900" indent="-342900">
              <a:buFont typeface="+mj-lt"/>
              <a:buAutoNum type="arabicPeriod" startAt="195"/>
            </a:pPr>
            <a:r>
              <a:rPr lang="de-DE" sz="1200" dirty="0">
                <a:latin typeface="Segoe UI" panose="020B0502040204020203" pitchFamily="34" charset="0"/>
                <a:cs typeface="Segoe UI" panose="020B0502040204020203" pitchFamily="34" charset="0"/>
              </a:rPr>
              <a:t>Copy Gallery2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and </a:t>
            </a:r>
            <a:r>
              <a:rPr lang="de-DE" sz="1200" dirty="0" err="1">
                <a:latin typeface="Segoe UI" panose="020B0502040204020203" pitchFamily="34" charset="0"/>
                <a:cs typeface="Segoe UI" panose="020B0502040204020203" pitchFamily="34" charset="0"/>
              </a:rPr>
              <a:t>paste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into</a:t>
            </a:r>
            <a:r>
              <a:rPr lang="de-DE" sz="1200" dirty="0">
                <a:latin typeface="Segoe UI" panose="020B0502040204020203" pitchFamily="34" charset="0"/>
                <a:cs typeface="Segoe UI" panose="020B0502040204020203" pitchFamily="34" charset="0"/>
              </a:rPr>
              <a:t> Screen1 (Gallery2_1)</a:t>
            </a:r>
            <a:endParaRPr lang="en-US" sz="1200" dirty="0">
              <a:latin typeface="Segoe UI" panose="020B0502040204020203" pitchFamily="34" charset="0"/>
              <a:cs typeface="Segoe UI" panose="020B0502040204020203" pitchFamily="34" charset="0"/>
            </a:endParaRPr>
          </a:p>
          <a:p>
            <a:pPr marL="342900" indent="-342900">
              <a:buFont typeface="+mj-lt"/>
              <a:buAutoNum type="arabicPeriod" startAt="201"/>
            </a:pPr>
            <a:r>
              <a:rPr lang="de-DE" sz="1200" dirty="0">
                <a:latin typeface="Segoe UI" panose="020B0502040204020203" pitchFamily="34" charset="0"/>
                <a:cs typeface="Segoe UI" panose="020B0502040204020203" pitchFamily="34" charset="0"/>
              </a:rPr>
              <a:t>Select Gallery2_1 from </a:t>
            </a:r>
            <a:r>
              <a:rPr lang="de-DE" sz="1200" dirty="0" err="1">
                <a:latin typeface="Segoe UI" panose="020B0502040204020203" pitchFamily="34" charset="0"/>
                <a:cs typeface="Segoe UI" panose="020B0502040204020203" pitchFamily="34" charset="0"/>
              </a:rPr>
              <a:t>step</a:t>
            </a:r>
            <a:r>
              <a:rPr lang="de-DE" sz="1200" dirty="0">
                <a:latin typeface="Segoe UI" panose="020B0502040204020203" pitchFamily="34" charset="0"/>
                <a:cs typeface="Segoe UI" panose="020B0502040204020203" pitchFamily="34" charset="0"/>
              </a:rPr>
              <a:t> 200 &gt; </a:t>
            </a:r>
            <a:r>
              <a:rPr lang="de-DE" sz="1200" dirty="0" err="1">
                <a:latin typeface="Segoe UI" panose="020B0502040204020203" pitchFamily="34" charset="0"/>
                <a:cs typeface="Segoe UI" panose="020B0502040204020203" pitchFamily="34" charset="0"/>
              </a:rPr>
              <a:t>go</a:t>
            </a:r>
            <a:r>
              <a:rPr lang="de-DE" sz="1200" dirty="0">
                <a:latin typeface="Segoe UI" panose="020B0502040204020203" pitchFamily="34" charset="0"/>
                <a:cs typeface="Segoe UI" panose="020B0502040204020203" pitchFamily="34" charset="0"/>
              </a:rPr>
              <a:t> to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property</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panel</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Items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Filter(</a:t>
            </a:r>
            <a:r>
              <a:rPr lang="de-DE" sz="1200" dirty="0" err="1">
                <a:solidFill>
                  <a:srgbClr val="29AEE6"/>
                </a:solidFill>
                <a:latin typeface="Segoe UI" panose="020B0502040204020203" pitchFamily="34" charset="0"/>
                <a:cs typeface="Segoe UI" panose="020B0502040204020203" pitchFamily="34" charset="0"/>
              </a:rPr>
              <a:t>Shelves</a:t>
            </a:r>
            <a:r>
              <a:rPr lang="de-DE" sz="1200" dirty="0">
                <a:solidFill>
                  <a:srgbClr val="29AEE6"/>
                </a:solidFill>
                <a:latin typeface="Segoe UI" panose="020B0502040204020203" pitchFamily="34" charset="0"/>
                <a:cs typeface="Segoe UI" panose="020B0502040204020203" pitchFamily="34" charset="0"/>
              </a:rPr>
              <a:t>, Area = 2) </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403 | Y = 237</a:t>
            </a:r>
          </a:p>
          <a:p>
            <a:pPr marL="342900" indent="-342900">
              <a:buFont typeface="+mj-lt"/>
              <a:buAutoNum type="arabicPeriod" startAt="202"/>
            </a:pPr>
            <a:r>
              <a:rPr lang="en-US" sz="1200" dirty="0">
                <a:latin typeface="Segoe UI" panose="020B0502040204020203" pitchFamily="34" charset="0"/>
                <a:cs typeface="Segoe UI" panose="020B0502040204020203" pitchFamily="34" charset="0"/>
              </a:rPr>
              <a:t>Select Component1_1 </a:t>
            </a:r>
            <a:r>
              <a:rPr lang="de-DE" sz="1200" dirty="0">
                <a:latin typeface="Segoe UI" panose="020B0502040204020203" pitchFamily="34" charset="0"/>
                <a:cs typeface="Segoe UI" panose="020B0502040204020203" pitchFamily="34" charset="0"/>
              </a:rPr>
              <a:t>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en-US" sz="1200" dirty="0">
                <a:latin typeface="Segoe UI" panose="020B0502040204020203" pitchFamily="34" charset="0"/>
                <a:cs typeface="Segoe UI" panose="020B0502040204020203" pitchFamily="34" charset="0"/>
              </a:rPr>
              <a:t> &gt; Right mouse click &gt; Reorder &gt; Bring to front</a:t>
            </a:r>
          </a:p>
          <a:p>
            <a:pPr marL="342900" indent="-342900">
              <a:buFont typeface="+mj-lt"/>
              <a:buAutoNum type="arabicPeriod" startAt="203"/>
            </a:pPr>
            <a:r>
              <a:rPr lang="de-DE" sz="1200" dirty="0">
                <a:latin typeface="Segoe UI" panose="020B0502040204020203" pitchFamily="34" charset="0"/>
                <a:cs typeface="Segoe UI" panose="020B0502040204020203" pitchFamily="34" charset="0"/>
              </a:rPr>
              <a:t>Select Screen1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en-US" sz="1200" dirty="0">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&gt; Insert </a:t>
            </a:r>
            <a:r>
              <a:rPr lang="de-DE" sz="1200" dirty="0" err="1">
                <a:latin typeface="Segoe UI" panose="020B0502040204020203" pitchFamily="34" charset="0"/>
                <a:cs typeface="Segoe UI" panose="020B0502040204020203" pitchFamily="34" charset="0"/>
              </a:rPr>
              <a:t>text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label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inside</a:t>
            </a:r>
            <a:r>
              <a:rPr lang="de-DE" sz="1200" dirty="0">
                <a:latin typeface="Segoe UI" panose="020B0502040204020203" pitchFamily="34" charset="0"/>
                <a:cs typeface="Segoe UI" panose="020B0502040204020203" pitchFamily="34" charset="0"/>
              </a:rPr>
              <a:t> Screen1 (Label12)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attributes</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solidFill>
                  <a:srgbClr val="29AEE6"/>
                </a:solidFill>
                <a:latin typeface="Segoe UI Semibold" panose="020B0702040204020203" pitchFamily="34" charset="0"/>
                <a:cs typeface="Segoe UI Semibold" panose="020B0702040204020203" pitchFamily="34" charset="0"/>
              </a:rPr>
              <a:t> bar</a:t>
            </a:r>
            <a:r>
              <a:rPr lang="de-DE" sz="1200" dirty="0">
                <a:latin typeface="Segoe UI" panose="020B0502040204020203" pitchFamily="34" charset="0"/>
                <a:cs typeface="Segoe UI" panose="020B0502040204020203" pitchFamily="34" charset="0"/>
              </a:rPr>
              <a:t>): </a:t>
            </a:r>
            <a:r>
              <a:rPr lang="en-US" sz="1200" dirty="0" err="1">
                <a:solidFill>
                  <a:srgbClr val="29AEE6"/>
                </a:solidFill>
                <a:latin typeface="Segoe UI" panose="020B0502040204020203" pitchFamily="34" charset="0"/>
                <a:cs typeface="Segoe UI" panose="020B0502040204020203" pitchFamily="34" charset="0"/>
              </a:rPr>
              <a:t>CountRows</a:t>
            </a:r>
            <a:r>
              <a:rPr lang="en-US" sz="1200" dirty="0">
                <a:solidFill>
                  <a:srgbClr val="29AEE6"/>
                </a:solidFill>
                <a:latin typeface="Segoe UI" panose="020B0502040204020203" pitchFamily="34" charset="0"/>
                <a:cs typeface="Segoe UI" panose="020B0502040204020203" pitchFamily="34" charset="0"/>
              </a:rPr>
              <a:t>(Products) &amp; " products - " &amp; Sum(Products, Stock) &amp; " items"</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Font </a:t>
            </a:r>
            <a:r>
              <a:rPr lang="de-DE" sz="1200" dirty="0" err="1">
                <a:latin typeface="Segoe UI" panose="020B0502040204020203" pitchFamily="34" charset="0"/>
                <a:cs typeface="Segoe UI" panose="020B0502040204020203" pitchFamily="34" charset="0"/>
              </a:rPr>
              <a:t>weight</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Semibold</a:t>
            </a:r>
            <a:endParaRPr lang="de-DE" sz="1200" dirty="0">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Position:</a:t>
            </a:r>
            <a:r>
              <a:rPr lang="de-DE" sz="1200" dirty="0">
                <a:solidFill>
                  <a:srgbClr val="29AEE6"/>
                </a:solidFill>
                <a:latin typeface="Segoe UI" panose="020B0502040204020203" pitchFamily="34" charset="0"/>
                <a:cs typeface="Segoe UI" panose="020B0502040204020203" pitchFamily="34" charset="0"/>
              </a:rPr>
              <a:t> X = 113 | Y = 43</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498 | Height = 28</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Font </a:t>
            </a:r>
            <a:r>
              <a:rPr lang="de-DE" sz="1200" dirty="0" err="1">
                <a:solidFill>
                  <a:srgbClr val="29AEE6"/>
                </a:solidFill>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&gt; Custom &gt; HEX = A3B0C3</a:t>
            </a:r>
          </a:p>
          <a:p>
            <a:endParaRPr lang="en-US" sz="1200" dirty="0">
              <a:solidFill>
                <a:srgbClr val="29AEE6"/>
              </a:solidFill>
              <a:latin typeface="Segoe UI" panose="020B0502040204020203" pitchFamily="34" charset="0"/>
              <a:cs typeface="Segoe UI" panose="020B0502040204020203" pitchFamily="34" charset="0"/>
            </a:endParaRPr>
          </a:p>
        </p:txBody>
      </p:sp>
      <p:pic>
        <p:nvPicPr>
          <p:cNvPr id="7" name="Grafik 6">
            <a:extLst>
              <a:ext uri="{FF2B5EF4-FFF2-40B4-BE49-F238E27FC236}">
                <a16:creationId xmlns:a16="http://schemas.microsoft.com/office/drawing/2014/main" id="{ECC35C6F-8EE8-471D-863F-1A37F8AC52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2900" y="1124897"/>
            <a:ext cx="5836595" cy="4352328"/>
          </a:xfrm>
          <a:prstGeom prst="rect">
            <a:avLst/>
          </a:prstGeom>
        </p:spPr>
      </p:pic>
    </p:spTree>
    <p:extLst>
      <p:ext uri="{BB962C8B-B14F-4D97-AF65-F5344CB8AC3E}">
        <p14:creationId xmlns:p14="http://schemas.microsoft.com/office/powerpoint/2010/main" val="4132750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13">
            <a:extLst>
              <a:ext uri="{FF2B5EF4-FFF2-40B4-BE49-F238E27FC236}">
                <a16:creationId xmlns:a16="http://schemas.microsoft.com/office/drawing/2014/main" id="{AC39F901-A832-4D98-96A3-9DE4A4238EE2}"/>
              </a:ext>
            </a:extLst>
          </p:cNvPr>
          <p:cNvSpPr/>
          <p:nvPr/>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rgbClr val="6221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Freeform: Shape 7">
            <a:extLst>
              <a:ext uri="{FF2B5EF4-FFF2-40B4-BE49-F238E27FC236}">
                <a16:creationId xmlns:a16="http://schemas.microsoft.com/office/drawing/2014/main" id="{DE7D077C-7750-42F6-B274-8A3684ED0C59}"/>
              </a:ext>
            </a:extLst>
          </p:cNvPr>
          <p:cNvSpPr/>
          <p:nvPr/>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8A2E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reeform: Shape 16">
            <a:extLst>
              <a:ext uri="{FF2B5EF4-FFF2-40B4-BE49-F238E27FC236}">
                <a16:creationId xmlns:a16="http://schemas.microsoft.com/office/drawing/2014/main" id="{CC92541D-10E2-4DB5-A5A8-7B0CC5F1E2A7}"/>
              </a:ext>
            </a:extLst>
          </p:cNvPr>
          <p:cNvSpPr/>
          <p:nvPr/>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6221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1">
            <a:extLst>
              <a:ext uri="{FF2B5EF4-FFF2-40B4-BE49-F238E27FC236}">
                <a16:creationId xmlns:a16="http://schemas.microsoft.com/office/drawing/2014/main" id="{AE76B06C-8961-48D7-A46F-7B66C80B105C}"/>
              </a:ext>
            </a:extLst>
          </p:cNvPr>
          <p:cNvSpPr txBox="1">
            <a:spLocks/>
          </p:cNvSpPr>
          <p:nvPr/>
        </p:nvSpPr>
        <p:spPr>
          <a:xfrm>
            <a:off x="455995" y="2888932"/>
            <a:ext cx="6478205" cy="984885"/>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DE" sz="36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t>Demo </a:t>
            </a:r>
            <a:br>
              <a:rPr kumimoji="0" lang="de-DE" sz="3600" b="0" i="0" u="none" strike="noStrike" kern="1200" cap="none" spc="0" normalizeH="0" baseline="0" noProof="0" dirty="0">
                <a:ln w="3175">
                  <a:noFill/>
                </a:ln>
                <a:solidFill>
                  <a:srgbClr val="FFFFFF"/>
                </a:solidFill>
                <a:effectLst/>
                <a:uLnTx/>
                <a:uFillTx/>
                <a:latin typeface="Segoe UI Semibold"/>
                <a:ea typeface="+mn-ea"/>
                <a:cs typeface="Segoe UI" pitchFamily="34" charset="0"/>
              </a:rPr>
            </a:br>
            <a:r>
              <a:rPr kumimoji="0" lang="de-DE" sz="2800" b="0" i="0" u="none" strike="noStrike" kern="1200" cap="none" spc="0" normalizeH="0" baseline="0" noProof="0" dirty="0" err="1">
                <a:ln w="3175">
                  <a:noFill/>
                </a:ln>
                <a:solidFill>
                  <a:srgbClr val="FFFFFF"/>
                </a:solidFill>
                <a:effectLst/>
                <a:uLnTx/>
                <a:uFillTx/>
                <a:latin typeface="Segoe UI Light" panose="020B0502040204020203" pitchFamily="34" charset="0"/>
                <a:ea typeface="+mn-ea"/>
                <a:cs typeface="Segoe UI Light" panose="020B0502040204020203" pitchFamily="34" charset="0"/>
              </a:rPr>
              <a:t>Inventory</a:t>
            </a:r>
            <a:r>
              <a:rPr kumimoji="0" lang="de-DE" sz="2800" b="0" i="0" u="none" strike="noStrike" kern="1200" cap="none" spc="0"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 Management</a:t>
            </a:r>
            <a:endParaRPr kumimoji="0" lang="de-DE" sz="3600" b="0" i="0" u="none" strike="noStrike" kern="1200" cap="none" spc="0"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14" name="Gruppieren 13">
            <a:extLst>
              <a:ext uri="{FF2B5EF4-FFF2-40B4-BE49-F238E27FC236}">
                <a16:creationId xmlns:a16="http://schemas.microsoft.com/office/drawing/2014/main" id="{0D839DE3-4AC7-422A-A489-E4C68B54111E}"/>
              </a:ext>
            </a:extLst>
          </p:cNvPr>
          <p:cNvGrpSpPr/>
          <p:nvPr/>
        </p:nvGrpSpPr>
        <p:grpSpPr>
          <a:xfrm>
            <a:off x="5088239" y="1426084"/>
            <a:ext cx="6816805" cy="4005832"/>
            <a:chOff x="-16063802" y="-4871475"/>
            <a:chExt cx="18404936" cy="10815489"/>
          </a:xfrm>
        </p:grpSpPr>
        <p:pic>
          <p:nvPicPr>
            <p:cNvPr id="7" name="Grafik 6" descr="Ein Bild, das Text, Screenshot, Monitor enthält.&#10;&#10;Automatisch generierte Beschreibung">
              <a:extLst>
                <a:ext uri="{FF2B5EF4-FFF2-40B4-BE49-F238E27FC236}">
                  <a16:creationId xmlns:a16="http://schemas.microsoft.com/office/drawing/2014/main" id="{14A0AE65-AF06-4B31-BC7A-F70AF391A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622" y="-4871475"/>
              <a:ext cx="8614756" cy="6858000"/>
            </a:xfrm>
            <a:prstGeom prst="rect">
              <a:avLst/>
            </a:prstGeom>
          </p:spPr>
        </p:pic>
        <p:pic>
          <p:nvPicPr>
            <p:cNvPr id="11" name="Grafik 10">
              <a:extLst>
                <a:ext uri="{FF2B5EF4-FFF2-40B4-BE49-F238E27FC236}">
                  <a16:creationId xmlns:a16="http://schemas.microsoft.com/office/drawing/2014/main" id="{F486ECCF-78B1-4B18-8D42-18C4090928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63802" y="-3070777"/>
              <a:ext cx="8614756" cy="6858000"/>
            </a:xfrm>
            <a:prstGeom prst="rect">
              <a:avLst/>
            </a:prstGeom>
          </p:spPr>
        </p:pic>
        <p:pic>
          <p:nvPicPr>
            <p:cNvPr id="13" name="Grafik 12">
              <a:extLst>
                <a:ext uri="{FF2B5EF4-FFF2-40B4-BE49-F238E27FC236}">
                  <a16:creationId xmlns:a16="http://schemas.microsoft.com/office/drawing/2014/main" id="{9026CFFB-D77A-47D6-9F5F-7EDB05E12E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0052" y="-913986"/>
              <a:ext cx="8614756" cy="6858000"/>
            </a:xfrm>
            <a:prstGeom prst="rect">
              <a:avLst/>
            </a:prstGeom>
          </p:spPr>
        </p:pic>
      </p:grpSp>
    </p:spTree>
    <p:extLst>
      <p:ext uri="{BB962C8B-B14F-4D97-AF65-F5344CB8AC3E}">
        <p14:creationId xmlns:p14="http://schemas.microsoft.com/office/powerpoint/2010/main" val="341345800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152654"/>
            <a:ext cx="4535923" cy="5078313"/>
          </a:xfrm>
          <a:prstGeom prst="rect">
            <a:avLst/>
          </a:prstGeom>
          <a:noFill/>
        </p:spPr>
        <p:txBody>
          <a:bodyPr wrap="square" rtlCol="0">
            <a:spAutoFit/>
          </a:bodyPr>
          <a:lstStyle/>
          <a:p>
            <a:pPr marL="342900" indent="-342900">
              <a:buFont typeface="+mj-lt"/>
              <a:buAutoNum type="arabicPeriod" startAt="204"/>
            </a:pPr>
            <a:r>
              <a:rPr lang="de-DE" sz="1200" dirty="0">
                <a:latin typeface="Segoe UI" panose="020B0502040204020203" pitchFamily="34" charset="0"/>
                <a:cs typeface="Segoe UI" panose="020B0502040204020203" pitchFamily="34" charset="0"/>
              </a:rPr>
              <a:t>Start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Play </a:t>
            </a:r>
            <a:r>
              <a:rPr lang="de-DE" sz="1200" dirty="0" err="1">
                <a:latin typeface="Segoe UI" panose="020B0502040204020203" pitchFamily="34" charset="0"/>
                <a:cs typeface="Segoe UI" panose="020B0502040204020203" pitchFamily="34" charset="0"/>
              </a:rPr>
              <a:t>mode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of</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app</a:t>
            </a:r>
            <a:r>
              <a:rPr lang="de-DE" sz="1200" dirty="0">
                <a:latin typeface="Segoe UI" panose="020B0502040204020203" pitchFamily="34" charset="0"/>
                <a:cs typeface="Segoe UI" panose="020B0502040204020203" pitchFamily="34" charset="0"/>
              </a:rPr>
              <a:t> and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how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component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showing</a:t>
            </a:r>
            <a:r>
              <a:rPr lang="de-DE" sz="1200" dirty="0">
                <a:latin typeface="Segoe UI" panose="020B0502040204020203" pitchFamily="34" charset="0"/>
                <a:cs typeface="Segoe UI" panose="020B0502040204020203" pitchFamily="34" charset="0"/>
              </a:rPr>
              <a:t> a </a:t>
            </a:r>
            <a:r>
              <a:rPr lang="de-DE" sz="1200" dirty="0" err="1">
                <a:latin typeface="Segoe UI" panose="020B0502040204020203" pitchFamily="34" charset="0"/>
                <a:cs typeface="Segoe UI" panose="020B0502040204020203" pitchFamily="34" charset="0"/>
              </a:rPr>
              <a:t>record</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when</a:t>
            </a:r>
            <a:r>
              <a:rPr lang="de-DE" sz="1200" dirty="0">
                <a:latin typeface="Segoe UI" panose="020B0502040204020203" pitchFamily="34" charset="0"/>
                <a:cs typeface="Segoe UI" panose="020B0502040204020203" pitchFamily="34" charset="0"/>
              </a:rPr>
              <a:t> you </a:t>
            </a:r>
            <a:r>
              <a:rPr lang="de-DE" sz="1200" dirty="0" err="1">
                <a:latin typeface="Segoe UI" panose="020B0502040204020203" pitchFamily="34" charset="0"/>
                <a:cs typeface="Segoe UI" panose="020B0502040204020203" pitchFamily="34" charset="0"/>
              </a:rPr>
              <a:t>click</a:t>
            </a:r>
            <a:r>
              <a:rPr lang="de-DE" sz="1200" dirty="0">
                <a:latin typeface="Segoe UI" panose="020B0502040204020203" pitchFamily="34" charset="0"/>
                <a:cs typeface="Segoe UI" panose="020B0502040204020203" pitchFamily="34" charset="0"/>
              </a:rPr>
              <a:t> on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Shelves</a:t>
            </a:r>
            <a:r>
              <a:rPr lang="de-DE" sz="1200" dirty="0">
                <a:latin typeface="Segoe UI" panose="020B0502040204020203" pitchFamily="34" charset="0"/>
                <a:cs typeface="Segoe UI" panose="020B0502040204020203" pitchFamily="34" charset="0"/>
              </a:rPr>
              <a:t> (Gallery2 </a:t>
            </a:r>
            <a:r>
              <a:rPr lang="de-DE" sz="1200" dirty="0" err="1">
                <a:latin typeface="Segoe UI" panose="020B0502040204020203" pitchFamily="34" charset="0"/>
                <a:cs typeface="Segoe UI" panose="020B0502040204020203" pitchFamily="34" charset="0"/>
              </a:rPr>
              <a:t>or</a:t>
            </a:r>
            <a:r>
              <a:rPr lang="de-DE" sz="1200" dirty="0">
                <a:latin typeface="Segoe UI" panose="020B0502040204020203" pitchFamily="34" charset="0"/>
                <a:cs typeface="Segoe UI" panose="020B0502040204020203" pitchFamily="34" charset="0"/>
              </a:rPr>
              <a:t> Gallery2_1) </a:t>
            </a:r>
            <a:r>
              <a:rPr lang="de-DE" sz="1200" dirty="0" err="1">
                <a:latin typeface="Segoe UI" panose="020B0502040204020203" pitchFamily="34" charset="0"/>
                <a:cs typeface="Segoe UI" panose="020B0502040204020203" pitchFamily="34" charset="0"/>
              </a:rPr>
              <a:t>or</a:t>
            </a:r>
            <a:r>
              <a:rPr lang="de-DE" sz="1200" dirty="0">
                <a:latin typeface="Segoe UI" panose="020B0502040204020203" pitchFamily="34" charset="0"/>
                <a:cs typeface="Segoe UI" panose="020B0502040204020203" pitchFamily="34" charset="0"/>
              </a:rPr>
              <a:t> in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Products </a:t>
            </a:r>
            <a:r>
              <a:rPr lang="de-DE" sz="1200" dirty="0" err="1">
                <a:latin typeface="Segoe UI" panose="020B0502040204020203" pitchFamily="34" charset="0"/>
                <a:cs typeface="Segoe UI" panose="020B0502040204020203" pitchFamily="34" charset="0"/>
              </a:rPr>
              <a:t>list</a:t>
            </a:r>
            <a:r>
              <a:rPr lang="de-DE" sz="1200" dirty="0">
                <a:latin typeface="Segoe UI" panose="020B0502040204020203" pitchFamily="34" charset="0"/>
                <a:cs typeface="Segoe UI" panose="020B0502040204020203" pitchFamily="34" charset="0"/>
              </a:rPr>
              <a:t> (Gallery1)</a:t>
            </a:r>
          </a:p>
          <a:p>
            <a:pPr marL="342900" indent="-342900">
              <a:buFont typeface="+mj-lt"/>
              <a:buAutoNum type="arabicPeriod" startAt="204"/>
            </a:pP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204"/>
            </a:pPr>
            <a:r>
              <a:rPr lang="de-DE" sz="1200" dirty="0" err="1">
                <a:latin typeface="Segoe UI" panose="020B0502040204020203" pitchFamily="34" charset="0"/>
                <a:cs typeface="Segoe UI" panose="020B0502040204020203" pitchFamily="34" charset="0"/>
              </a:rPr>
              <a:t>We</a:t>
            </a:r>
            <a:r>
              <a:rPr lang="de-DE" sz="1200" dirty="0">
                <a:latin typeface="Segoe UI" panose="020B0502040204020203" pitchFamily="34" charset="0"/>
                <a:cs typeface="Segoe UI" panose="020B0502040204020203" pitchFamily="34" charset="0"/>
              </a:rPr>
              <a:t> will </a:t>
            </a:r>
            <a:r>
              <a:rPr lang="de-DE" sz="1200" dirty="0" err="1">
                <a:latin typeface="Segoe UI" panose="020B0502040204020203" pitchFamily="34" charset="0"/>
                <a:cs typeface="Segoe UI" panose="020B0502040204020203" pitchFamily="34" charset="0"/>
              </a:rPr>
              <a:t>now</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create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data</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interaction</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data</a:t>
            </a:r>
            <a:r>
              <a:rPr lang="de-DE" sz="1200" dirty="0">
                <a:latin typeface="Segoe UI" panose="020B0502040204020203" pitchFamily="34" charset="0"/>
                <a:cs typeface="Segoe UI" panose="020B0502040204020203" pitchFamily="34" charset="0"/>
              </a:rPr>
              <a:t> source</a:t>
            </a:r>
          </a:p>
          <a:p>
            <a:pPr marL="342900" indent="-342900">
              <a:buFont typeface="+mj-lt"/>
              <a:buAutoNum type="arabicPeriod" startAt="206"/>
            </a:pPr>
            <a:r>
              <a:rPr lang="de-DE" sz="1200" dirty="0">
                <a:latin typeface="Segoe UI" panose="020B0502040204020203" pitchFamily="34" charset="0"/>
                <a:cs typeface="Segoe UI" panose="020B0502040204020203" pitchFamily="34" charset="0"/>
              </a:rPr>
              <a:t>Select Screen1 from </a:t>
            </a:r>
            <a:r>
              <a:rPr lang="de-DE" sz="1200" dirty="0" err="1">
                <a:solidFill>
                  <a:srgbClr val="29AEE6"/>
                </a:solidFill>
                <a:latin typeface="Segoe UI Semibold" panose="020B0702040204020203" pitchFamily="34" charset="0"/>
                <a:cs typeface="Segoe UI Semibold" panose="020B07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en-US" sz="1200" dirty="0">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&gt; Insert a </a:t>
            </a:r>
            <a:r>
              <a:rPr lang="de-DE" sz="1200" dirty="0" err="1">
                <a:latin typeface="Segoe UI" panose="020B0502040204020203" pitchFamily="34" charset="0"/>
                <a:cs typeface="Segoe UI" panose="020B0502040204020203" pitchFamily="34" charset="0"/>
              </a:rPr>
              <a:t>button</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control</a:t>
            </a:r>
            <a:r>
              <a:rPr lang="de-DE" sz="1200" dirty="0">
                <a:latin typeface="Segoe UI" panose="020B0502040204020203" pitchFamily="34" charset="0"/>
                <a:cs typeface="Segoe UI" panose="020B0502040204020203" pitchFamily="34" charset="0"/>
              </a:rPr>
              <a:t> (Button4)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attributes</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Text: </a:t>
            </a:r>
            <a:r>
              <a:rPr lang="en-US" sz="1200" dirty="0">
                <a:solidFill>
                  <a:srgbClr val="29AEE6"/>
                </a:solidFill>
                <a:latin typeface="Segoe UI" panose="020B0502040204020203" pitchFamily="34" charset="0"/>
                <a:cs typeface="Segoe UI" panose="020B0502040204020203" pitchFamily="34" charset="0"/>
              </a:rPr>
              <a:t>Check-Out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X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bar</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Component1_1.X + 131</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Y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bar</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Component1_1.Y + 317</a:t>
            </a:r>
            <a:endParaRPr lang="de-DE" sz="1200" dirty="0">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Size: </a:t>
            </a:r>
            <a:r>
              <a:rPr lang="de-DE" sz="1200" dirty="0">
                <a:solidFill>
                  <a:srgbClr val="29AEE6"/>
                </a:solidFill>
                <a:latin typeface="Segoe UI" panose="020B0502040204020203" pitchFamily="34" charset="0"/>
                <a:cs typeface="Segoe UI" panose="020B0502040204020203" pitchFamily="34" charset="0"/>
              </a:rPr>
              <a:t>Width = 136 | Height = 40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Fill </a:t>
            </a:r>
            <a:r>
              <a:rPr lang="de-DE" sz="1200" dirty="0" err="1">
                <a:solidFill>
                  <a:srgbClr val="29AEE6"/>
                </a:solidFill>
                <a:latin typeface="Segoe UI" panose="020B0502040204020203" pitchFamily="34" charset="0"/>
                <a:cs typeface="Segoe UI" panose="020B0502040204020203" pitchFamily="34" charset="0"/>
              </a:rPr>
              <a:t>color</a:t>
            </a:r>
            <a:r>
              <a:rPr lang="de-DE" sz="1200" dirty="0">
                <a:solidFill>
                  <a:srgbClr val="29AEE6"/>
                </a:solidFill>
                <a:latin typeface="Segoe UI" panose="020B0502040204020203" pitchFamily="34" charset="0"/>
                <a:cs typeface="Segoe UI" panose="020B0502040204020203" pitchFamily="34" charset="0"/>
              </a:rPr>
              <a:t> &gt; Custom &gt; HEX = 075DF0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Border </a:t>
            </a:r>
            <a:r>
              <a:rPr lang="de-DE" sz="1200" dirty="0" err="1">
                <a:latin typeface="Segoe UI" panose="020B0502040204020203" pitchFamily="34" charset="0"/>
                <a:cs typeface="Segoe UI" panose="020B0502040204020203" pitchFamily="34" charset="0"/>
              </a:rPr>
              <a:t>radius</a:t>
            </a:r>
            <a:r>
              <a:rPr lang="de-DE" sz="1200" dirty="0">
                <a:latin typeface="Segoe UI" panose="020B0502040204020203" pitchFamily="34" charset="0"/>
                <a:cs typeface="Segoe UI" panose="020B0502040204020203" pitchFamily="34" charset="0"/>
              </a:rPr>
              <a:t>:</a:t>
            </a:r>
            <a:r>
              <a:rPr lang="de-DE" sz="1200" dirty="0">
                <a:solidFill>
                  <a:srgbClr val="29AEE6"/>
                </a:solidFill>
                <a:latin typeface="Segoe UI" panose="020B0502040204020203" pitchFamily="34" charset="0"/>
                <a:cs typeface="Segoe UI" panose="020B0502040204020203" pitchFamily="34" charset="0"/>
              </a:rPr>
              <a:t> 500</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Visible (</a:t>
            </a:r>
            <a:r>
              <a:rPr lang="de-DE" sz="1200" dirty="0" err="1">
                <a:solidFill>
                  <a:srgbClr val="29AEE6"/>
                </a:solidFill>
                <a:latin typeface="Segoe UI Semibold" panose="020B0702040204020203" pitchFamily="34" charset="0"/>
                <a:cs typeface="Segoe UI Semibold" panose="020B0702040204020203" pitchFamily="34" charset="0"/>
              </a:rPr>
              <a:t>formula</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bar</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panose="020B0502040204020203" pitchFamily="34" charset="0"/>
                <a:cs typeface="Segoe UI" panose="020B0502040204020203" pitchFamily="34" charset="0"/>
              </a:rPr>
              <a:t>Component1_1.Visible</a:t>
            </a:r>
          </a:p>
          <a:p>
            <a:pPr marL="342900" indent="-342900">
              <a:buFont typeface="+mj-lt"/>
              <a:buAutoNum type="arabicPeriod" startAt="207"/>
            </a:pPr>
            <a:r>
              <a:rPr lang="de-DE" sz="1200" dirty="0" err="1">
                <a:latin typeface="Segoe UI" panose="020B0502040204020203" pitchFamily="34" charset="0"/>
                <a:cs typeface="Segoe UI" panose="020B0502040204020203" pitchFamily="34" charset="0"/>
              </a:rPr>
              <a:t>Navigate</a:t>
            </a:r>
            <a:r>
              <a:rPr lang="de-DE" sz="1200" dirty="0">
                <a:latin typeface="Segoe UI" panose="020B0502040204020203" pitchFamily="34" charset="0"/>
                <a:cs typeface="Segoe UI" panose="020B0502040204020203" pitchFamily="34" charset="0"/>
              </a:rPr>
              <a:t> to </a:t>
            </a:r>
            <a:r>
              <a:rPr lang="de-DE" sz="1200" dirty="0">
                <a:solidFill>
                  <a:srgbClr val="29AEE6"/>
                </a:solidFill>
                <a:latin typeface="Segoe UI Semibold" panose="020B0702040204020203" pitchFamily="34" charset="0"/>
                <a:cs typeface="Segoe UI Semibold" panose="020B0702040204020203" pitchFamily="34" charset="0"/>
              </a:rPr>
              <a:t>Components</a:t>
            </a:r>
            <a:r>
              <a:rPr lang="de-DE" sz="1200" dirty="0">
                <a:latin typeface="Segoe UI" panose="020B0502040204020203" pitchFamily="34" charset="0"/>
                <a:cs typeface="Segoe UI" panose="020B0502040204020203" pitchFamily="34" charset="0"/>
              </a:rPr>
              <a:t> from </a:t>
            </a:r>
            <a:r>
              <a:rPr lang="de-DE" sz="1200" dirty="0" err="1">
                <a:latin typeface="Segoe UI" panose="020B0502040204020203" pitchFamily="34" charset="0"/>
                <a:cs typeface="Segoe UI" panose="020B05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endParaRPr lang="de-DE"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208"/>
            </a:pPr>
            <a:r>
              <a:rPr lang="de-DE" sz="1200" dirty="0">
                <a:latin typeface="Segoe UI" panose="020B0502040204020203" pitchFamily="34" charset="0"/>
                <a:cs typeface="Segoe UI" panose="020B0502040204020203" pitchFamily="34" charset="0"/>
              </a:rPr>
              <a:t>Select Component1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property panel </a:t>
            </a:r>
            <a:r>
              <a:rPr lang="de-DE" sz="1200" dirty="0">
                <a:latin typeface="Segoe UI" panose="020B0502040204020203" pitchFamily="34" charset="0"/>
                <a:cs typeface="Segoe UI" panose="020B0502040204020203" pitchFamily="34" charset="0"/>
              </a:rPr>
              <a:t>&gt; </a:t>
            </a:r>
            <a:r>
              <a:rPr lang="de-DE" sz="1200" dirty="0">
                <a:solidFill>
                  <a:srgbClr val="29AEE6"/>
                </a:solidFill>
                <a:latin typeface="Segoe UI" panose="020B0502040204020203" pitchFamily="34" charset="0"/>
                <a:cs typeface="Segoe UI" panose="020B0502040204020203" pitchFamily="34" charset="0"/>
              </a:rPr>
              <a:t>+ New </a:t>
            </a:r>
            <a:r>
              <a:rPr lang="de-DE" sz="1200" dirty="0" err="1">
                <a:solidFill>
                  <a:srgbClr val="29AEE6"/>
                </a:solidFill>
                <a:latin typeface="Segoe UI" panose="020B0502040204020203" pitchFamily="34" charset="0"/>
                <a:cs typeface="Segoe UI" panose="020B0502040204020203" pitchFamily="34" charset="0"/>
              </a:rPr>
              <a:t>custom</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property</a:t>
            </a:r>
            <a:r>
              <a:rPr lang="de-DE" sz="1200" dirty="0">
                <a:solidFill>
                  <a:srgbClr val="29AEE6"/>
                </a:solidFill>
                <a:latin typeface="Segoe UI" panose="020B0502040204020203" pitchFamily="34" charset="0"/>
                <a:cs typeface="Segoe UI" panose="020B0502040204020203" pitchFamily="34" charset="0"/>
              </a:rPr>
              <a:t> </a:t>
            </a:r>
            <a:r>
              <a:rPr lang="de-DE" sz="1200" dirty="0">
                <a:latin typeface="Segoe UI" panose="020B0502040204020203" pitchFamily="34" charset="0"/>
                <a:cs typeface="Segoe UI" panose="020B0502040204020203" pitchFamily="34" charset="0"/>
              </a:rPr>
              <a:t>and </a:t>
            </a:r>
            <a:r>
              <a:rPr lang="de-DE" sz="1200" dirty="0" err="1">
                <a:latin typeface="Segoe UI" panose="020B0502040204020203" pitchFamily="34" charset="0"/>
                <a:cs typeface="Segoe UI" panose="020B0502040204020203" pitchFamily="34" charset="0"/>
              </a:rPr>
              <a:t>set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properties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as</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following</a:t>
            </a:r>
            <a:r>
              <a:rPr lang="de-DE" sz="1200" dirty="0">
                <a:latin typeface="Segoe UI" panose="020B0502040204020203" pitchFamily="34" charset="0"/>
                <a:cs typeface="Segoe UI" panose="020B0502040204020203" pitchFamily="34" charset="0"/>
              </a:rPr>
              <a: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Display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Quantity</a:t>
            </a:r>
            <a:endParaRPr lang="de-DE" sz="1200" dirty="0">
              <a:solidFill>
                <a:srgbClr val="29AEE6"/>
              </a:solidFill>
              <a:latin typeface="Segoe UI" panose="020B0502040204020203" pitchFamily="34" charset="0"/>
              <a:cs typeface="Segoe UI" panose="020B0502040204020203" pitchFamily="34" charset="0"/>
            </a:endParaRP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Property type:</a:t>
            </a:r>
            <a:r>
              <a:rPr lang="de-DE" sz="1200" dirty="0">
                <a:solidFill>
                  <a:srgbClr val="29AEE6"/>
                </a:solidFill>
                <a:latin typeface="Segoe UI" panose="020B0502040204020203" pitchFamily="34" charset="0"/>
                <a:cs typeface="Segoe UI" panose="020B0502040204020203" pitchFamily="34" charset="0"/>
              </a:rPr>
              <a:t> Output</a:t>
            </a:r>
          </a:p>
          <a:p>
            <a:pPr marL="800100" lvl="1" indent="-342900">
              <a:buFont typeface="Courier New" panose="02070309020205020404" pitchFamily="49" charset="0"/>
              <a:buChar char="o"/>
            </a:pPr>
            <a:r>
              <a:rPr lang="de-DE" sz="1200" dirty="0">
                <a:latin typeface="Segoe UI" panose="020B0502040204020203" pitchFamily="34" charset="0"/>
                <a:cs typeface="Segoe UI" panose="020B0502040204020203" pitchFamily="34" charset="0"/>
              </a:rPr>
              <a:t>Data type: </a:t>
            </a:r>
            <a:r>
              <a:rPr lang="de-DE" sz="1200" dirty="0">
                <a:solidFill>
                  <a:srgbClr val="29AEE6"/>
                </a:solidFill>
                <a:latin typeface="Segoe UI" panose="020B0502040204020203" pitchFamily="34" charset="0"/>
                <a:cs typeface="Segoe UI" panose="020B0502040204020203" pitchFamily="34" charset="0"/>
              </a:rPr>
              <a:t>Number</a:t>
            </a:r>
            <a:endParaRPr lang="en-US" sz="1200" dirty="0">
              <a:solidFill>
                <a:srgbClr val="29AEE6"/>
              </a:solidFill>
              <a:latin typeface="Segoe UI" panose="020B0502040204020203" pitchFamily="34" charset="0"/>
              <a:cs typeface="Segoe UI" panose="020B0502040204020203" pitchFamily="34" charset="0"/>
            </a:endParaRPr>
          </a:p>
          <a:p>
            <a:pPr marL="342900" indent="-342900">
              <a:buFont typeface="+mj-lt"/>
              <a:buAutoNum type="arabicPeriod" startAt="209"/>
            </a:pPr>
            <a:r>
              <a:rPr lang="de-DE" sz="1200" dirty="0">
                <a:latin typeface="Segoe UI" panose="020B0502040204020203" pitchFamily="34" charset="0"/>
                <a:cs typeface="Segoe UI" panose="020B0502040204020203" pitchFamily="34" charset="0"/>
              </a:rPr>
              <a:t>Select Component1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Quantity property is selected created in step 208 </a:t>
            </a:r>
          </a:p>
          <a:p>
            <a:pPr marL="342900" indent="-342900">
              <a:buFont typeface="+mj-lt"/>
              <a:buAutoNum type="arabicPeriod" startAt="209"/>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TextInput2.Text</a:t>
            </a:r>
          </a:p>
          <a:p>
            <a:pPr marL="342900" indent="-342900">
              <a:buFont typeface="+mj-lt"/>
              <a:buAutoNum type="arabicPeriod" startAt="209"/>
            </a:pPr>
            <a:endParaRPr lang="de-DE" sz="1200" dirty="0">
              <a:solidFill>
                <a:srgbClr val="29AEE6"/>
              </a:solidFill>
              <a:latin typeface="Segoe UI Semibold" panose="020B0702040204020203" pitchFamily="34" charset="0"/>
              <a:cs typeface="Segoe UI Semibold" panose="020B0702040204020203" pitchFamily="34" charset="0"/>
            </a:endParaRPr>
          </a:p>
        </p:txBody>
      </p:sp>
      <p:pic>
        <p:nvPicPr>
          <p:cNvPr id="7" name="Grafik 6">
            <a:extLst>
              <a:ext uri="{FF2B5EF4-FFF2-40B4-BE49-F238E27FC236}">
                <a16:creationId xmlns:a16="http://schemas.microsoft.com/office/drawing/2014/main" id="{ECC35C6F-8EE8-471D-863F-1A37F8AC52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2121" y="1124897"/>
            <a:ext cx="5838154" cy="4352327"/>
          </a:xfrm>
          <a:prstGeom prst="rect">
            <a:avLst/>
          </a:prstGeom>
        </p:spPr>
      </p:pic>
    </p:spTree>
    <p:extLst>
      <p:ext uri="{BB962C8B-B14F-4D97-AF65-F5344CB8AC3E}">
        <p14:creationId xmlns:p14="http://schemas.microsoft.com/office/powerpoint/2010/main" val="2833206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1336052"/>
            <a:ext cx="4535923" cy="4154984"/>
          </a:xfrm>
          <a:prstGeom prst="rect">
            <a:avLst/>
          </a:prstGeom>
          <a:noFill/>
        </p:spPr>
        <p:txBody>
          <a:bodyPr wrap="square" rtlCol="0">
            <a:spAutoFit/>
          </a:bodyPr>
          <a:lstStyle/>
          <a:p>
            <a:pPr marL="342900" indent="-342900">
              <a:buFont typeface="+mj-lt"/>
              <a:buAutoNum type="arabicPeriod" startAt="211"/>
            </a:pPr>
            <a:r>
              <a:rPr lang="de-DE" sz="1200" dirty="0" err="1">
                <a:latin typeface="Segoe UI" panose="020B0502040204020203" pitchFamily="34" charset="0"/>
                <a:cs typeface="Segoe UI" panose="020B0502040204020203" pitchFamily="34" charset="0"/>
              </a:rPr>
              <a:t>Navigate</a:t>
            </a:r>
            <a:r>
              <a:rPr lang="de-DE" sz="1200" dirty="0">
                <a:latin typeface="Segoe UI" panose="020B0502040204020203" pitchFamily="34" charset="0"/>
                <a:cs typeface="Segoe UI" panose="020B0502040204020203" pitchFamily="34" charset="0"/>
              </a:rPr>
              <a:t> to </a:t>
            </a:r>
            <a:r>
              <a:rPr lang="de-DE" sz="1200" dirty="0">
                <a:solidFill>
                  <a:srgbClr val="29AEE6"/>
                </a:solidFill>
                <a:latin typeface="Segoe UI Semibold" panose="020B0702040204020203" pitchFamily="34" charset="0"/>
                <a:cs typeface="Segoe UI Semibold" panose="020B0702040204020203" pitchFamily="34" charset="0"/>
              </a:rPr>
              <a:t>Screens</a:t>
            </a:r>
            <a:r>
              <a:rPr lang="de-DE" sz="1200" dirty="0">
                <a:latin typeface="Segoe UI" panose="020B0502040204020203" pitchFamily="34" charset="0"/>
                <a:cs typeface="Segoe UI" panose="020B0502040204020203" pitchFamily="34" charset="0"/>
              </a:rPr>
              <a:t> from </a:t>
            </a:r>
            <a:r>
              <a:rPr lang="de-DE" sz="1200" dirty="0" err="1">
                <a:latin typeface="Segoe UI" panose="020B0502040204020203" pitchFamily="34" charset="0"/>
                <a:cs typeface="Segoe UI" panose="020B0502040204020203" pitchFamily="34" charset="0"/>
              </a:rPr>
              <a:t>the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endParaRPr lang="de-DE" sz="1200" dirty="0">
              <a:solidFill>
                <a:srgbClr val="29AEE6"/>
              </a:solidFill>
              <a:latin typeface="Segoe UI Semibold" panose="020B0702040204020203" pitchFamily="34" charset="0"/>
              <a:cs typeface="Segoe UI Semibold" panose="020B0702040204020203" pitchFamily="34" charset="0"/>
            </a:endParaRPr>
          </a:p>
          <a:p>
            <a:pPr marL="342900" indent="-342900">
              <a:buFont typeface="+mj-lt"/>
              <a:buAutoNum type="arabicPeriod" startAt="209"/>
            </a:pPr>
            <a:r>
              <a:rPr lang="de-DE" sz="1200" dirty="0">
                <a:latin typeface="Segoe UI" panose="020B0502040204020203" pitchFamily="34" charset="0"/>
                <a:cs typeface="Segoe UI" panose="020B0502040204020203" pitchFamily="34" charset="0"/>
              </a:rPr>
              <a:t>Select Button4 from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tree</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err="1">
                <a:solidFill>
                  <a:srgbClr val="29AEE6"/>
                </a:solidFill>
                <a:latin typeface="Segoe UI Semibold" panose="020B0702040204020203" pitchFamily="34" charset="0"/>
                <a:cs typeface="Segoe UI Semibold" panose="020B0702040204020203" pitchFamily="34" charset="0"/>
              </a:rPr>
              <a:t>view</a:t>
            </a:r>
            <a:r>
              <a:rPr lang="de-DE" sz="1200" dirty="0">
                <a:solidFill>
                  <a:srgbClr val="29AEE6"/>
                </a:solidFill>
                <a:latin typeface="Segoe UI Semibold" panose="020B0702040204020203" pitchFamily="34" charset="0"/>
                <a:cs typeface="Segoe UI Semibold" panose="020B0702040204020203" pitchFamily="34" charset="0"/>
              </a:rPr>
              <a:t> </a:t>
            </a:r>
            <a:r>
              <a:rPr lang="de-DE" sz="1200" dirty="0">
                <a:latin typeface="Segoe UI" panose="020B0502040204020203" pitchFamily="34" charset="0"/>
                <a:cs typeface="Segoe UI" panose="020B0502040204020203" pitchFamily="34" charset="0"/>
              </a:rPr>
              <a:t>&gt; </a:t>
            </a:r>
            <a:r>
              <a:rPr lang="en-US" sz="1200" dirty="0">
                <a:latin typeface="Segoe UI" panose="020B0502040204020203" pitchFamily="34" charset="0"/>
                <a:cs typeface="Segoe UI" panose="020B0502040204020203" pitchFamily="34" charset="0"/>
              </a:rPr>
              <a:t>go to the </a:t>
            </a:r>
            <a:r>
              <a:rPr lang="en-US" sz="1200" dirty="0">
                <a:solidFill>
                  <a:srgbClr val="29AEE6"/>
                </a:solidFill>
                <a:latin typeface="Segoe UI Semibold" panose="020B0702040204020203" pitchFamily="34" charset="0"/>
                <a:cs typeface="Segoe UI Semibold" panose="020B0702040204020203" pitchFamily="34" charset="0"/>
              </a:rPr>
              <a:t>formula bar </a:t>
            </a:r>
            <a:r>
              <a:rPr lang="en-US" sz="1200" dirty="0">
                <a:latin typeface="Segoe UI" panose="020B0502040204020203" pitchFamily="34" charset="0"/>
                <a:cs typeface="Segoe UI" panose="020B0502040204020203" pitchFamily="34" charset="0"/>
              </a:rPr>
              <a:t>and make sure that the </a:t>
            </a:r>
            <a:r>
              <a:rPr lang="en-US" sz="1200" dirty="0" err="1">
                <a:latin typeface="Segoe UI" panose="020B0502040204020203" pitchFamily="34" charset="0"/>
                <a:cs typeface="Segoe UI" panose="020B0502040204020203" pitchFamily="34" charset="0"/>
              </a:rPr>
              <a:t>OnSelect</a:t>
            </a:r>
            <a:r>
              <a:rPr lang="en-US" sz="1200" dirty="0">
                <a:latin typeface="Segoe UI" panose="020B0502040204020203" pitchFamily="34" charset="0"/>
                <a:cs typeface="Segoe UI" panose="020B0502040204020203" pitchFamily="34" charset="0"/>
              </a:rPr>
              <a:t> property is selected</a:t>
            </a:r>
          </a:p>
          <a:p>
            <a:pPr marL="342900" indent="-342900">
              <a:buFont typeface="+mj-lt"/>
              <a:buAutoNum type="arabicPeriod" startAt="209"/>
            </a:pPr>
            <a:r>
              <a:rPr lang="en-US" sz="1200" dirty="0">
                <a:latin typeface="Segoe UI" panose="020B0502040204020203" pitchFamily="34" charset="0"/>
                <a:cs typeface="Segoe UI" panose="020B0502040204020203" pitchFamily="34" charset="0"/>
              </a:rPr>
              <a:t>Type the following </a:t>
            </a:r>
            <a:r>
              <a:rPr lang="en-US" sz="1200" dirty="0">
                <a:solidFill>
                  <a:srgbClr val="29AEE6"/>
                </a:solidFill>
                <a:latin typeface="Segoe UI" panose="020B0502040204020203" pitchFamily="34" charset="0"/>
                <a:cs typeface="Segoe UI" panose="020B0502040204020203" pitchFamily="34" charset="0"/>
              </a:rPr>
              <a:t>Collect(Sales, {Product: Component1_1.Product.ID, Quantity: Text(Component1_1.Quantity)}); Patch(Products, Component1_1.Product, {Stock: Component1_1.Product.Stock - Component1_1.Quantity})</a:t>
            </a:r>
          </a:p>
          <a:p>
            <a:pPr marL="342900" indent="-342900">
              <a:buFont typeface="+mj-lt"/>
              <a:buAutoNum type="arabicPeriod" startAt="209"/>
            </a:pPr>
            <a:r>
              <a:rPr lang="de-DE" sz="1200" dirty="0">
                <a:latin typeface="Segoe UI" panose="020B0502040204020203" pitchFamily="34" charset="0"/>
                <a:cs typeface="Segoe UI" panose="020B0502040204020203" pitchFamily="34" charset="0"/>
              </a:rPr>
              <a:t>Start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Play </a:t>
            </a:r>
            <a:r>
              <a:rPr lang="de-DE" sz="1200" dirty="0" err="1">
                <a:latin typeface="Segoe UI" panose="020B0502040204020203" pitchFamily="34" charset="0"/>
                <a:cs typeface="Segoe UI" panose="020B0502040204020203" pitchFamily="34" charset="0"/>
              </a:rPr>
              <a:t>mode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of</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app</a:t>
            </a:r>
            <a:r>
              <a:rPr lang="de-DE" sz="1200" dirty="0">
                <a:latin typeface="Segoe UI" panose="020B0502040204020203" pitchFamily="34" charset="0"/>
                <a:cs typeface="Segoe UI" panose="020B0502040204020203" pitchFamily="34" charset="0"/>
              </a:rPr>
              <a:t> and </a:t>
            </a:r>
            <a:r>
              <a:rPr lang="de-DE" sz="1200" dirty="0" err="1">
                <a:latin typeface="Segoe UI" panose="020B0502040204020203" pitchFamily="34" charset="0"/>
                <a:cs typeface="Segoe UI" panose="020B0502040204020203" pitchFamily="34" charset="0"/>
              </a:rPr>
              <a:t>see</a:t>
            </a:r>
            <a:r>
              <a:rPr lang="de-DE" sz="1200" dirty="0">
                <a:latin typeface="Segoe UI" panose="020B0502040204020203" pitchFamily="34" charset="0"/>
                <a:cs typeface="Segoe UI" panose="020B0502040204020203" pitchFamily="34" charset="0"/>
              </a:rPr>
              <a:t> how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records</a:t>
            </a:r>
            <a:r>
              <a:rPr lang="de-DE" sz="1200" dirty="0">
                <a:latin typeface="Segoe UI" panose="020B0502040204020203" pitchFamily="34" charset="0"/>
                <a:cs typeface="Segoe UI" panose="020B0502040204020203" pitchFamily="34" charset="0"/>
              </a:rPr>
              <a:t> get </a:t>
            </a:r>
            <a:r>
              <a:rPr lang="de-DE" sz="1200" dirty="0" err="1">
                <a:latin typeface="Segoe UI" panose="020B0502040204020203" pitchFamily="34" charset="0"/>
                <a:cs typeface="Segoe UI" panose="020B0502040204020203" pitchFamily="34" charset="0"/>
              </a:rPr>
              <a:t>updated</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when</a:t>
            </a:r>
            <a:r>
              <a:rPr lang="de-DE" sz="1200" dirty="0">
                <a:latin typeface="Segoe UI" panose="020B0502040204020203" pitchFamily="34" charset="0"/>
                <a:cs typeface="Segoe UI" panose="020B0502040204020203" pitchFamily="34" charset="0"/>
              </a:rPr>
              <a:t> you </a:t>
            </a:r>
            <a:r>
              <a:rPr lang="de-DE" sz="1200" dirty="0" err="1">
                <a:latin typeface="Segoe UI" panose="020B0502040204020203" pitchFamily="34" charset="0"/>
                <a:cs typeface="Segoe UI" panose="020B0502040204020203" pitchFamily="34" charset="0"/>
              </a:rPr>
              <a:t>select</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button</a:t>
            </a:r>
            <a:endParaRPr lang="de-DE" sz="1200" dirty="0">
              <a:latin typeface="Segoe UI" panose="020B0502040204020203" pitchFamily="34" charset="0"/>
              <a:cs typeface="Segoe UI" panose="020B0502040204020203" pitchFamily="34" charset="0"/>
            </a:endParaRPr>
          </a:p>
          <a:p>
            <a:pPr marL="342900" indent="-342900">
              <a:buFont typeface="+mj-lt"/>
              <a:buAutoNum type="arabicPeriod" startAt="209"/>
            </a:pPr>
            <a:r>
              <a:rPr lang="de-DE" sz="1200" dirty="0">
                <a:latin typeface="Segoe UI" panose="020B0502040204020203" pitchFamily="34" charset="0"/>
                <a:cs typeface="Segoe UI" panose="020B0502040204020203" pitchFamily="34" charset="0"/>
              </a:rPr>
              <a:t>Save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App on </a:t>
            </a:r>
            <a:r>
              <a:rPr lang="de-DE" sz="1200" dirty="0" err="1">
                <a:latin typeface="Segoe UI" panose="020B0502040204020203" pitchFamily="34" charset="0"/>
                <a:cs typeface="Segoe UI" panose="020B0502040204020203" pitchFamily="34" charset="0"/>
              </a:rPr>
              <a:t>the</a:t>
            </a:r>
            <a:r>
              <a:rPr lang="de-DE" sz="1200" dirty="0">
                <a:latin typeface="Segoe UI" panose="020B0502040204020203" pitchFamily="34" charset="0"/>
                <a:cs typeface="Segoe UI" panose="020B0502040204020203" pitchFamily="34" charset="0"/>
              </a:rPr>
              <a:t> </a:t>
            </a:r>
            <a:r>
              <a:rPr lang="de-DE" sz="1200" dirty="0">
                <a:solidFill>
                  <a:srgbClr val="29AEE6"/>
                </a:solidFill>
                <a:latin typeface="Segoe UI Semibold" panose="020B0702040204020203" pitchFamily="34" charset="0"/>
                <a:cs typeface="Segoe UI Semibold" panose="020B0702040204020203" pitchFamily="34" charset="0"/>
              </a:rPr>
              <a:t>top bar</a:t>
            </a:r>
            <a:r>
              <a:rPr lang="de-DE" sz="1200" dirty="0">
                <a:latin typeface="Segoe UI" panose="020B0502040204020203" pitchFamily="34" charset="0"/>
                <a:cs typeface="Segoe UI" panose="020B0502040204020203" pitchFamily="34" charset="0"/>
              </a:rPr>
              <a:t> &gt; File &gt; Save</a:t>
            </a:r>
          </a:p>
          <a:p>
            <a:pPr marL="342900" indent="-342900">
              <a:buFont typeface="+mj-lt"/>
              <a:buAutoNum type="arabicPeriod" startAt="209"/>
            </a:pPr>
            <a:endParaRPr lang="de-DE" sz="1200" dirty="0">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Did you know?</a:t>
            </a:r>
          </a:p>
          <a:p>
            <a:r>
              <a:rPr lang="en-US" sz="1200" dirty="0">
                <a:solidFill>
                  <a:schemeClr val="bg1">
                    <a:lumMod val="50000"/>
                  </a:schemeClr>
                </a:solidFill>
                <a:latin typeface="Segoe UI" panose="020B0502040204020203" pitchFamily="34" charset="0"/>
                <a:cs typeface="Segoe UI" panose="020B0502040204020203" pitchFamily="34" charset="0"/>
              </a:rPr>
              <a:t>The Collect function adds records to a data source. The Patch function </a:t>
            </a:r>
            <a:r>
              <a:rPr lang="en-US" sz="1200" dirty="0" err="1">
                <a:solidFill>
                  <a:schemeClr val="bg1">
                    <a:lumMod val="50000"/>
                  </a:schemeClr>
                </a:solidFill>
                <a:latin typeface="Segoe UI" panose="020B0502040204020203" pitchFamily="34" charset="0"/>
                <a:cs typeface="Segoe UI" panose="020B0502040204020203" pitchFamily="34" charset="0"/>
              </a:rPr>
              <a:t>odifies</a:t>
            </a:r>
            <a:r>
              <a:rPr lang="en-US" sz="1200" dirty="0">
                <a:solidFill>
                  <a:schemeClr val="bg1">
                    <a:lumMod val="50000"/>
                  </a:schemeClr>
                </a:solidFill>
                <a:latin typeface="Segoe UI" panose="020B0502040204020203" pitchFamily="34" charset="0"/>
                <a:cs typeface="Segoe UI" panose="020B0502040204020203" pitchFamily="34" charset="0"/>
              </a:rPr>
              <a:t> or creates one or more records in a data source, or merges records outside of a data source.</a:t>
            </a:r>
          </a:p>
          <a:p>
            <a:r>
              <a:rPr lang="en-US" sz="1200" dirty="0">
                <a:solidFill>
                  <a:schemeClr val="bg1">
                    <a:lumMod val="50000"/>
                  </a:schemeClr>
                </a:solidFill>
                <a:latin typeface="Segoe UI" panose="020B0502040204020203" pitchFamily="34" charset="0"/>
                <a:cs typeface="Segoe UI" panose="020B0502040204020203" pitchFamily="34" charset="0"/>
              </a:rPr>
              <a:t>Alternatively, you can also work with less coding using the Forms to create new records or modify a selected data record.</a:t>
            </a:r>
          </a:p>
          <a:p>
            <a:endParaRPr lang="en-US" sz="1200" dirty="0">
              <a:solidFill>
                <a:schemeClr val="bg1">
                  <a:lumMod val="50000"/>
                </a:schemeClr>
              </a:solidFill>
              <a:latin typeface="Segoe UI" panose="020B0502040204020203" pitchFamily="34" charset="0"/>
              <a:cs typeface="Segoe UI" panose="020B0502040204020203" pitchFamily="34" charset="0"/>
            </a:endParaRPr>
          </a:p>
          <a:p>
            <a:r>
              <a:rPr lang="en-US" sz="1200" dirty="0">
                <a:solidFill>
                  <a:schemeClr val="bg1">
                    <a:lumMod val="50000"/>
                  </a:schemeClr>
                </a:solidFill>
                <a:latin typeface="Segoe UI" panose="020B0502040204020203" pitchFamily="34" charset="0"/>
                <a:cs typeface="Segoe UI" panose="020B0502040204020203" pitchFamily="34" charset="0"/>
              </a:rPr>
              <a:t>You have learnt the basics and some advanced logics with Power Apps Canvas apps. Your app is now finished.</a:t>
            </a:r>
            <a:endParaRPr lang="en-US" sz="1200" dirty="0">
              <a:latin typeface="Segoe UI" panose="020B0502040204020203" pitchFamily="34" charset="0"/>
              <a:cs typeface="Segoe UI" panose="020B0502040204020203" pitchFamily="34" charset="0"/>
            </a:endParaRPr>
          </a:p>
          <a:p>
            <a:endParaRPr lang="en-US" sz="1200" dirty="0">
              <a:latin typeface="Segoe UI" panose="020B0502040204020203" pitchFamily="34" charset="0"/>
              <a:cs typeface="Segoe UI" panose="020B0502040204020203" pitchFamily="34" charset="0"/>
            </a:endParaRPr>
          </a:p>
        </p:txBody>
      </p:sp>
      <p:pic>
        <p:nvPicPr>
          <p:cNvPr id="7" name="Grafik 6">
            <a:extLst>
              <a:ext uri="{FF2B5EF4-FFF2-40B4-BE49-F238E27FC236}">
                <a16:creationId xmlns:a16="http://schemas.microsoft.com/office/drawing/2014/main" id="{ECC35C6F-8EE8-471D-863F-1A37F8AC52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22900" y="1134031"/>
            <a:ext cx="5836595" cy="4334060"/>
          </a:xfrm>
          <a:prstGeom prst="rect">
            <a:avLst/>
          </a:prstGeom>
        </p:spPr>
      </p:pic>
    </p:spTree>
    <p:extLst>
      <p:ext uri="{BB962C8B-B14F-4D97-AF65-F5344CB8AC3E}">
        <p14:creationId xmlns:p14="http://schemas.microsoft.com/office/powerpoint/2010/main" val="1990643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
            <a:extLst>
              <a:ext uri="{FF2B5EF4-FFF2-40B4-BE49-F238E27FC236}">
                <a16:creationId xmlns:a16="http://schemas.microsoft.com/office/drawing/2014/main" id="{8D8BA53D-5317-4155-9531-E085C1FDFB2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75" y="-1"/>
            <a:ext cx="12192002" cy="6858000"/>
          </a:xfrm>
          <a:prstGeom prst="rect">
            <a:avLst/>
          </a:prstGeom>
        </p:spPr>
      </p:pic>
      <p:sp>
        <p:nvSpPr>
          <p:cNvPr id="5" name="Rectangle 37">
            <a:extLst>
              <a:ext uri="{FF2B5EF4-FFF2-40B4-BE49-F238E27FC236}">
                <a16:creationId xmlns:a16="http://schemas.microsoft.com/office/drawing/2014/main" id="{FD82BA5D-9C4D-45CD-BCE3-E3DED527D596}"/>
              </a:ext>
            </a:extLst>
          </p:cNvPr>
          <p:cNvSpPr/>
          <p:nvPr/>
        </p:nvSpPr>
        <p:spPr bwMode="auto">
          <a:xfrm>
            <a:off x="0" y="0"/>
            <a:ext cx="12192000" cy="6858000"/>
          </a:xfrm>
          <a:prstGeom prst="rect">
            <a:avLst/>
          </a:prstGeom>
          <a:gradFill flip="none" rotWithShape="1">
            <a:gsLst>
              <a:gs pos="100000">
                <a:srgbClr val="000000">
                  <a:alpha val="82000"/>
                </a:srgbClr>
              </a:gs>
              <a:gs pos="0">
                <a:srgbClr val="000000">
                  <a:alpha val="53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3" name="Rectangle 2">
            <a:extLst>
              <a:ext uri="{FF2B5EF4-FFF2-40B4-BE49-F238E27FC236}">
                <a16:creationId xmlns:a16="http://schemas.microsoft.com/office/drawing/2014/main" id="{E986A88E-8275-6643-B4A7-17803D55BBB5}"/>
              </a:ext>
            </a:extLst>
          </p:cNvPr>
          <p:cNvSpPr/>
          <p:nvPr/>
        </p:nvSpPr>
        <p:spPr>
          <a:xfrm>
            <a:off x="1219200" y="3455153"/>
            <a:ext cx="9753600" cy="646331"/>
          </a:xfrm>
          <a:prstGeom prst="rect">
            <a:avLst/>
          </a:prstGeom>
        </p:spPr>
        <p:txBody>
          <a:bodyPr wrap="square">
            <a:spAutoFit/>
          </a:bodyPr>
          <a:lstStyle/>
          <a:p>
            <a:pPr marL="11113" marR="0" lvl="0" indent="0" algn="ctr" defTabSz="91410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w="3175">
                  <a:noFill/>
                </a:ln>
                <a:solidFill>
                  <a:srgbClr val="FFFFFF"/>
                </a:solidFill>
                <a:effectLst/>
                <a:uLnTx/>
                <a:uFillTx/>
                <a:latin typeface="Segoe UI Semibold"/>
                <a:ea typeface="+mn-ea"/>
                <a:cs typeface="Segoe UI" pitchFamily="34" charset="0"/>
              </a:rPr>
              <a:t>Thank you.</a:t>
            </a:r>
          </a:p>
        </p:txBody>
      </p:sp>
      <p:pic>
        <p:nvPicPr>
          <p:cNvPr id="7" name="MS logo white - EMF">
            <a:extLst>
              <a:ext uri="{FF2B5EF4-FFF2-40B4-BE49-F238E27FC236}">
                <a16:creationId xmlns:a16="http://schemas.microsoft.com/office/drawing/2014/main" id="{89558B5C-052A-3B49-9853-F9032253B2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black">
          <a:xfrm>
            <a:off x="2478274" y="1671121"/>
            <a:ext cx="7235452" cy="1731726"/>
          </a:xfrm>
          <a:prstGeom prst="rect">
            <a:avLst/>
          </a:prstGeom>
        </p:spPr>
      </p:pic>
    </p:spTree>
    <p:extLst>
      <p:ext uri="{BB962C8B-B14F-4D97-AF65-F5344CB8AC3E}">
        <p14:creationId xmlns:p14="http://schemas.microsoft.com/office/powerpoint/2010/main" val="2458890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nodeType="withEffect">
                                  <p:stCondLst>
                                    <p:cond delay="0"/>
                                  </p:stCondLst>
                                  <p:childTnLst>
                                    <p:animMotion origin="layout" path="M 0 0.0449 L 0 2.59259E-6 " pathEditMode="relative" rAng="0" ptsTypes="AA">
                                      <p:cBhvr>
                                        <p:cTn id="9" dur="700" fill="hold"/>
                                        <p:tgtEl>
                                          <p:spTgt spid="7"/>
                                        </p:tgtEl>
                                        <p:attrNameLst>
                                          <p:attrName>ppt_x</p:attrName>
                                          <p:attrName>ppt_y</p:attrName>
                                        </p:attrNameLst>
                                      </p:cBhvr>
                                      <p:rCtr x="0" y="-2245"/>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50000" fill="hold" grpId="1" nodeType="withEffect">
                                  <p:stCondLst>
                                    <p:cond delay="0"/>
                                  </p:stCondLst>
                                  <p:childTnLst>
                                    <p:animMotion origin="layout" path="M -0.00091 -0.03403 L 0 4.07407E-6 " pathEditMode="relative" rAng="0" ptsTypes="AA">
                                      <p:cBhvr>
                                        <p:cTn id="14" dur="700" fill="hold"/>
                                        <p:tgtEl>
                                          <p:spTgt spid="3"/>
                                        </p:tgtEl>
                                        <p:attrNameLst>
                                          <p:attrName>ppt_x</p:attrName>
                                          <p:attrName>ppt_y</p:attrName>
                                        </p:attrNameLst>
                                      </p:cBhvr>
                                      <p:rCtr x="39"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el 1">
            <a:extLst>
              <a:ext uri="{FF2B5EF4-FFF2-40B4-BE49-F238E27FC236}">
                <a16:creationId xmlns:a16="http://schemas.microsoft.com/office/drawing/2014/main" id="{261F6337-C611-414A-9DFC-6B7CBE501672}"/>
              </a:ext>
            </a:extLst>
          </p:cNvPr>
          <p:cNvSpPr>
            <a:spLocks noGrp="1"/>
          </p:cNvSpPr>
          <p:nvPr>
            <p:ph type="title"/>
          </p:nvPr>
        </p:nvSpPr>
        <p:spPr>
          <a:xfrm>
            <a:off x="1243584" y="685033"/>
            <a:ext cx="10531065" cy="403137"/>
          </a:xfrm>
        </p:spPr>
        <p:txBody>
          <a:bodyPr>
            <a:noAutofit/>
          </a:bodyPr>
          <a:lstStyle/>
          <a:p>
            <a:r>
              <a:rPr lang="de-DE" sz="3600" dirty="0"/>
              <a:t>How to </a:t>
            </a:r>
            <a:r>
              <a:rPr lang="de-DE" sz="3600" dirty="0" err="1"/>
              <a:t>Build</a:t>
            </a:r>
            <a:r>
              <a:rPr lang="de-DE" sz="3600" dirty="0"/>
              <a:t> an App</a:t>
            </a:r>
          </a:p>
        </p:txBody>
      </p:sp>
      <p:sp>
        <p:nvSpPr>
          <p:cNvPr id="54" name="Freeform 6">
            <a:extLst>
              <a:ext uri="{FF2B5EF4-FFF2-40B4-BE49-F238E27FC236}">
                <a16:creationId xmlns:a16="http://schemas.microsoft.com/office/drawing/2014/main" id="{BB587BDA-A661-4D17-BBDE-EBBAC32FE0C4}"/>
              </a:ext>
            </a:extLst>
          </p:cNvPr>
          <p:cNvSpPr>
            <a:spLocks/>
          </p:cNvSpPr>
          <p:nvPr/>
        </p:nvSpPr>
        <p:spPr bwMode="auto">
          <a:xfrm>
            <a:off x="984573" y="3368269"/>
            <a:ext cx="10222854" cy="1088037"/>
          </a:xfrm>
          <a:custGeom>
            <a:avLst/>
            <a:gdLst>
              <a:gd name="T0" fmla="*/ 2321 w 2321"/>
              <a:gd name="T1" fmla="*/ 142 h 283"/>
              <a:gd name="T2" fmla="*/ 2089 w 2321"/>
              <a:gd name="T3" fmla="*/ 283 h 283"/>
              <a:gd name="T4" fmla="*/ 1857 w 2321"/>
              <a:gd name="T5" fmla="*/ 142 h 283"/>
              <a:gd name="T6" fmla="*/ 1625 w 2321"/>
              <a:gd name="T7" fmla="*/ 0 h 283"/>
              <a:gd name="T8" fmla="*/ 1393 w 2321"/>
              <a:gd name="T9" fmla="*/ 142 h 283"/>
              <a:gd name="T10" fmla="*/ 1161 w 2321"/>
              <a:gd name="T11" fmla="*/ 283 h 283"/>
              <a:gd name="T12" fmla="*/ 929 w 2321"/>
              <a:gd name="T13" fmla="*/ 142 h 283"/>
              <a:gd name="T14" fmla="*/ 696 w 2321"/>
              <a:gd name="T15" fmla="*/ 0 h 283"/>
              <a:gd name="T16" fmla="*/ 464 w 2321"/>
              <a:gd name="T17" fmla="*/ 142 h 283"/>
              <a:gd name="T18" fmla="*/ 232 w 2321"/>
              <a:gd name="T19" fmla="*/ 283 h 283"/>
              <a:gd name="T20" fmla="*/ 0 w 2321"/>
              <a:gd name="T21" fmla="*/ 14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1" h="283">
                <a:moveTo>
                  <a:pt x="2321" y="142"/>
                </a:moveTo>
                <a:cubicBezTo>
                  <a:pt x="2278" y="226"/>
                  <a:pt x="2190" y="283"/>
                  <a:pt x="2089" y="283"/>
                </a:cubicBezTo>
                <a:cubicBezTo>
                  <a:pt x="1988" y="283"/>
                  <a:pt x="1901" y="226"/>
                  <a:pt x="1857" y="142"/>
                </a:cubicBezTo>
                <a:cubicBezTo>
                  <a:pt x="1814" y="58"/>
                  <a:pt x="1726" y="0"/>
                  <a:pt x="1625" y="0"/>
                </a:cubicBezTo>
                <a:cubicBezTo>
                  <a:pt x="1524" y="0"/>
                  <a:pt x="1436" y="58"/>
                  <a:pt x="1393" y="142"/>
                </a:cubicBezTo>
                <a:cubicBezTo>
                  <a:pt x="1349" y="226"/>
                  <a:pt x="1262" y="283"/>
                  <a:pt x="1161" y="283"/>
                </a:cubicBezTo>
                <a:cubicBezTo>
                  <a:pt x="1060" y="283"/>
                  <a:pt x="972" y="226"/>
                  <a:pt x="929" y="142"/>
                </a:cubicBezTo>
                <a:cubicBezTo>
                  <a:pt x="885" y="58"/>
                  <a:pt x="798" y="0"/>
                  <a:pt x="696" y="0"/>
                </a:cubicBezTo>
                <a:cubicBezTo>
                  <a:pt x="595" y="0"/>
                  <a:pt x="508" y="58"/>
                  <a:pt x="464" y="142"/>
                </a:cubicBezTo>
                <a:cubicBezTo>
                  <a:pt x="421" y="226"/>
                  <a:pt x="333" y="283"/>
                  <a:pt x="232" y="283"/>
                </a:cubicBezTo>
                <a:cubicBezTo>
                  <a:pt x="131" y="283"/>
                  <a:pt x="43" y="226"/>
                  <a:pt x="0" y="142"/>
                </a:cubicBezTo>
              </a:path>
            </a:pathLst>
          </a:custGeom>
          <a:noFill/>
          <a:ln w="150813" cap="rnd">
            <a:solidFill>
              <a:srgbClr val="EBEBEB">
                <a:lumMod val="20000"/>
                <a:lumOff val="80000"/>
              </a:srgbClr>
            </a:solidFill>
            <a:prstDash val="solid"/>
            <a:miter lim="800000"/>
            <a:headEnd/>
            <a:tailEnd/>
          </a:ln>
          <a:effectLst>
            <a:outerShdw blurRad="50800" dist="215900" dir="2700000" algn="tl" rotWithShape="0">
              <a:prstClr val="black">
                <a:alpha val="6000"/>
              </a:prstClr>
            </a:outerShdw>
          </a:effec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lumMod val="50000"/>
                  <a:lumOff val="50000"/>
                </a:srgbClr>
              </a:solidFill>
              <a:effectLst/>
              <a:uLnTx/>
              <a:uFillTx/>
              <a:latin typeface="Segoe UI"/>
              <a:ea typeface="+mn-ea"/>
              <a:cs typeface="+mn-cs"/>
            </a:endParaRPr>
          </a:p>
        </p:txBody>
      </p:sp>
      <p:sp>
        <p:nvSpPr>
          <p:cNvPr id="55" name="Oval 11">
            <a:extLst>
              <a:ext uri="{FF2B5EF4-FFF2-40B4-BE49-F238E27FC236}">
                <a16:creationId xmlns:a16="http://schemas.microsoft.com/office/drawing/2014/main" id="{5D250B06-E5BC-4BF9-B6E1-95331AC2A344}"/>
              </a:ext>
            </a:extLst>
          </p:cNvPr>
          <p:cNvSpPr/>
          <p:nvPr/>
        </p:nvSpPr>
        <p:spPr>
          <a:xfrm>
            <a:off x="1981035" y="4407100"/>
            <a:ext cx="95594" cy="95594"/>
          </a:xfrm>
          <a:prstGeom prst="ellipse">
            <a:avLst/>
          </a:prstGeom>
          <a:solidFill>
            <a:srgbClr val="FFFFFF"/>
          </a:solidFill>
          <a:ln w="10795" cap="flat" cmpd="sng" algn="ctr">
            <a:noFill/>
            <a:prstDash val="soli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lumMod val="50000"/>
                  <a:lumOff val="50000"/>
                </a:srgbClr>
              </a:solidFill>
              <a:effectLst/>
              <a:uLnTx/>
              <a:uFillTx/>
              <a:latin typeface="Segoe UI"/>
              <a:ea typeface="+mn-ea"/>
              <a:cs typeface="+mn-cs"/>
            </a:endParaRPr>
          </a:p>
        </p:txBody>
      </p:sp>
      <p:sp>
        <p:nvSpPr>
          <p:cNvPr id="56" name="Rectangle 13">
            <a:extLst>
              <a:ext uri="{FF2B5EF4-FFF2-40B4-BE49-F238E27FC236}">
                <a16:creationId xmlns:a16="http://schemas.microsoft.com/office/drawing/2014/main" id="{0BC622EE-E7CF-45EE-B0E5-D66A74356CD5}"/>
              </a:ext>
            </a:extLst>
          </p:cNvPr>
          <p:cNvSpPr/>
          <p:nvPr/>
        </p:nvSpPr>
        <p:spPr>
          <a:xfrm>
            <a:off x="850637" y="5501270"/>
            <a:ext cx="2326114" cy="531812"/>
          </a:xfrm>
          <a:prstGeom prst="rect">
            <a:avLst/>
          </a:prstGeom>
        </p:spPr>
        <p:txBody>
          <a:bodyPr wrap="square" lIns="0" rIns="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IN" sz="1428" b="0" i="0" u="none" strike="noStrike" kern="1200" cap="none" spc="0" normalizeH="0" baseline="0" noProof="0">
                <a:ln>
                  <a:noFill/>
                </a:ln>
                <a:solidFill>
                  <a:srgbClr val="FFFFFF"/>
                </a:solidFill>
                <a:effectLst/>
                <a:uLnTx/>
                <a:uFillTx/>
                <a:latin typeface="Segoe UI Semibold"/>
                <a:ea typeface="+mn-ea"/>
                <a:cs typeface="+mn-cs"/>
              </a:rPr>
              <a:t>Identification of Requirements &amp; Pain Points</a:t>
            </a:r>
          </a:p>
        </p:txBody>
      </p:sp>
      <p:sp>
        <p:nvSpPr>
          <p:cNvPr id="57" name="Freeform 12">
            <a:extLst>
              <a:ext uri="{FF2B5EF4-FFF2-40B4-BE49-F238E27FC236}">
                <a16:creationId xmlns:a16="http://schemas.microsoft.com/office/drawing/2014/main" id="{6EA72FCA-EB75-4EAA-8AA4-EED86B42D6BF}"/>
              </a:ext>
            </a:extLst>
          </p:cNvPr>
          <p:cNvSpPr>
            <a:spLocks/>
          </p:cNvSpPr>
          <p:nvPr/>
        </p:nvSpPr>
        <p:spPr bwMode="auto">
          <a:xfrm>
            <a:off x="1632459" y="3150521"/>
            <a:ext cx="792745" cy="907240"/>
          </a:xfrm>
          <a:custGeom>
            <a:avLst/>
            <a:gdLst>
              <a:gd name="T0" fmla="*/ 304 w 304"/>
              <a:gd name="T1" fmla="*/ 152 h 348"/>
              <a:gd name="T2" fmla="*/ 152 w 304"/>
              <a:gd name="T3" fmla="*/ 348 h 348"/>
              <a:gd name="T4" fmla="*/ 0 w 304"/>
              <a:gd name="T5" fmla="*/ 152 h 348"/>
              <a:gd name="T6" fmla="*/ 152 w 304"/>
              <a:gd name="T7" fmla="*/ 0 h 348"/>
              <a:gd name="T8" fmla="*/ 304 w 304"/>
              <a:gd name="T9" fmla="*/ 152 h 348"/>
            </a:gdLst>
            <a:ahLst/>
            <a:cxnLst>
              <a:cxn ang="0">
                <a:pos x="T0" y="T1"/>
              </a:cxn>
              <a:cxn ang="0">
                <a:pos x="T2" y="T3"/>
              </a:cxn>
              <a:cxn ang="0">
                <a:pos x="T4" y="T5"/>
              </a:cxn>
              <a:cxn ang="0">
                <a:pos x="T6" y="T7"/>
              </a:cxn>
              <a:cxn ang="0">
                <a:pos x="T8" y="T9"/>
              </a:cxn>
            </a:cxnLst>
            <a:rect l="0" t="0" r="r" b="b"/>
            <a:pathLst>
              <a:path w="304" h="348">
                <a:moveTo>
                  <a:pt x="304" y="152"/>
                </a:moveTo>
                <a:cubicBezTo>
                  <a:pt x="304" y="280"/>
                  <a:pt x="152" y="348"/>
                  <a:pt x="152" y="348"/>
                </a:cubicBezTo>
                <a:cubicBezTo>
                  <a:pt x="152" y="348"/>
                  <a:pt x="0" y="280"/>
                  <a:pt x="0" y="152"/>
                </a:cubicBezTo>
                <a:cubicBezTo>
                  <a:pt x="0" y="68"/>
                  <a:pt x="68" y="0"/>
                  <a:pt x="152" y="0"/>
                </a:cubicBezTo>
                <a:cubicBezTo>
                  <a:pt x="236" y="0"/>
                  <a:pt x="304" y="68"/>
                  <a:pt x="304" y="152"/>
                </a:cubicBezTo>
                <a:close/>
              </a:path>
            </a:pathLst>
          </a:custGeom>
          <a:solidFill>
            <a:srgbClr val="50E6FF"/>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lumMod val="50000"/>
                  <a:lumOff val="50000"/>
                </a:srgbClr>
              </a:solidFill>
              <a:effectLst/>
              <a:uLnTx/>
              <a:uFillTx/>
              <a:latin typeface="Segoe UI"/>
              <a:ea typeface="+mn-ea"/>
              <a:cs typeface="+mn-cs"/>
            </a:endParaRPr>
          </a:p>
        </p:txBody>
      </p:sp>
      <p:sp>
        <p:nvSpPr>
          <p:cNvPr id="58" name="Oval 13">
            <a:extLst>
              <a:ext uri="{FF2B5EF4-FFF2-40B4-BE49-F238E27FC236}">
                <a16:creationId xmlns:a16="http://schemas.microsoft.com/office/drawing/2014/main" id="{46DCF6A2-10E9-45E6-8A86-471D4CB92C69}"/>
              </a:ext>
            </a:extLst>
          </p:cNvPr>
          <p:cNvSpPr>
            <a:spLocks noChangeArrowheads="1"/>
          </p:cNvSpPr>
          <p:nvPr/>
        </p:nvSpPr>
        <p:spPr bwMode="auto">
          <a:xfrm>
            <a:off x="1733359" y="3249240"/>
            <a:ext cx="587675" cy="587673"/>
          </a:xfrm>
          <a:prstGeom prst="ellipse">
            <a:avLst/>
          </a:prstGeom>
          <a:solidFill>
            <a:srgbClr val="FFFFFF"/>
          </a:solidFill>
          <a:ln w="9525">
            <a:noFill/>
            <a:round/>
            <a:headEnd/>
            <a:tailEnd/>
          </a:ln>
          <a:effectLst>
            <a:outerShdw blurRad="50800" dist="38100" dir="2700000" algn="tl" rotWithShape="0">
              <a:prstClr val="black">
                <a:alpha val="20000"/>
              </a:prstClr>
            </a:outerShdw>
          </a:effectLst>
        </p:spPr>
        <p:txBody>
          <a:bodyPr vert="horz" wrap="square" lIns="0" tIns="0" rIns="0" bIns="0" numCol="1" anchor="ctr"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IN" sz="1224" b="1" i="0" u="none" strike="noStrike" kern="1200" cap="none" spc="0" normalizeH="0" baseline="0" noProof="0">
              <a:ln>
                <a:noFill/>
              </a:ln>
              <a:solidFill>
                <a:srgbClr val="FFFFFF">
                  <a:lumMod val="50000"/>
                  <a:lumOff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59" name="Straight Connector 22">
            <a:extLst>
              <a:ext uri="{FF2B5EF4-FFF2-40B4-BE49-F238E27FC236}">
                <a16:creationId xmlns:a16="http://schemas.microsoft.com/office/drawing/2014/main" id="{83ADDF55-5B05-4D47-B505-49C080C7EF7C}"/>
              </a:ext>
            </a:extLst>
          </p:cNvPr>
          <p:cNvCxnSpPr>
            <a:cxnSpLocks/>
          </p:cNvCxnSpPr>
          <p:nvPr/>
        </p:nvCxnSpPr>
        <p:spPr>
          <a:xfrm>
            <a:off x="2028832" y="4738435"/>
            <a:ext cx="0" cy="512420"/>
          </a:xfrm>
          <a:prstGeom prst="line">
            <a:avLst/>
          </a:prstGeom>
          <a:noFill/>
          <a:ln w="12700" cap="rnd" cmpd="sng" algn="ctr">
            <a:solidFill>
              <a:srgbClr val="EBEBEB">
                <a:lumMod val="40000"/>
                <a:lumOff val="60000"/>
              </a:srgbClr>
            </a:solidFill>
            <a:prstDash val="solid"/>
          </a:ln>
          <a:effectLst/>
        </p:spPr>
      </p:cxnSp>
      <p:sp>
        <p:nvSpPr>
          <p:cNvPr id="60" name="Oval 26">
            <a:extLst>
              <a:ext uri="{FF2B5EF4-FFF2-40B4-BE49-F238E27FC236}">
                <a16:creationId xmlns:a16="http://schemas.microsoft.com/office/drawing/2014/main" id="{3A9F13D7-EDF2-4DAC-BB8E-3D573A510D34}"/>
              </a:ext>
            </a:extLst>
          </p:cNvPr>
          <p:cNvSpPr/>
          <p:nvPr/>
        </p:nvSpPr>
        <p:spPr>
          <a:xfrm>
            <a:off x="3980513" y="3313843"/>
            <a:ext cx="95594" cy="95594"/>
          </a:xfrm>
          <a:prstGeom prst="ellipse">
            <a:avLst/>
          </a:prstGeom>
          <a:solidFill>
            <a:srgbClr val="FFFFFF"/>
          </a:solidFill>
          <a:ln w="10795" cap="flat" cmpd="sng" algn="ctr">
            <a:noFill/>
            <a:prstDash val="soli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lumMod val="50000"/>
                  <a:lumOff val="50000"/>
                </a:srgbClr>
              </a:solidFill>
              <a:effectLst/>
              <a:uLnTx/>
              <a:uFillTx/>
              <a:latin typeface="Segoe UI"/>
              <a:ea typeface="+mn-ea"/>
              <a:cs typeface="+mn-cs"/>
            </a:endParaRPr>
          </a:p>
        </p:txBody>
      </p:sp>
      <p:sp>
        <p:nvSpPr>
          <p:cNvPr id="61" name="Rectangle 33">
            <a:extLst>
              <a:ext uri="{FF2B5EF4-FFF2-40B4-BE49-F238E27FC236}">
                <a16:creationId xmlns:a16="http://schemas.microsoft.com/office/drawing/2014/main" id="{C03B52CB-76FF-404C-A0EB-DA6BA841824F}"/>
              </a:ext>
            </a:extLst>
          </p:cNvPr>
          <p:cNvSpPr/>
          <p:nvPr/>
        </p:nvSpPr>
        <p:spPr>
          <a:xfrm>
            <a:off x="3114053" y="4408013"/>
            <a:ext cx="1828514" cy="531812"/>
          </a:xfrm>
          <a:prstGeom prst="rect">
            <a:avLst/>
          </a:prstGeom>
        </p:spPr>
        <p:txBody>
          <a:bodyPr wrap="square" lIns="0" rIns="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IN" sz="1428"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Visualization of the business process</a:t>
            </a:r>
          </a:p>
        </p:txBody>
      </p:sp>
      <p:sp>
        <p:nvSpPr>
          <p:cNvPr id="62" name="Freeform 12">
            <a:extLst>
              <a:ext uri="{FF2B5EF4-FFF2-40B4-BE49-F238E27FC236}">
                <a16:creationId xmlns:a16="http://schemas.microsoft.com/office/drawing/2014/main" id="{CB5FFA51-0D97-493D-9CD9-51E25E3B9568}"/>
              </a:ext>
            </a:extLst>
          </p:cNvPr>
          <p:cNvSpPr>
            <a:spLocks/>
          </p:cNvSpPr>
          <p:nvPr/>
        </p:nvSpPr>
        <p:spPr bwMode="auto">
          <a:xfrm>
            <a:off x="3631938" y="2057264"/>
            <a:ext cx="792745" cy="907240"/>
          </a:xfrm>
          <a:custGeom>
            <a:avLst/>
            <a:gdLst>
              <a:gd name="T0" fmla="*/ 304 w 304"/>
              <a:gd name="T1" fmla="*/ 152 h 348"/>
              <a:gd name="T2" fmla="*/ 152 w 304"/>
              <a:gd name="T3" fmla="*/ 348 h 348"/>
              <a:gd name="T4" fmla="*/ 0 w 304"/>
              <a:gd name="T5" fmla="*/ 152 h 348"/>
              <a:gd name="T6" fmla="*/ 152 w 304"/>
              <a:gd name="T7" fmla="*/ 0 h 348"/>
              <a:gd name="T8" fmla="*/ 304 w 304"/>
              <a:gd name="T9" fmla="*/ 152 h 348"/>
            </a:gdLst>
            <a:ahLst/>
            <a:cxnLst>
              <a:cxn ang="0">
                <a:pos x="T0" y="T1"/>
              </a:cxn>
              <a:cxn ang="0">
                <a:pos x="T2" y="T3"/>
              </a:cxn>
              <a:cxn ang="0">
                <a:pos x="T4" y="T5"/>
              </a:cxn>
              <a:cxn ang="0">
                <a:pos x="T6" y="T7"/>
              </a:cxn>
              <a:cxn ang="0">
                <a:pos x="T8" y="T9"/>
              </a:cxn>
            </a:cxnLst>
            <a:rect l="0" t="0" r="r" b="b"/>
            <a:pathLst>
              <a:path w="304" h="348">
                <a:moveTo>
                  <a:pt x="304" y="152"/>
                </a:moveTo>
                <a:cubicBezTo>
                  <a:pt x="304" y="280"/>
                  <a:pt x="152" y="348"/>
                  <a:pt x="152" y="348"/>
                </a:cubicBezTo>
                <a:cubicBezTo>
                  <a:pt x="152" y="348"/>
                  <a:pt x="0" y="280"/>
                  <a:pt x="0" y="152"/>
                </a:cubicBezTo>
                <a:cubicBezTo>
                  <a:pt x="0" y="68"/>
                  <a:pt x="68" y="0"/>
                  <a:pt x="152" y="0"/>
                </a:cubicBezTo>
                <a:cubicBezTo>
                  <a:pt x="236" y="0"/>
                  <a:pt x="304" y="68"/>
                  <a:pt x="304" y="152"/>
                </a:cubicBezTo>
                <a:close/>
              </a:path>
            </a:pathLst>
          </a:custGeom>
          <a:solidFill>
            <a:srgbClr val="50E6FF"/>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lumMod val="50000"/>
                  <a:lumOff val="50000"/>
                </a:srgbClr>
              </a:solidFill>
              <a:effectLst/>
              <a:uLnTx/>
              <a:uFillTx/>
              <a:latin typeface="Segoe UI"/>
              <a:ea typeface="+mn-ea"/>
              <a:cs typeface="+mn-cs"/>
            </a:endParaRPr>
          </a:p>
        </p:txBody>
      </p:sp>
      <p:sp>
        <p:nvSpPr>
          <p:cNvPr id="63" name="Oval 13">
            <a:extLst>
              <a:ext uri="{FF2B5EF4-FFF2-40B4-BE49-F238E27FC236}">
                <a16:creationId xmlns:a16="http://schemas.microsoft.com/office/drawing/2014/main" id="{6048F218-0C90-4CCD-A00F-9B83557AE2F5}"/>
              </a:ext>
            </a:extLst>
          </p:cNvPr>
          <p:cNvSpPr>
            <a:spLocks noChangeArrowheads="1"/>
          </p:cNvSpPr>
          <p:nvPr/>
        </p:nvSpPr>
        <p:spPr bwMode="auto">
          <a:xfrm>
            <a:off x="3732838" y="2155983"/>
            <a:ext cx="587675" cy="587673"/>
          </a:xfrm>
          <a:prstGeom prst="ellipse">
            <a:avLst/>
          </a:prstGeom>
          <a:solidFill>
            <a:srgbClr val="FFFFFF"/>
          </a:solidFill>
          <a:ln w="9525">
            <a:noFill/>
            <a:round/>
            <a:headEnd/>
            <a:tailEnd/>
          </a:ln>
          <a:effectLst>
            <a:outerShdw blurRad="50800" dist="38100" dir="2700000" algn="tl" rotWithShape="0">
              <a:prstClr val="black">
                <a:alpha val="20000"/>
              </a:prstClr>
            </a:outerShdw>
          </a:effectLst>
        </p:spPr>
        <p:txBody>
          <a:bodyPr vert="horz" wrap="square" lIns="0" tIns="0" rIns="0" bIns="0" numCol="1" anchor="ctr"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IN" sz="1224" b="1" i="0" u="none" strike="noStrike" kern="1200" cap="none" spc="0" normalizeH="0" baseline="0" noProof="0">
                <a:ln>
                  <a:noFill/>
                </a:ln>
                <a:solidFill>
                  <a:srgbClr val="FFFFFF">
                    <a:lumMod val="50000"/>
                    <a:lumOff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2021</a:t>
            </a:r>
          </a:p>
        </p:txBody>
      </p:sp>
      <p:cxnSp>
        <p:nvCxnSpPr>
          <p:cNvPr id="64" name="Straight Connector 29">
            <a:extLst>
              <a:ext uri="{FF2B5EF4-FFF2-40B4-BE49-F238E27FC236}">
                <a16:creationId xmlns:a16="http://schemas.microsoft.com/office/drawing/2014/main" id="{E2FDFE83-091D-455C-A673-261E4E5D0621}"/>
              </a:ext>
            </a:extLst>
          </p:cNvPr>
          <p:cNvCxnSpPr>
            <a:cxnSpLocks/>
          </p:cNvCxnSpPr>
          <p:nvPr/>
        </p:nvCxnSpPr>
        <p:spPr>
          <a:xfrm>
            <a:off x="4028310" y="3645178"/>
            <a:ext cx="0" cy="512420"/>
          </a:xfrm>
          <a:prstGeom prst="line">
            <a:avLst/>
          </a:prstGeom>
          <a:noFill/>
          <a:ln w="12700" cap="rnd" cmpd="sng" algn="ctr">
            <a:solidFill>
              <a:srgbClr val="EBEBEB">
                <a:lumMod val="40000"/>
                <a:lumOff val="60000"/>
              </a:srgbClr>
            </a:solidFill>
            <a:prstDash val="solid"/>
          </a:ln>
          <a:effectLst/>
        </p:spPr>
      </p:cxnSp>
      <p:sp>
        <p:nvSpPr>
          <p:cNvPr id="65" name="Oval 34">
            <a:extLst>
              <a:ext uri="{FF2B5EF4-FFF2-40B4-BE49-F238E27FC236}">
                <a16:creationId xmlns:a16="http://schemas.microsoft.com/office/drawing/2014/main" id="{4F3095A6-19B0-45C0-8B8F-C3BC0B09594E}"/>
              </a:ext>
            </a:extLst>
          </p:cNvPr>
          <p:cNvSpPr/>
          <p:nvPr/>
        </p:nvSpPr>
        <p:spPr>
          <a:xfrm>
            <a:off x="6075253" y="4407100"/>
            <a:ext cx="95594" cy="95594"/>
          </a:xfrm>
          <a:prstGeom prst="ellipse">
            <a:avLst/>
          </a:prstGeom>
          <a:solidFill>
            <a:srgbClr val="FFFFFF"/>
          </a:solidFill>
          <a:ln w="10795" cap="flat" cmpd="sng" algn="ctr">
            <a:noFill/>
            <a:prstDash val="soli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lumMod val="50000"/>
                  <a:lumOff val="50000"/>
                </a:srgbClr>
              </a:solidFill>
              <a:effectLst/>
              <a:uLnTx/>
              <a:uFillTx/>
              <a:latin typeface="Segoe UI"/>
              <a:ea typeface="+mn-ea"/>
              <a:cs typeface="+mn-cs"/>
            </a:endParaRPr>
          </a:p>
        </p:txBody>
      </p:sp>
      <p:sp>
        <p:nvSpPr>
          <p:cNvPr id="66" name="Rectangle 37">
            <a:extLst>
              <a:ext uri="{FF2B5EF4-FFF2-40B4-BE49-F238E27FC236}">
                <a16:creationId xmlns:a16="http://schemas.microsoft.com/office/drawing/2014/main" id="{EF5663BA-848E-4F2F-A1AB-7D9F12A67E0F}"/>
              </a:ext>
            </a:extLst>
          </p:cNvPr>
          <p:cNvSpPr/>
          <p:nvPr/>
        </p:nvSpPr>
        <p:spPr>
          <a:xfrm>
            <a:off x="5208793" y="5501270"/>
            <a:ext cx="1828514" cy="531812"/>
          </a:xfrm>
          <a:prstGeom prst="rect">
            <a:avLst/>
          </a:prstGeom>
        </p:spPr>
        <p:txBody>
          <a:bodyPr wrap="square" lIns="0" rIns="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IN" sz="1428" b="0" i="0" u="none" strike="noStrike" kern="1200" cap="none" spc="0" normalizeH="0" baseline="0" noProof="0">
                <a:ln>
                  <a:noFill/>
                </a:ln>
                <a:solidFill>
                  <a:srgbClr val="FFFFFF"/>
                </a:solidFill>
                <a:effectLst/>
                <a:uLnTx/>
                <a:uFillTx/>
                <a:latin typeface="Segoe UI Semibold"/>
                <a:ea typeface="+mn-ea"/>
                <a:cs typeface="+mn-cs"/>
              </a:rPr>
              <a:t>Create an </a:t>
            </a:r>
            <a:br>
              <a:rPr kumimoji="0" lang="en-IN" sz="1428" b="0" i="0" u="none" strike="noStrike" kern="1200" cap="none" spc="0" normalizeH="0" baseline="0" noProof="0">
                <a:ln>
                  <a:noFill/>
                </a:ln>
                <a:solidFill>
                  <a:srgbClr val="FFFFFF"/>
                </a:solidFill>
                <a:effectLst/>
                <a:uLnTx/>
                <a:uFillTx/>
                <a:latin typeface="Segoe UI Semibold"/>
                <a:ea typeface="+mn-ea"/>
                <a:cs typeface="+mn-cs"/>
              </a:rPr>
            </a:br>
            <a:r>
              <a:rPr kumimoji="0" lang="en-IN" sz="1428" b="0" i="0" u="none" strike="noStrike" kern="1200" cap="none" spc="0" normalizeH="0" baseline="0" noProof="0">
                <a:ln>
                  <a:noFill/>
                </a:ln>
                <a:solidFill>
                  <a:srgbClr val="FFFFFF"/>
                </a:solidFill>
                <a:effectLst/>
                <a:uLnTx/>
                <a:uFillTx/>
                <a:latin typeface="Segoe UI Semibold"/>
                <a:ea typeface="+mn-ea"/>
                <a:cs typeface="+mn-cs"/>
              </a:rPr>
              <a:t>Mock-Up</a:t>
            </a:r>
          </a:p>
        </p:txBody>
      </p:sp>
      <p:sp>
        <p:nvSpPr>
          <p:cNvPr id="67" name="Freeform 12">
            <a:extLst>
              <a:ext uri="{FF2B5EF4-FFF2-40B4-BE49-F238E27FC236}">
                <a16:creationId xmlns:a16="http://schemas.microsoft.com/office/drawing/2014/main" id="{C7366EF1-5F2A-4E37-93FA-AAE021207331}"/>
              </a:ext>
            </a:extLst>
          </p:cNvPr>
          <p:cNvSpPr>
            <a:spLocks/>
          </p:cNvSpPr>
          <p:nvPr/>
        </p:nvSpPr>
        <p:spPr bwMode="auto">
          <a:xfrm>
            <a:off x="5726678" y="3150521"/>
            <a:ext cx="792745" cy="907240"/>
          </a:xfrm>
          <a:custGeom>
            <a:avLst/>
            <a:gdLst>
              <a:gd name="T0" fmla="*/ 304 w 304"/>
              <a:gd name="T1" fmla="*/ 152 h 348"/>
              <a:gd name="T2" fmla="*/ 152 w 304"/>
              <a:gd name="T3" fmla="*/ 348 h 348"/>
              <a:gd name="T4" fmla="*/ 0 w 304"/>
              <a:gd name="T5" fmla="*/ 152 h 348"/>
              <a:gd name="T6" fmla="*/ 152 w 304"/>
              <a:gd name="T7" fmla="*/ 0 h 348"/>
              <a:gd name="T8" fmla="*/ 304 w 304"/>
              <a:gd name="T9" fmla="*/ 152 h 348"/>
            </a:gdLst>
            <a:ahLst/>
            <a:cxnLst>
              <a:cxn ang="0">
                <a:pos x="T0" y="T1"/>
              </a:cxn>
              <a:cxn ang="0">
                <a:pos x="T2" y="T3"/>
              </a:cxn>
              <a:cxn ang="0">
                <a:pos x="T4" y="T5"/>
              </a:cxn>
              <a:cxn ang="0">
                <a:pos x="T6" y="T7"/>
              </a:cxn>
              <a:cxn ang="0">
                <a:pos x="T8" y="T9"/>
              </a:cxn>
            </a:cxnLst>
            <a:rect l="0" t="0" r="r" b="b"/>
            <a:pathLst>
              <a:path w="304" h="348">
                <a:moveTo>
                  <a:pt x="304" y="152"/>
                </a:moveTo>
                <a:cubicBezTo>
                  <a:pt x="304" y="280"/>
                  <a:pt x="152" y="348"/>
                  <a:pt x="152" y="348"/>
                </a:cubicBezTo>
                <a:cubicBezTo>
                  <a:pt x="152" y="348"/>
                  <a:pt x="0" y="280"/>
                  <a:pt x="0" y="152"/>
                </a:cubicBezTo>
                <a:cubicBezTo>
                  <a:pt x="0" y="68"/>
                  <a:pt x="68" y="0"/>
                  <a:pt x="152" y="0"/>
                </a:cubicBezTo>
                <a:cubicBezTo>
                  <a:pt x="236" y="0"/>
                  <a:pt x="304" y="68"/>
                  <a:pt x="304" y="152"/>
                </a:cubicBezTo>
                <a:close/>
              </a:path>
            </a:pathLst>
          </a:custGeom>
          <a:solidFill>
            <a:srgbClr val="50E6FF"/>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lumMod val="50000"/>
                  <a:lumOff val="50000"/>
                </a:srgbClr>
              </a:solidFill>
              <a:effectLst/>
              <a:uLnTx/>
              <a:uFillTx/>
              <a:latin typeface="Segoe UI"/>
              <a:ea typeface="+mn-ea"/>
              <a:cs typeface="+mn-cs"/>
            </a:endParaRPr>
          </a:p>
        </p:txBody>
      </p:sp>
      <p:sp>
        <p:nvSpPr>
          <p:cNvPr id="68" name="Oval 13">
            <a:extLst>
              <a:ext uri="{FF2B5EF4-FFF2-40B4-BE49-F238E27FC236}">
                <a16:creationId xmlns:a16="http://schemas.microsoft.com/office/drawing/2014/main" id="{93BFEE2B-1E97-4E81-B7BD-9D7A066F40BE}"/>
              </a:ext>
            </a:extLst>
          </p:cNvPr>
          <p:cNvSpPr>
            <a:spLocks noChangeArrowheads="1"/>
          </p:cNvSpPr>
          <p:nvPr/>
        </p:nvSpPr>
        <p:spPr bwMode="auto">
          <a:xfrm>
            <a:off x="5827578" y="3249240"/>
            <a:ext cx="587675" cy="587673"/>
          </a:xfrm>
          <a:prstGeom prst="ellipse">
            <a:avLst/>
          </a:prstGeom>
          <a:solidFill>
            <a:srgbClr val="FFFFFF"/>
          </a:solidFill>
          <a:ln w="9525">
            <a:noFill/>
            <a:round/>
            <a:headEnd/>
            <a:tailEnd/>
          </a:ln>
          <a:effectLst>
            <a:outerShdw blurRad="50800" dist="38100" dir="2700000" algn="tl" rotWithShape="0">
              <a:prstClr val="black">
                <a:alpha val="20000"/>
              </a:prstClr>
            </a:outerShdw>
          </a:effectLst>
        </p:spPr>
        <p:txBody>
          <a:bodyPr vert="horz" wrap="square" lIns="0" tIns="0" rIns="0" bIns="0" numCol="1" anchor="ctr"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IN" sz="1224" b="1" i="0" u="none" strike="noStrike" kern="1200" cap="none" spc="0" normalizeH="0" baseline="0" noProof="0">
                <a:ln>
                  <a:noFill/>
                </a:ln>
                <a:solidFill>
                  <a:srgbClr val="FFFFFF">
                    <a:lumMod val="50000"/>
                    <a:lumOff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2022</a:t>
            </a:r>
          </a:p>
        </p:txBody>
      </p:sp>
      <p:cxnSp>
        <p:nvCxnSpPr>
          <p:cNvPr id="70" name="Straight Connector 41">
            <a:extLst>
              <a:ext uri="{FF2B5EF4-FFF2-40B4-BE49-F238E27FC236}">
                <a16:creationId xmlns:a16="http://schemas.microsoft.com/office/drawing/2014/main" id="{161D0AEA-AE07-4387-985F-D12B74588230}"/>
              </a:ext>
            </a:extLst>
          </p:cNvPr>
          <p:cNvCxnSpPr>
            <a:cxnSpLocks/>
          </p:cNvCxnSpPr>
          <p:nvPr/>
        </p:nvCxnSpPr>
        <p:spPr>
          <a:xfrm>
            <a:off x="6123050" y="4738435"/>
            <a:ext cx="0" cy="512420"/>
          </a:xfrm>
          <a:prstGeom prst="line">
            <a:avLst/>
          </a:prstGeom>
          <a:noFill/>
          <a:ln w="12700" cap="rnd" cmpd="sng" algn="ctr">
            <a:solidFill>
              <a:srgbClr val="EBEBEB">
                <a:lumMod val="40000"/>
                <a:lumOff val="60000"/>
              </a:srgbClr>
            </a:solidFill>
            <a:prstDash val="solid"/>
          </a:ln>
          <a:effectLst/>
        </p:spPr>
      </p:cxnSp>
      <p:sp>
        <p:nvSpPr>
          <p:cNvPr id="71" name="Oval 42">
            <a:extLst>
              <a:ext uri="{FF2B5EF4-FFF2-40B4-BE49-F238E27FC236}">
                <a16:creationId xmlns:a16="http://schemas.microsoft.com/office/drawing/2014/main" id="{05D46F1D-F1DF-49FE-9A04-A6BA00768F79}"/>
              </a:ext>
            </a:extLst>
          </p:cNvPr>
          <p:cNvSpPr/>
          <p:nvPr/>
        </p:nvSpPr>
        <p:spPr>
          <a:xfrm>
            <a:off x="8044122" y="3334249"/>
            <a:ext cx="95594" cy="95594"/>
          </a:xfrm>
          <a:prstGeom prst="ellipse">
            <a:avLst/>
          </a:prstGeom>
          <a:solidFill>
            <a:srgbClr val="FFFFFF"/>
          </a:solidFill>
          <a:ln w="10795" cap="flat" cmpd="sng" algn="ctr">
            <a:noFill/>
            <a:prstDash val="soli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lumMod val="50000"/>
                  <a:lumOff val="50000"/>
                </a:srgbClr>
              </a:solidFill>
              <a:effectLst/>
              <a:uLnTx/>
              <a:uFillTx/>
              <a:latin typeface="Segoe UI"/>
              <a:ea typeface="+mn-ea"/>
              <a:cs typeface="+mn-cs"/>
            </a:endParaRPr>
          </a:p>
        </p:txBody>
      </p:sp>
      <p:sp>
        <p:nvSpPr>
          <p:cNvPr id="72" name="Rectangle 45">
            <a:extLst>
              <a:ext uri="{FF2B5EF4-FFF2-40B4-BE49-F238E27FC236}">
                <a16:creationId xmlns:a16="http://schemas.microsoft.com/office/drawing/2014/main" id="{8B97A7FE-7EFF-4711-A900-E1D70B614AE4}"/>
              </a:ext>
            </a:extLst>
          </p:cNvPr>
          <p:cNvSpPr/>
          <p:nvPr/>
        </p:nvSpPr>
        <p:spPr>
          <a:xfrm>
            <a:off x="7177661" y="4748015"/>
            <a:ext cx="1896761" cy="531812"/>
          </a:xfrm>
          <a:prstGeom prst="rect">
            <a:avLst/>
          </a:prstGeom>
        </p:spPr>
        <p:txBody>
          <a:bodyPr wrap="square" lIns="0" rIns="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IN" sz="1428" b="0" i="0" u="none" strike="noStrike" kern="1200" cap="none" spc="0" normalizeH="0" baseline="0" noProof="0" dirty="0">
                <a:ln>
                  <a:noFill/>
                </a:ln>
                <a:solidFill>
                  <a:srgbClr val="FFFFFF"/>
                </a:solidFill>
                <a:effectLst/>
                <a:uLnTx/>
                <a:uFillTx/>
                <a:latin typeface="Segoe UI Semibold"/>
                <a:ea typeface="+mn-ea"/>
                <a:cs typeface="+mn-cs"/>
              </a:rPr>
              <a:t>Define your</a:t>
            </a:r>
            <a:br>
              <a:rPr kumimoji="0" lang="en-IN" sz="1428" b="0" i="0" u="none" strike="noStrike" kern="1200" cap="none" spc="0" normalizeH="0" baseline="0" noProof="0" dirty="0">
                <a:ln>
                  <a:noFill/>
                </a:ln>
                <a:solidFill>
                  <a:srgbClr val="FFFFFF"/>
                </a:solidFill>
                <a:effectLst/>
                <a:uLnTx/>
                <a:uFillTx/>
                <a:latin typeface="Segoe UI Semibold"/>
                <a:ea typeface="+mn-ea"/>
                <a:cs typeface="+mn-cs"/>
              </a:rPr>
            </a:br>
            <a:r>
              <a:rPr kumimoji="0" lang="en-IN" sz="1428" b="0" i="0" u="none" strike="noStrike" kern="1200" cap="none" spc="0" normalizeH="0" baseline="0" noProof="0" dirty="0">
                <a:ln>
                  <a:noFill/>
                </a:ln>
                <a:solidFill>
                  <a:srgbClr val="FFFFFF"/>
                </a:solidFill>
                <a:effectLst/>
                <a:uLnTx/>
                <a:uFillTx/>
                <a:latin typeface="Segoe UI Semibold"/>
                <a:ea typeface="+mn-ea"/>
                <a:cs typeface="+mn-cs"/>
              </a:rPr>
              <a:t>Data Model</a:t>
            </a:r>
            <a:endParaRPr kumimoji="0" lang="en-IN" sz="1428" b="0" i="1" u="none" strike="noStrike" kern="1200" cap="none" spc="0" normalizeH="0" baseline="0" noProof="0" dirty="0">
              <a:ln>
                <a:noFill/>
              </a:ln>
              <a:solidFill>
                <a:srgbClr val="50E6FF">
                  <a:lumMod val="20000"/>
                  <a:lumOff val="80000"/>
                </a:srgbClr>
              </a:solidFill>
              <a:effectLst/>
              <a:uLnTx/>
              <a:uFillTx/>
              <a:latin typeface="Open Sans" panose="020B0606030504020204" pitchFamily="34" charset="0"/>
              <a:ea typeface="+mn-ea"/>
              <a:cs typeface="+mn-cs"/>
            </a:endParaRPr>
          </a:p>
        </p:txBody>
      </p:sp>
      <p:sp>
        <p:nvSpPr>
          <p:cNvPr id="73" name="Freeform 12">
            <a:extLst>
              <a:ext uri="{FF2B5EF4-FFF2-40B4-BE49-F238E27FC236}">
                <a16:creationId xmlns:a16="http://schemas.microsoft.com/office/drawing/2014/main" id="{F0B96DA7-AF40-457C-A99B-1FDE49253DD3}"/>
              </a:ext>
            </a:extLst>
          </p:cNvPr>
          <p:cNvSpPr>
            <a:spLocks/>
          </p:cNvSpPr>
          <p:nvPr/>
        </p:nvSpPr>
        <p:spPr bwMode="auto">
          <a:xfrm>
            <a:off x="7695547" y="2077670"/>
            <a:ext cx="792745" cy="907240"/>
          </a:xfrm>
          <a:custGeom>
            <a:avLst/>
            <a:gdLst>
              <a:gd name="T0" fmla="*/ 304 w 304"/>
              <a:gd name="T1" fmla="*/ 152 h 348"/>
              <a:gd name="T2" fmla="*/ 152 w 304"/>
              <a:gd name="T3" fmla="*/ 348 h 348"/>
              <a:gd name="T4" fmla="*/ 0 w 304"/>
              <a:gd name="T5" fmla="*/ 152 h 348"/>
              <a:gd name="T6" fmla="*/ 152 w 304"/>
              <a:gd name="T7" fmla="*/ 0 h 348"/>
              <a:gd name="T8" fmla="*/ 304 w 304"/>
              <a:gd name="T9" fmla="*/ 152 h 348"/>
            </a:gdLst>
            <a:ahLst/>
            <a:cxnLst>
              <a:cxn ang="0">
                <a:pos x="T0" y="T1"/>
              </a:cxn>
              <a:cxn ang="0">
                <a:pos x="T2" y="T3"/>
              </a:cxn>
              <a:cxn ang="0">
                <a:pos x="T4" y="T5"/>
              </a:cxn>
              <a:cxn ang="0">
                <a:pos x="T6" y="T7"/>
              </a:cxn>
              <a:cxn ang="0">
                <a:pos x="T8" y="T9"/>
              </a:cxn>
            </a:cxnLst>
            <a:rect l="0" t="0" r="r" b="b"/>
            <a:pathLst>
              <a:path w="304" h="348">
                <a:moveTo>
                  <a:pt x="304" y="152"/>
                </a:moveTo>
                <a:cubicBezTo>
                  <a:pt x="304" y="280"/>
                  <a:pt x="152" y="348"/>
                  <a:pt x="152" y="348"/>
                </a:cubicBezTo>
                <a:cubicBezTo>
                  <a:pt x="152" y="348"/>
                  <a:pt x="0" y="280"/>
                  <a:pt x="0" y="152"/>
                </a:cubicBezTo>
                <a:cubicBezTo>
                  <a:pt x="0" y="68"/>
                  <a:pt x="68" y="0"/>
                  <a:pt x="152" y="0"/>
                </a:cubicBezTo>
                <a:cubicBezTo>
                  <a:pt x="236" y="0"/>
                  <a:pt x="304" y="68"/>
                  <a:pt x="304" y="152"/>
                </a:cubicBezTo>
                <a:close/>
              </a:path>
            </a:pathLst>
          </a:custGeom>
          <a:solidFill>
            <a:srgbClr val="50E6FF"/>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lumMod val="50000"/>
                  <a:lumOff val="50000"/>
                </a:srgbClr>
              </a:solidFill>
              <a:effectLst/>
              <a:uLnTx/>
              <a:uFillTx/>
              <a:latin typeface="Segoe UI"/>
              <a:ea typeface="+mn-ea"/>
              <a:cs typeface="+mn-cs"/>
            </a:endParaRPr>
          </a:p>
        </p:txBody>
      </p:sp>
      <p:sp>
        <p:nvSpPr>
          <p:cNvPr id="74" name="Oval 13">
            <a:extLst>
              <a:ext uri="{FF2B5EF4-FFF2-40B4-BE49-F238E27FC236}">
                <a16:creationId xmlns:a16="http://schemas.microsoft.com/office/drawing/2014/main" id="{C3AF977B-E333-49BC-8214-F740B30680C1}"/>
              </a:ext>
            </a:extLst>
          </p:cNvPr>
          <p:cNvSpPr>
            <a:spLocks noChangeArrowheads="1"/>
          </p:cNvSpPr>
          <p:nvPr/>
        </p:nvSpPr>
        <p:spPr bwMode="auto">
          <a:xfrm>
            <a:off x="7796447" y="2176389"/>
            <a:ext cx="587675" cy="587673"/>
          </a:xfrm>
          <a:prstGeom prst="ellipse">
            <a:avLst/>
          </a:prstGeom>
          <a:solidFill>
            <a:srgbClr val="FFFFFF"/>
          </a:solidFill>
          <a:ln w="9525">
            <a:noFill/>
            <a:round/>
            <a:headEnd/>
            <a:tailEnd/>
          </a:ln>
          <a:effectLst>
            <a:outerShdw blurRad="50800" dist="38100" dir="2700000" algn="tl" rotWithShape="0">
              <a:prstClr val="black">
                <a:alpha val="20000"/>
              </a:prstClr>
            </a:outerShdw>
          </a:effectLst>
        </p:spPr>
        <p:txBody>
          <a:bodyPr vert="horz" wrap="square" lIns="0" tIns="0" rIns="0" bIns="0" numCol="1" anchor="ctr"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IN" sz="1224" b="1" i="0" u="none" strike="noStrike" kern="1200" cap="none" spc="0" normalizeH="0" baseline="0" noProof="0">
                <a:ln>
                  <a:noFill/>
                </a:ln>
                <a:solidFill>
                  <a:srgbClr val="FFFFFF">
                    <a:lumMod val="50000"/>
                    <a:lumOff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2023</a:t>
            </a:r>
          </a:p>
        </p:txBody>
      </p:sp>
      <p:cxnSp>
        <p:nvCxnSpPr>
          <p:cNvPr id="75" name="Straight Connector 49">
            <a:extLst>
              <a:ext uri="{FF2B5EF4-FFF2-40B4-BE49-F238E27FC236}">
                <a16:creationId xmlns:a16="http://schemas.microsoft.com/office/drawing/2014/main" id="{5445E409-BCDB-4332-A4FD-AABB4DE6474F}"/>
              </a:ext>
            </a:extLst>
          </p:cNvPr>
          <p:cNvCxnSpPr>
            <a:cxnSpLocks/>
          </p:cNvCxnSpPr>
          <p:nvPr/>
        </p:nvCxnSpPr>
        <p:spPr>
          <a:xfrm>
            <a:off x="8091919" y="3665585"/>
            <a:ext cx="0" cy="512420"/>
          </a:xfrm>
          <a:prstGeom prst="line">
            <a:avLst/>
          </a:prstGeom>
          <a:noFill/>
          <a:ln w="12700" cap="rnd" cmpd="sng" algn="ctr">
            <a:solidFill>
              <a:srgbClr val="EBEBEB">
                <a:lumMod val="40000"/>
                <a:lumOff val="60000"/>
              </a:srgbClr>
            </a:solidFill>
            <a:prstDash val="solid"/>
          </a:ln>
          <a:effectLst/>
        </p:spPr>
      </p:cxnSp>
      <p:sp>
        <p:nvSpPr>
          <p:cNvPr id="76" name="Oval 50">
            <a:extLst>
              <a:ext uri="{FF2B5EF4-FFF2-40B4-BE49-F238E27FC236}">
                <a16:creationId xmlns:a16="http://schemas.microsoft.com/office/drawing/2014/main" id="{E07AED32-C06F-47E4-ADB1-193CEBE12214}"/>
              </a:ext>
            </a:extLst>
          </p:cNvPr>
          <p:cNvSpPr/>
          <p:nvPr/>
        </p:nvSpPr>
        <p:spPr>
          <a:xfrm>
            <a:off x="10150349" y="4407100"/>
            <a:ext cx="95594" cy="95594"/>
          </a:xfrm>
          <a:prstGeom prst="ellipse">
            <a:avLst/>
          </a:prstGeom>
          <a:solidFill>
            <a:srgbClr val="FFFFFF"/>
          </a:solidFill>
          <a:ln w="10795" cap="flat" cmpd="sng" algn="ctr">
            <a:noFill/>
            <a:prstDash val="soli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lumMod val="50000"/>
                  <a:lumOff val="50000"/>
                </a:srgbClr>
              </a:solidFill>
              <a:effectLst/>
              <a:uLnTx/>
              <a:uFillTx/>
              <a:latin typeface="Segoe UI"/>
              <a:ea typeface="+mn-ea"/>
              <a:cs typeface="+mn-cs"/>
            </a:endParaRPr>
          </a:p>
        </p:txBody>
      </p:sp>
      <p:grpSp>
        <p:nvGrpSpPr>
          <p:cNvPr id="77" name="Group 51">
            <a:extLst>
              <a:ext uri="{FF2B5EF4-FFF2-40B4-BE49-F238E27FC236}">
                <a16:creationId xmlns:a16="http://schemas.microsoft.com/office/drawing/2014/main" id="{E7E84AD0-1525-490F-B25B-5E0706FF5DB3}"/>
              </a:ext>
            </a:extLst>
          </p:cNvPr>
          <p:cNvGrpSpPr/>
          <p:nvPr/>
        </p:nvGrpSpPr>
        <p:grpSpPr>
          <a:xfrm>
            <a:off x="9377484" y="5328694"/>
            <a:ext cx="1828514" cy="1091328"/>
            <a:chOff x="789245" y="2591418"/>
            <a:chExt cx="2208015" cy="1070028"/>
          </a:xfrm>
        </p:grpSpPr>
        <p:sp>
          <p:nvSpPr>
            <p:cNvPr id="78" name="Rectangle 52">
              <a:extLst>
                <a:ext uri="{FF2B5EF4-FFF2-40B4-BE49-F238E27FC236}">
                  <a16:creationId xmlns:a16="http://schemas.microsoft.com/office/drawing/2014/main" id="{57BE2B4B-8C86-4036-A881-4B7698663028}"/>
                </a:ext>
              </a:extLst>
            </p:cNvPr>
            <p:cNvSpPr/>
            <p:nvPr/>
          </p:nvSpPr>
          <p:spPr>
            <a:xfrm>
              <a:off x="789245" y="3349373"/>
              <a:ext cx="2208015" cy="312073"/>
            </a:xfrm>
            <a:prstGeom prst="rect">
              <a:avLst/>
            </a:prstGeom>
          </p:spPr>
          <p:txBody>
            <a:bodyPr wrap="square" lIns="0" rIns="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IN" sz="1428" b="0" i="0" u="none" strike="noStrike" kern="1200" cap="none" spc="0" normalizeH="0" baseline="0" noProof="0">
                <a:ln>
                  <a:noFill/>
                </a:ln>
                <a:solidFill>
                  <a:srgbClr val="50E6FF">
                    <a:lumMod val="20000"/>
                    <a:lumOff val="8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0" name="Rectangle 53">
              <a:extLst>
                <a:ext uri="{FF2B5EF4-FFF2-40B4-BE49-F238E27FC236}">
                  <a16:creationId xmlns:a16="http://schemas.microsoft.com/office/drawing/2014/main" id="{CF1A4820-503D-4B3D-A491-04BF0B0D74BF}"/>
                </a:ext>
              </a:extLst>
            </p:cNvPr>
            <p:cNvSpPr/>
            <p:nvPr/>
          </p:nvSpPr>
          <p:spPr>
            <a:xfrm>
              <a:off x="789245" y="2591418"/>
              <a:ext cx="2208015" cy="736883"/>
            </a:xfrm>
            <a:prstGeom prst="rect">
              <a:avLst/>
            </a:prstGeom>
          </p:spPr>
          <p:txBody>
            <a:bodyPr wrap="square" lIns="0" rIns="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IN" sz="1428" b="0" i="0" u="none" strike="noStrike" kern="1200" cap="none" spc="0" normalizeH="0" baseline="0" noProof="0">
                  <a:ln>
                    <a:noFill/>
                  </a:ln>
                  <a:solidFill>
                    <a:srgbClr val="FFFFFF"/>
                  </a:solidFill>
                  <a:effectLst/>
                  <a:uLnTx/>
                  <a:uFillTx/>
                  <a:latin typeface="Segoe UI Semibold"/>
                  <a:ea typeface="+mn-ea"/>
                  <a:cs typeface="+mn-cs"/>
                </a:rPr>
                <a:t>Build the App, Automate, Deploy </a:t>
              </a:r>
              <a:br>
                <a:rPr kumimoji="0" lang="en-IN" sz="1428" b="0" i="0" u="none" strike="noStrike" kern="1200" cap="none" spc="0" normalizeH="0" baseline="0" noProof="0">
                  <a:ln>
                    <a:noFill/>
                  </a:ln>
                  <a:solidFill>
                    <a:srgbClr val="FFFFFF"/>
                  </a:solidFill>
                  <a:effectLst/>
                  <a:uLnTx/>
                  <a:uFillTx/>
                  <a:latin typeface="Segoe UI Semibold"/>
                  <a:ea typeface="+mn-ea"/>
                  <a:cs typeface="+mn-cs"/>
                </a:rPr>
              </a:br>
              <a:r>
                <a:rPr kumimoji="0" lang="en-IN" sz="1428" b="0" i="0" u="none" strike="noStrike" kern="1200" cap="none" spc="0" normalizeH="0" baseline="0" noProof="0">
                  <a:ln>
                    <a:noFill/>
                  </a:ln>
                  <a:solidFill>
                    <a:srgbClr val="FFFFFF"/>
                  </a:solidFill>
                  <a:effectLst/>
                  <a:uLnTx/>
                  <a:uFillTx/>
                  <a:latin typeface="Segoe UI Semibold"/>
                  <a:ea typeface="+mn-ea"/>
                  <a:cs typeface="+mn-cs"/>
                </a:rPr>
                <a:t>&amp; Manage</a:t>
              </a:r>
            </a:p>
          </p:txBody>
        </p:sp>
      </p:grpSp>
      <p:sp>
        <p:nvSpPr>
          <p:cNvPr id="82" name="Freeform 12">
            <a:extLst>
              <a:ext uri="{FF2B5EF4-FFF2-40B4-BE49-F238E27FC236}">
                <a16:creationId xmlns:a16="http://schemas.microsoft.com/office/drawing/2014/main" id="{70DC44D4-CCAE-4756-BF76-582852E24308}"/>
              </a:ext>
            </a:extLst>
          </p:cNvPr>
          <p:cNvSpPr>
            <a:spLocks/>
          </p:cNvSpPr>
          <p:nvPr/>
        </p:nvSpPr>
        <p:spPr bwMode="auto">
          <a:xfrm>
            <a:off x="9801774" y="3150521"/>
            <a:ext cx="792745" cy="907240"/>
          </a:xfrm>
          <a:custGeom>
            <a:avLst/>
            <a:gdLst>
              <a:gd name="T0" fmla="*/ 304 w 304"/>
              <a:gd name="T1" fmla="*/ 152 h 348"/>
              <a:gd name="T2" fmla="*/ 152 w 304"/>
              <a:gd name="T3" fmla="*/ 348 h 348"/>
              <a:gd name="T4" fmla="*/ 0 w 304"/>
              <a:gd name="T5" fmla="*/ 152 h 348"/>
              <a:gd name="T6" fmla="*/ 152 w 304"/>
              <a:gd name="T7" fmla="*/ 0 h 348"/>
              <a:gd name="T8" fmla="*/ 304 w 304"/>
              <a:gd name="T9" fmla="*/ 152 h 348"/>
            </a:gdLst>
            <a:ahLst/>
            <a:cxnLst>
              <a:cxn ang="0">
                <a:pos x="T0" y="T1"/>
              </a:cxn>
              <a:cxn ang="0">
                <a:pos x="T2" y="T3"/>
              </a:cxn>
              <a:cxn ang="0">
                <a:pos x="T4" y="T5"/>
              </a:cxn>
              <a:cxn ang="0">
                <a:pos x="T6" y="T7"/>
              </a:cxn>
              <a:cxn ang="0">
                <a:pos x="T8" y="T9"/>
              </a:cxn>
            </a:cxnLst>
            <a:rect l="0" t="0" r="r" b="b"/>
            <a:pathLst>
              <a:path w="304" h="348">
                <a:moveTo>
                  <a:pt x="304" y="152"/>
                </a:moveTo>
                <a:cubicBezTo>
                  <a:pt x="304" y="280"/>
                  <a:pt x="152" y="348"/>
                  <a:pt x="152" y="348"/>
                </a:cubicBezTo>
                <a:cubicBezTo>
                  <a:pt x="152" y="348"/>
                  <a:pt x="0" y="280"/>
                  <a:pt x="0" y="152"/>
                </a:cubicBezTo>
                <a:cubicBezTo>
                  <a:pt x="0" y="68"/>
                  <a:pt x="68" y="0"/>
                  <a:pt x="152" y="0"/>
                </a:cubicBezTo>
                <a:cubicBezTo>
                  <a:pt x="236" y="0"/>
                  <a:pt x="304" y="68"/>
                  <a:pt x="304" y="152"/>
                </a:cubicBezTo>
                <a:close/>
              </a:path>
            </a:pathLst>
          </a:custGeom>
          <a:solidFill>
            <a:srgbClr val="50E6FF"/>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lumMod val="50000"/>
                  <a:lumOff val="50000"/>
                </a:srgbClr>
              </a:solidFill>
              <a:effectLst/>
              <a:uLnTx/>
              <a:uFillTx/>
              <a:latin typeface="Segoe UI"/>
              <a:ea typeface="+mn-ea"/>
              <a:cs typeface="+mn-cs"/>
            </a:endParaRPr>
          </a:p>
        </p:txBody>
      </p:sp>
      <p:sp>
        <p:nvSpPr>
          <p:cNvPr id="84" name="Oval 13">
            <a:extLst>
              <a:ext uri="{FF2B5EF4-FFF2-40B4-BE49-F238E27FC236}">
                <a16:creationId xmlns:a16="http://schemas.microsoft.com/office/drawing/2014/main" id="{B902B1DA-6FEE-4BE5-9F7F-929362892734}"/>
              </a:ext>
            </a:extLst>
          </p:cNvPr>
          <p:cNvSpPr>
            <a:spLocks noChangeArrowheads="1"/>
          </p:cNvSpPr>
          <p:nvPr/>
        </p:nvSpPr>
        <p:spPr bwMode="auto">
          <a:xfrm>
            <a:off x="9902674" y="3249240"/>
            <a:ext cx="587675" cy="587673"/>
          </a:xfrm>
          <a:prstGeom prst="ellipse">
            <a:avLst/>
          </a:prstGeom>
          <a:solidFill>
            <a:srgbClr val="FFFFFF"/>
          </a:solidFill>
          <a:ln w="9525">
            <a:noFill/>
            <a:round/>
            <a:headEnd/>
            <a:tailEnd/>
          </a:ln>
          <a:effectLst>
            <a:outerShdw blurRad="50800" dist="38100" dir="2700000" algn="tl" rotWithShape="0">
              <a:prstClr val="black">
                <a:alpha val="20000"/>
              </a:prstClr>
            </a:outerShdw>
          </a:effectLst>
        </p:spPr>
        <p:txBody>
          <a:bodyPr vert="horz" wrap="square" lIns="0" tIns="0" rIns="0" bIns="0" numCol="1" anchor="ctr"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IN" sz="1224" b="1" i="0" u="none" strike="noStrike" kern="1200" cap="none" spc="0" normalizeH="0" baseline="0" noProof="0">
                <a:ln>
                  <a:noFill/>
                </a:ln>
                <a:solidFill>
                  <a:srgbClr val="FFFFFF">
                    <a:lumMod val="50000"/>
                    <a:lumOff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2024</a:t>
            </a:r>
          </a:p>
        </p:txBody>
      </p:sp>
      <p:cxnSp>
        <p:nvCxnSpPr>
          <p:cNvPr id="85" name="Straight Connector 57">
            <a:extLst>
              <a:ext uri="{FF2B5EF4-FFF2-40B4-BE49-F238E27FC236}">
                <a16:creationId xmlns:a16="http://schemas.microsoft.com/office/drawing/2014/main" id="{5D1F507A-4880-40B8-A5C6-52C88949CE89}"/>
              </a:ext>
            </a:extLst>
          </p:cNvPr>
          <p:cNvCxnSpPr>
            <a:cxnSpLocks/>
          </p:cNvCxnSpPr>
          <p:nvPr/>
        </p:nvCxnSpPr>
        <p:spPr>
          <a:xfrm>
            <a:off x="10198146" y="4738435"/>
            <a:ext cx="0" cy="512420"/>
          </a:xfrm>
          <a:prstGeom prst="line">
            <a:avLst/>
          </a:prstGeom>
          <a:noFill/>
          <a:ln w="12700" cap="rnd" cmpd="sng" algn="ctr">
            <a:solidFill>
              <a:srgbClr val="EBEBEB">
                <a:lumMod val="40000"/>
                <a:lumOff val="60000"/>
              </a:srgbClr>
            </a:solidFill>
            <a:prstDash val="solid"/>
          </a:ln>
          <a:effectLst/>
        </p:spPr>
      </p:cxnSp>
      <p:sp>
        <p:nvSpPr>
          <p:cNvPr id="86" name="Brush" title="Icon of a paintbrush">
            <a:extLst>
              <a:ext uri="{FF2B5EF4-FFF2-40B4-BE49-F238E27FC236}">
                <a16:creationId xmlns:a16="http://schemas.microsoft.com/office/drawing/2014/main" id="{392BDC6E-CE19-4E6F-9C30-220AD0DB81CB}"/>
              </a:ext>
            </a:extLst>
          </p:cNvPr>
          <p:cNvSpPr>
            <a:spLocks noChangeAspect="1" noEditPoints="1"/>
          </p:cNvSpPr>
          <p:nvPr/>
        </p:nvSpPr>
        <p:spPr bwMode="auto">
          <a:xfrm>
            <a:off x="5916291" y="3381328"/>
            <a:ext cx="417977" cy="30220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0" name="Data &amp; AI" title="Icon of several circles connected to eachother by lines">
            <a:extLst>
              <a:ext uri="{FF2B5EF4-FFF2-40B4-BE49-F238E27FC236}">
                <a16:creationId xmlns:a16="http://schemas.microsoft.com/office/drawing/2014/main" id="{23891B6B-2168-41B6-AAAE-A99EB0086FD6}"/>
              </a:ext>
            </a:extLst>
          </p:cNvPr>
          <p:cNvSpPr>
            <a:spLocks noChangeAspect="1" noEditPoints="1"/>
          </p:cNvSpPr>
          <p:nvPr/>
        </p:nvSpPr>
        <p:spPr bwMode="auto">
          <a:xfrm>
            <a:off x="7872404" y="2289285"/>
            <a:ext cx="439029" cy="35105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phone_6" title="Icon of a cellphone with a checkmark on the lower right corner">
            <a:extLst>
              <a:ext uri="{FF2B5EF4-FFF2-40B4-BE49-F238E27FC236}">
                <a16:creationId xmlns:a16="http://schemas.microsoft.com/office/drawing/2014/main" id="{AB3F01C2-5259-491F-882E-E81F21834DBF}"/>
              </a:ext>
            </a:extLst>
          </p:cNvPr>
          <p:cNvSpPr>
            <a:spLocks noChangeAspect="1" noEditPoints="1"/>
          </p:cNvSpPr>
          <p:nvPr/>
        </p:nvSpPr>
        <p:spPr bwMode="auto">
          <a:xfrm>
            <a:off x="10064613" y="3363639"/>
            <a:ext cx="295691" cy="371485"/>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nvGrpSpPr>
          <p:cNvPr id="99" name="Group 45">
            <a:extLst>
              <a:ext uri="{FF2B5EF4-FFF2-40B4-BE49-F238E27FC236}">
                <a16:creationId xmlns:a16="http://schemas.microsoft.com/office/drawing/2014/main" id="{B2610E1A-0FE1-4CED-9FE3-B7C60A744CF1}"/>
              </a:ext>
            </a:extLst>
          </p:cNvPr>
          <p:cNvGrpSpPr/>
          <p:nvPr/>
        </p:nvGrpSpPr>
        <p:grpSpPr>
          <a:xfrm>
            <a:off x="1811418" y="3313843"/>
            <a:ext cx="450302" cy="441143"/>
            <a:chOff x="9914039" y="3315388"/>
            <a:chExt cx="805733" cy="714436"/>
          </a:xfrm>
        </p:grpSpPr>
        <p:sp>
          <p:nvSpPr>
            <p:cNvPr id="100" name="Freeform: Shape 46">
              <a:extLst>
                <a:ext uri="{FF2B5EF4-FFF2-40B4-BE49-F238E27FC236}">
                  <a16:creationId xmlns:a16="http://schemas.microsoft.com/office/drawing/2014/main" id="{33BD65FC-7271-4993-BFED-FBAD7E819E8A}"/>
                </a:ext>
              </a:extLst>
            </p:cNvPr>
            <p:cNvSpPr/>
            <p:nvPr/>
          </p:nvSpPr>
          <p:spPr bwMode="auto">
            <a:xfrm>
              <a:off x="9914039" y="3396199"/>
              <a:ext cx="688765" cy="633625"/>
            </a:xfrm>
            <a:custGeom>
              <a:avLst/>
              <a:gdLst>
                <a:gd name="connsiteX0" fmla="*/ 1813422 w 3680052"/>
                <a:gd name="connsiteY0" fmla="*/ 785671 h 3680052"/>
                <a:gd name="connsiteX1" fmla="*/ 2126955 w 3680052"/>
                <a:gd name="connsiteY1" fmla="*/ 833073 h 3680052"/>
                <a:gd name="connsiteX2" fmla="*/ 2213421 w 3680052"/>
                <a:gd name="connsiteY2" fmla="*/ 864720 h 3680052"/>
                <a:gd name="connsiteX3" fmla="*/ 1839891 w 3680052"/>
                <a:gd name="connsiteY3" fmla="*/ 1249705 h 3680052"/>
                <a:gd name="connsiteX4" fmla="*/ 1813422 w 3680052"/>
                <a:gd name="connsiteY4" fmla="*/ 1247036 h 3680052"/>
                <a:gd name="connsiteX5" fmla="*/ 1220432 w 3680052"/>
                <a:gd name="connsiteY5" fmla="*/ 1840026 h 3680052"/>
                <a:gd name="connsiteX6" fmla="*/ 1813422 w 3680052"/>
                <a:gd name="connsiteY6" fmla="*/ 2433016 h 3680052"/>
                <a:gd name="connsiteX7" fmla="*/ 2406412 w 3680052"/>
                <a:gd name="connsiteY7" fmla="*/ 1840026 h 3680052"/>
                <a:gd name="connsiteX8" fmla="*/ 2394365 w 3680052"/>
                <a:gd name="connsiteY8" fmla="*/ 1720518 h 3680052"/>
                <a:gd name="connsiteX9" fmla="*/ 2368945 w 3680052"/>
                <a:gd name="connsiteY9" fmla="*/ 1638628 h 3680052"/>
                <a:gd name="connsiteX10" fmla="*/ 2709962 w 3680052"/>
                <a:gd name="connsiteY10" fmla="*/ 1287154 h 3680052"/>
                <a:gd name="connsiteX11" fmla="*/ 2740522 w 3680052"/>
                <a:gd name="connsiteY11" fmla="*/ 1337458 h 3680052"/>
                <a:gd name="connsiteX12" fmla="*/ 2867777 w 3680052"/>
                <a:gd name="connsiteY12" fmla="*/ 1840026 h 3680052"/>
                <a:gd name="connsiteX13" fmla="*/ 1813422 w 3680052"/>
                <a:gd name="connsiteY13" fmla="*/ 2894381 h 3680052"/>
                <a:gd name="connsiteX14" fmla="*/ 759067 w 3680052"/>
                <a:gd name="connsiteY14" fmla="*/ 1840026 h 3680052"/>
                <a:gd name="connsiteX15" fmla="*/ 1813422 w 3680052"/>
                <a:gd name="connsiteY15" fmla="*/ 785671 h 3680052"/>
                <a:gd name="connsiteX16" fmla="*/ 1840026 w 3680052"/>
                <a:gd name="connsiteY16" fmla="*/ 0 h 3680052"/>
                <a:gd name="connsiteX17" fmla="*/ 2717092 w 3680052"/>
                <a:gd name="connsiteY17" fmla="*/ 222081 h 3680052"/>
                <a:gd name="connsiteX18" fmla="*/ 2792494 w 3680052"/>
                <a:gd name="connsiteY18" fmla="*/ 267890 h 3680052"/>
                <a:gd name="connsiteX19" fmla="*/ 2453490 w 3680052"/>
                <a:gd name="connsiteY19" fmla="*/ 617289 h 3680052"/>
                <a:gd name="connsiteX20" fmla="*/ 2372952 w 3680052"/>
                <a:gd name="connsiteY20" fmla="*/ 578492 h 3680052"/>
                <a:gd name="connsiteX21" fmla="*/ 1840026 w 3680052"/>
                <a:gd name="connsiteY21" fmla="*/ 470899 h 3680052"/>
                <a:gd name="connsiteX22" fmla="*/ 470899 w 3680052"/>
                <a:gd name="connsiteY22" fmla="*/ 1840026 h 3680052"/>
                <a:gd name="connsiteX23" fmla="*/ 1840026 w 3680052"/>
                <a:gd name="connsiteY23" fmla="*/ 3209153 h 3680052"/>
                <a:gd name="connsiteX24" fmla="*/ 3209153 w 3680052"/>
                <a:gd name="connsiteY24" fmla="*/ 1840026 h 3680052"/>
                <a:gd name="connsiteX25" fmla="*/ 2975328 w 3680052"/>
                <a:gd name="connsiteY25" fmla="*/ 1074534 h 3680052"/>
                <a:gd name="connsiteX26" fmla="*/ 2949616 w 3680052"/>
                <a:gd name="connsiteY26" fmla="*/ 1040151 h 3680052"/>
                <a:gd name="connsiteX27" fmla="*/ 3281322 w 3680052"/>
                <a:gd name="connsiteY27" fmla="*/ 698273 h 3680052"/>
                <a:gd name="connsiteX28" fmla="*/ 3365804 w 3680052"/>
                <a:gd name="connsiteY28" fmla="*/ 811250 h 3680052"/>
                <a:gd name="connsiteX29" fmla="*/ 3680052 w 3680052"/>
                <a:gd name="connsiteY29" fmla="*/ 1840026 h 3680052"/>
                <a:gd name="connsiteX30" fmla="*/ 1840026 w 3680052"/>
                <a:gd name="connsiteY30" fmla="*/ 3680052 h 3680052"/>
                <a:gd name="connsiteX31" fmla="*/ 0 w 3680052"/>
                <a:gd name="connsiteY31" fmla="*/ 1840026 h 3680052"/>
                <a:gd name="connsiteX32" fmla="*/ 1840026 w 3680052"/>
                <a:gd name="connsiteY32" fmla="*/ 0 h 368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80052" h="3680052">
                  <a:moveTo>
                    <a:pt x="1813422" y="785671"/>
                  </a:moveTo>
                  <a:cubicBezTo>
                    <a:pt x="1922604" y="785671"/>
                    <a:pt x="2027910" y="802267"/>
                    <a:pt x="2126955" y="833073"/>
                  </a:cubicBezTo>
                  <a:lnTo>
                    <a:pt x="2213421" y="864720"/>
                  </a:lnTo>
                  <a:lnTo>
                    <a:pt x="1839891" y="1249705"/>
                  </a:lnTo>
                  <a:lnTo>
                    <a:pt x="1813422" y="1247036"/>
                  </a:lnTo>
                  <a:cubicBezTo>
                    <a:pt x="1485923" y="1247036"/>
                    <a:pt x="1220432" y="1512527"/>
                    <a:pt x="1220432" y="1840026"/>
                  </a:cubicBezTo>
                  <a:cubicBezTo>
                    <a:pt x="1220432" y="2167525"/>
                    <a:pt x="1485923" y="2433016"/>
                    <a:pt x="1813422" y="2433016"/>
                  </a:cubicBezTo>
                  <a:cubicBezTo>
                    <a:pt x="2140921" y="2433016"/>
                    <a:pt x="2406412" y="2167525"/>
                    <a:pt x="2406412" y="1840026"/>
                  </a:cubicBezTo>
                  <a:cubicBezTo>
                    <a:pt x="2406412" y="1799089"/>
                    <a:pt x="2402264" y="1759120"/>
                    <a:pt x="2394365" y="1720518"/>
                  </a:cubicBezTo>
                  <a:lnTo>
                    <a:pt x="2368945" y="1638628"/>
                  </a:lnTo>
                  <a:lnTo>
                    <a:pt x="2709962" y="1287154"/>
                  </a:lnTo>
                  <a:lnTo>
                    <a:pt x="2740522" y="1337458"/>
                  </a:lnTo>
                  <a:cubicBezTo>
                    <a:pt x="2821678" y="1486853"/>
                    <a:pt x="2867777" y="1658056"/>
                    <a:pt x="2867777" y="1840026"/>
                  </a:cubicBezTo>
                  <a:cubicBezTo>
                    <a:pt x="2867777" y="2422330"/>
                    <a:pt x="2395726" y="2894381"/>
                    <a:pt x="1813422" y="2894381"/>
                  </a:cubicBezTo>
                  <a:cubicBezTo>
                    <a:pt x="1231118" y="2894381"/>
                    <a:pt x="759067" y="2422330"/>
                    <a:pt x="759067" y="1840026"/>
                  </a:cubicBezTo>
                  <a:cubicBezTo>
                    <a:pt x="759067" y="1257722"/>
                    <a:pt x="1231118" y="785671"/>
                    <a:pt x="1813422" y="785671"/>
                  </a:cubicBezTo>
                  <a:close/>
                  <a:moveTo>
                    <a:pt x="1840026" y="0"/>
                  </a:moveTo>
                  <a:cubicBezTo>
                    <a:pt x="2157594" y="0"/>
                    <a:pt x="2456372" y="80450"/>
                    <a:pt x="2717092" y="222081"/>
                  </a:cubicBezTo>
                  <a:lnTo>
                    <a:pt x="2792494" y="267890"/>
                  </a:lnTo>
                  <a:lnTo>
                    <a:pt x="2453490" y="617289"/>
                  </a:lnTo>
                  <a:lnTo>
                    <a:pt x="2372952" y="578492"/>
                  </a:lnTo>
                  <a:cubicBezTo>
                    <a:pt x="2209152" y="509210"/>
                    <a:pt x="2029063" y="470899"/>
                    <a:pt x="1840026" y="470899"/>
                  </a:cubicBezTo>
                  <a:cubicBezTo>
                    <a:pt x="1083878" y="470899"/>
                    <a:pt x="470899" y="1083878"/>
                    <a:pt x="470899" y="1840026"/>
                  </a:cubicBezTo>
                  <a:cubicBezTo>
                    <a:pt x="470899" y="2596174"/>
                    <a:pt x="1083878" y="3209153"/>
                    <a:pt x="1840026" y="3209153"/>
                  </a:cubicBezTo>
                  <a:cubicBezTo>
                    <a:pt x="2596174" y="3209153"/>
                    <a:pt x="3209153" y="2596174"/>
                    <a:pt x="3209153" y="1840026"/>
                  </a:cubicBezTo>
                  <a:cubicBezTo>
                    <a:pt x="3209153" y="1556471"/>
                    <a:pt x="3122953" y="1293048"/>
                    <a:pt x="2975328" y="1074534"/>
                  </a:cubicBezTo>
                  <a:lnTo>
                    <a:pt x="2949616" y="1040151"/>
                  </a:lnTo>
                  <a:lnTo>
                    <a:pt x="3281322" y="698273"/>
                  </a:lnTo>
                  <a:lnTo>
                    <a:pt x="3365804" y="811250"/>
                  </a:lnTo>
                  <a:cubicBezTo>
                    <a:pt x="3564204" y="1104920"/>
                    <a:pt x="3680052" y="1458945"/>
                    <a:pt x="3680052" y="1840026"/>
                  </a:cubicBezTo>
                  <a:cubicBezTo>
                    <a:pt x="3680052" y="2856244"/>
                    <a:pt x="2856244" y="3680052"/>
                    <a:pt x="1840026" y="3680052"/>
                  </a:cubicBezTo>
                  <a:cubicBezTo>
                    <a:pt x="823808" y="3680052"/>
                    <a:pt x="0" y="2856244"/>
                    <a:pt x="0" y="1840026"/>
                  </a:cubicBezTo>
                  <a:cubicBezTo>
                    <a:pt x="0" y="823808"/>
                    <a:pt x="823808" y="0"/>
                    <a:pt x="1840026" y="0"/>
                  </a:cubicBezTo>
                  <a:close/>
                </a:path>
              </a:pathLst>
            </a:cu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Shape 47">
              <a:extLst>
                <a:ext uri="{FF2B5EF4-FFF2-40B4-BE49-F238E27FC236}">
                  <a16:creationId xmlns:a16="http://schemas.microsoft.com/office/drawing/2014/main" id="{A1571DEB-640E-41E7-A3D4-F99ACE0A1E1B}"/>
                </a:ext>
              </a:extLst>
            </p:cNvPr>
            <p:cNvSpPr/>
            <p:nvPr/>
          </p:nvSpPr>
          <p:spPr bwMode="auto">
            <a:xfrm>
              <a:off x="10202662" y="3315388"/>
              <a:ext cx="517110" cy="402567"/>
            </a:xfrm>
            <a:custGeom>
              <a:avLst/>
              <a:gdLst>
                <a:gd name="connsiteX0" fmla="*/ 472889 w 685034"/>
                <a:gd name="connsiteY0" fmla="*/ 0 h 683020"/>
                <a:gd name="connsiteX1" fmla="*/ 489053 w 685034"/>
                <a:gd name="connsiteY1" fmla="*/ 6696 h 683020"/>
                <a:gd name="connsiteX2" fmla="*/ 495749 w 685034"/>
                <a:gd name="connsiteY2" fmla="*/ 22860 h 683020"/>
                <a:gd name="connsiteX3" fmla="*/ 493164 w 685034"/>
                <a:gd name="connsiteY3" fmla="*/ 29101 h 683020"/>
                <a:gd name="connsiteX4" fmla="*/ 498323 w 685034"/>
                <a:gd name="connsiteY4" fmla="*/ 24656 h 683020"/>
                <a:gd name="connsiteX5" fmla="*/ 498500 w 685034"/>
                <a:gd name="connsiteY5" fmla="*/ 106841 h 683020"/>
                <a:gd name="connsiteX6" fmla="*/ 498588 w 685034"/>
                <a:gd name="connsiteY6" fmla="*/ 147809 h 683020"/>
                <a:gd name="connsiteX7" fmla="*/ 503216 w 685034"/>
                <a:gd name="connsiteY7" fmla="*/ 145892 h 683020"/>
                <a:gd name="connsiteX8" fmla="*/ 527196 w 685034"/>
                <a:gd name="connsiteY8" fmla="*/ 155825 h 683020"/>
                <a:gd name="connsiteX9" fmla="*/ 537128 w 685034"/>
                <a:gd name="connsiteY9" fmla="*/ 179804 h 683020"/>
                <a:gd name="connsiteX10" fmla="*/ 533309 w 685034"/>
                <a:gd name="connsiteY10" fmla="*/ 189025 h 683020"/>
                <a:gd name="connsiteX11" fmla="*/ 644329 w 685034"/>
                <a:gd name="connsiteY11" fmla="*/ 189026 h 683020"/>
                <a:gd name="connsiteX12" fmla="*/ 678338 w 685034"/>
                <a:gd name="connsiteY12" fmla="*/ 187345 h 683020"/>
                <a:gd name="connsiteX13" fmla="*/ 678338 w 685034"/>
                <a:gd name="connsiteY13" fmla="*/ 219674 h 683020"/>
                <a:gd name="connsiteX14" fmla="*/ 521133 w 685034"/>
                <a:gd name="connsiteY14" fmla="*/ 376878 h 683020"/>
                <a:gd name="connsiteX15" fmla="*/ 504969 w 685034"/>
                <a:gd name="connsiteY15" fmla="*/ 383574 h 683020"/>
                <a:gd name="connsiteX16" fmla="*/ 476934 w 685034"/>
                <a:gd name="connsiteY16" fmla="*/ 394665 h 683020"/>
                <a:gd name="connsiteX17" fmla="*/ 373104 w 685034"/>
                <a:gd name="connsiteY17" fmla="*/ 408809 h 683020"/>
                <a:gd name="connsiteX18" fmla="*/ 325891 w 685034"/>
                <a:gd name="connsiteY18" fmla="*/ 405088 h 683020"/>
                <a:gd name="connsiteX19" fmla="*/ 57891 w 685034"/>
                <a:gd name="connsiteY19" fmla="*/ 673088 h 683020"/>
                <a:gd name="connsiteX20" fmla="*/ 9932 w 685034"/>
                <a:gd name="connsiteY20" fmla="*/ 673088 h 683020"/>
                <a:gd name="connsiteX21" fmla="*/ 9932 w 685034"/>
                <a:gd name="connsiteY21" fmla="*/ 625129 h 683020"/>
                <a:gd name="connsiteX22" fmla="*/ 270287 w 685034"/>
                <a:gd name="connsiteY22" fmla="*/ 364775 h 683020"/>
                <a:gd name="connsiteX23" fmla="*/ 271932 w 685034"/>
                <a:gd name="connsiteY23" fmla="*/ 306508 h 683020"/>
                <a:gd name="connsiteX24" fmla="*/ 283520 w 685034"/>
                <a:gd name="connsiteY24" fmla="*/ 209710 h 683020"/>
                <a:gd name="connsiteX25" fmla="*/ 292825 w 685034"/>
                <a:gd name="connsiteY25" fmla="*/ 180065 h 683020"/>
                <a:gd name="connsiteX26" fmla="*/ 299521 w 685034"/>
                <a:gd name="connsiteY26" fmla="*/ 163900 h 683020"/>
                <a:gd name="connsiteX27" fmla="*/ 456725 w 685034"/>
                <a:gd name="connsiteY27" fmla="*/ 6696 h 683020"/>
                <a:gd name="connsiteX28" fmla="*/ 472889 w 685034"/>
                <a:gd name="connsiteY28" fmla="*/ 0 h 68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034" h="683020">
                  <a:moveTo>
                    <a:pt x="472889" y="0"/>
                  </a:moveTo>
                  <a:cubicBezTo>
                    <a:pt x="478739" y="0"/>
                    <a:pt x="484590" y="2232"/>
                    <a:pt x="489053" y="6696"/>
                  </a:cubicBezTo>
                  <a:cubicBezTo>
                    <a:pt x="493517" y="11159"/>
                    <a:pt x="495749" y="17010"/>
                    <a:pt x="495749" y="22860"/>
                  </a:cubicBezTo>
                  <a:lnTo>
                    <a:pt x="493164" y="29101"/>
                  </a:lnTo>
                  <a:lnTo>
                    <a:pt x="498323" y="24656"/>
                  </a:lnTo>
                  <a:cubicBezTo>
                    <a:pt x="498382" y="53837"/>
                    <a:pt x="498441" y="80339"/>
                    <a:pt x="498500" y="106841"/>
                  </a:cubicBezTo>
                  <a:lnTo>
                    <a:pt x="498588" y="147809"/>
                  </a:lnTo>
                  <a:lnTo>
                    <a:pt x="503216" y="145892"/>
                  </a:lnTo>
                  <a:cubicBezTo>
                    <a:pt x="511895" y="145892"/>
                    <a:pt x="520574" y="149203"/>
                    <a:pt x="527196" y="155825"/>
                  </a:cubicBezTo>
                  <a:cubicBezTo>
                    <a:pt x="533817" y="162447"/>
                    <a:pt x="537128" y="171125"/>
                    <a:pt x="537128" y="179804"/>
                  </a:cubicBezTo>
                  <a:lnTo>
                    <a:pt x="533309" y="189025"/>
                  </a:lnTo>
                  <a:lnTo>
                    <a:pt x="644329" y="189026"/>
                  </a:lnTo>
                  <a:lnTo>
                    <a:pt x="678338" y="187345"/>
                  </a:lnTo>
                  <a:cubicBezTo>
                    <a:pt x="687266" y="196272"/>
                    <a:pt x="687266" y="210747"/>
                    <a:pt x="678338" y="219674"/>
                  </a:cubicBezTo>
                  <a:lnTo>
                    <a:pt x="521133" y="376878"/>
                  </a:lnTo>
                  <a:cubicBezTo>
                    <a:pt x="516669" y="381342"/>
                    <a:pt x="510819" y="383574"/>
                    <a:pt x="504969" y="383574"/>
                  </a:cubicBezTo>
                  <a:lnTo>
                    <a:pt x="476934" y="394665"/>
                  </a:lnTo>
                  <a:cubicBezTo>
                    <a:pt x="442324" y="405779"/>
                    <a:pt x="407714" y="409154"/>
                    <a:pt x="373104" y="408809"/>
                  </a:cubicBezTo>
                  <a:lnTo>
                    <a:pt x="325891" y="405088"/>
                  </a:lnTo>
                  <a:lnTo>
                    <a:pt x="57891" y="673088"/>
                  </a:lnTo>
                  <a:cubicBezTo>
                    <a:pt x="44648" y="686331"/>
                    <a:pt x="23176" y="686331"/>
                    <a:pt x="9932" y="673088"/>
                  </a:cubicBezTo>
                  <a:cubicBezTo>
                    <a:pt x="-3311" y="659844"/>
                    <a:pt x="-3311" y="638372"/>
                    <a:pt x="9932" y="625129"/>
                  </a:cubicBezTo>
                  <a:lnTo>
                    <a:pt x="270287" y="364775"/>
                  </a:lnTo>
                  <a:lnTo>
                    <a:pt x="271932" y="306508"/>
                  </a:lnTo>
                  <a:cubicBezTo>
                    <a:pt x="272818" y="275135"/>
                    <a:pt x="275193" y="243316"/>
                    <a:pt x="283520" y="209710"/>
                  </a:cubicBezTo>
                  <a:lnTo>
                    <a:pt x="292825" y="180065"/>
                  </a:lnTo>
                  <a:cubicBezTo>
                    <a:pt x="292825" y="174214"/>
                    <a:pt x="295057" y="168364"/>
                    <a:pt x="299521" y="163900"/>
                  </a:cubicBezTo>
                  <a:lnTo>
                    <a:pt x="456725" y="6696"/>
                  </a:lnTo>
                  <a:cubicBezTo>
                    <a:pt x="461188" y="2232"/>
                    <a:pt x="467039" y="0"/>
                    <a:pt x="472889"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53">
            <a:extLst>
              <a:ext uri="{FF2B5EF4-FFF2-40B4-BE49-F238E27FC236}">
                <a16:creationId xmlns:a16="http://schemas.microsoft.com/office/drawing/2014/main" id="{664F5444-FF51-4879-8FAA-AD054BB1C48A}"/>
              </a:ext>
            </a:extLst>
          </p:cNvPr>
          <p:cNvGrpSpPr/>
          <p:nvPr/>
        </p:nvGrpSpPr>
        <p:grpSpPr>
          <a:xfrm>
            <a:off x="3851841" y="2236189"/>
            <a:ext cx="344269" cy="404148"/>
            <a:chOff x="3183369" y="1108703"/>
            <a:chExt cx="457813" cy="536748"/>
          </a:xfrm>
          <a:solidFill>
            <a:srgbClr val="3C3C41"/>
          </a:solidFill>
        </p:grpSpPr>
        <p:sp>
          <p:nvSpPr>
            <p:cNvPr id="106" name="Oval 994">
              <a:extLst>
                <a:ext uri="{FF2B5EF4-FFF2-40B4-BE49-F238E27FC236}">
                  <a16:creationId xmlns:a16="http://schemas.microsoft.com/office/drawing/2014/main" id="{4C33714B-DC35-4F35-A503-52E1DC0EEDC9}"/>
                </a:ext>
              </a:extLst>
            </p:cNvPr>
            <p:cNvSpPr>
              <a:spLocks noChangeArrowheads="1"/>
            </p:cNvSpPr>
            <p:nvPr/>
          </p:nvSpPr>
          <p:spPr bwMode="auto">
            <a:xfrm>
              <a:off x="3183369" y="1545467"/>
              <a:ext cx="99983" cy="999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08" name="Oval 995">
              <a:extLst>
                <a:ext uri="{FF2B5EF4-FFF2-40B4-BE49-F238E27FC236}">
                  <a16:creationId xmlns:a16="http://schemas.microsoft.com/office/drawing/2014/main" id="{D3E1B48C-3846-43E8-8E11-0DC13F653074}"/>
                </a:ext>
              </a:extLst>
            </p:cNvPr>
            <p:cNvSpPr>
              <a:spLocks noChangeArrowheads="1"/>
            </p:cNvSpPr>
            <p:nvPr/>
          </p:nvSpPr>
          <p:spPr bwMode="auto">
            <a:xfrm>
              <a:off x="3520150" y="1108703"/>
              <a:ext cx="99983" cy="999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10" name="Freeform 996">
              <a:extLst>
                <a:ext uri="{FF2B5EF4-FFF2-40B4-BE49-F238E27FC236}">
                  <a16:creationId xmlns:a16="http://schemas.microsoft.com/office/drawing/2014/main" id="{DD29F280-3F72-442B-92B6-0CE348FF4F66}"/>
                </a:ext>
              </a:extLst>
            </p:cNvPr>
            <p:cNvSpPr>
              <a:spLocks/>
            </p:cNvSpPr>
            <p:nvPr/>
          </p:nvSpPr>
          <p:spPr bwMode="auto">
            <a:xfrm>
              <a:off x="3214942" y="1240260"/>
              <a:ext cx="420976" cy="268374"/>
            </a:xfrm>
            <a:custGeom>
              <a:avLst/>
              <a:gdLst>
                <a:gd name="T0" fmla="*/ 100 w 100"/>
                <a:gd name="T1" fmla="*/ 20 h 64"/>
                <a:gd name="T2" fmla="*/ 84 w 100"/>
                <a:gd name="T3" fmla="*/ 0 h 64"/>
                <a:gd name="T4" fmla="*/ 68 w 100"/>
                <a:gd name="T5" fmla="*/ 20 h 64"/>
                <a:gd name="T6" fmla="*/ 80 w 100"/>
                <a:gd name="T7" fmla="*/ 20 h 64"/>
                <a:gd name="T8" fmla="*/ 80 w 100"/>
                <a:gd name="T9" fmla="*/ 24 h 64"/>
                <a:gd name="T10" fmla="*/ 68 w 100"/>
                <a:gd name="T11" fmla="*/ 36 h 64"/>
                <a:gd name="T12" fmla="*/ 20 w 100"/>
                <a:gd name="T13" fmla="*/ 36 h 64"/>
                <a:gd name="T14" fmla="*/ 0 w 100"/>
                <a:gd name="T15" fmla="*/ 56 h 64"/>
                <a:gd name="T16" fmla="*/ 0 w 100"/>
                <a:gd name="T17" fmla="*/ 64 h 64"/>
                <a:gd name="T18" fmla="*/ 8 w 100"/>
                <a:gd name="T19" fmla="*/ 64 h 64"/>
                <a:gd name="T20" fmla="*/ 8 w 100"/>
                <a:gd name="T21" fmla="*/ 56 h 64"/>
                <a:gd name="T22" fmla="*/ 20 w 100"/>
                <a:gd name="T23" fmla="*/ 44 h 64"/>
                <a:gd name="T24" fmla="*/ 68 w 100"/>
                <a:gd name="T25" fmla="*/ 44 h 64"/>
                <a:gd name="T26" fmla="*/ 88 w 100"/>
                <a:gd name="T27" fmla="*/ 24 h 64"/>
                <a:gd name="T28" fmla="*/ 88 w 100"/>
                <a:gd name="T29" fmla="*/ 20 h 64"/>
                <a:gd name="T30" fmla="*/ 100 w 100"/>
                <a:gd name="T31"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64">
                  <a:moveTo>
                    <a:pt x="100" y="20"/>
                  </a:moveTo>
                  <a:cubicBezTo>
                    <a:pt x="84" y="0"/>
                    <a:pt x="84" y="0"/>
                    <a:pt x="84" y="0"/>
                  </a:cubicBezTo>
                  <a:cubicBezTo>
                    <a:pt x="68" y="20"/>
                    <a:pt x="68" y="20"/>
                    <a:pt x="68" y="20"/>
                  </a:cubicBezTo>
                  <a:cubicBezTo>
                    <a:pt x="80" y="20"/>
                    <a:pt x="80" y="20"/>
                    <a:pt x="80" y="20"/>
                  </a:cubicBezTo>
                  <a:cubicBezTo>
                    <a:pt x="80" y="24"/>
                    <a:pt x="80" y="24"/>
                    <a:pt x="80" y="24"/>
                  </a:cubicBezTo>
                  <a:cubicBezTo>
                    <a:pt x="80" y="31"/>
                    <a:pt x="75" y="36"/>
                    <a:pt x="68" y="36"/>
                  </a:cubicBezTo>
                  <a:cubicBezTo>
                    <a:pt x="20" y="36"/>
                    <a:pt x="20" y="36"/>
                    <a:pt x="20" y="36"/>
                  </a:cubicBezTo>
                  <a:cubicBezTo>
                    <a:pt x="9" y="36"/>
                    <a:pt x="0" y="45"/>
                    <a:pt x="0" y="56"/>
                  </a:cubicBezTo>
                  <a:cubicBezTo>
                    <a:pt x="0" y="64"/>
                    <a:pt x="0" y="64"/>
                    <a:pt x="0" y="64"/>
                  </a:cubicBezTo>
                  <a:cubicBezTo>
                    <a:pt x="8" y="64"/>
                    <a:pt x="8" y="64"/>
                    <a:pt x="8" y="64"/>
                  </a:cubicBezTo>
                  <a:cubicBezTo>
                    <a:pt x="8" y="56"/>
                    <a:pt x="8" y="56"/>
                    <a:pt x="8" y="56"/>
                  </a:cubicBezTo>
                  <a:cubicBezTo>
                    <a:pt x="8" y="49"/>
                    <a:pt x="14" y="44"/>
                    <a:pt x="20" y="44"/>
                  </a:cubicBezTo>
                  <a:cubicBezTo>
                    <a:pt x="68" y="44"/>
                    <a:pt x="68" y="44"/>
                    <a:pt x="68" y="44"/>
                  </a:cubicBezTo>
                  <a:cubicBezTo>
                    <a:pt x="79" y="44"/>
                    <a:pt x="88" y="35"/>
                    <a:pt x="88" y="24"/>
                  </a:cubicBezTo>
                  <a:cubicBezTo>
                    <a:pt x="88" y="20"/>
                    <a:pt x="88" y="20"/>
                    <a:pt x="88" y="20"/>
                  </a:cubicBezTo>
                  <a:lnTo>
                    <a:pt x="10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11" name="Freeform 1199">
              <a:extLst>
                <a:ext uri="{FF2B5EF4-FFF2-40B4-BE49-F238E27FC236}">
                  <a16:creationId xmlns:a16="http://schemas.microsoft.com/office/drawing/2014/main" id="{F0D36D50-A3A8-432F-8742-924CC95A3EB4}"/>
                </a:ext>
              </a:extLst>
            </p:cNvPr>
            <p:cNvSpPr>
              <a:spLocks/>
            </p:cNvSpPr>
            <p:nvPr/>
          </p:nvSpPr>
          <p:spPr bwMode="auto">
            <a:xfrm>
              <a:off x="3330711" y="1487582"/>
              <a:ext cx="126293" cy="121032"/>
            </a:xfrm>
            <a:custGeom>
              <a:avLst/>
              <a:gdLst>
                <a:gd name="T0" fmla="*/ 19 w 24"/>
                <a:gd name="T1" fmla="*/ 0 h 23"/>
                <a:gd name="T2" fmla="*/ 12 w 24"/>
                <a:gd name="T3" fmla="*/ 7 h 23"/>
                <a:gd name="T4" fmla="*/ 5 w 24"/>
                <a:gd name="T5" fmla="*/ 0 h 23"/>
                <a:gd name="T6" fmla="*/ 0 w 24"/>
                <a:gd name="T7" fmla="*/ 4 h 23"/>
                <a:gd name="T8" fmla="*/ 7 w 24"/>
                <a:gd name="T9" fmla="*/ 11 h 23"/>
                <a:gd name="T10" fmla="*/ 0 w 24"/>
                <a:gd name="T11" fmla="*/ 19 h 23"/>
                <a:gd name="T12" fmla="*/ 5 w 24"/>
                <a:gd name="T13" fmla="*/ 23 h 23"/>
                <a:gd name="T14" fmla="*/ 12 w 24"/>
                <a:gd name="T15" fmla="*/ 16 h 23"/>
                <a:gd name="T16" fmla="*/ 19 w 24"/>
                <a:gd name="T17" fmla="*/ 23 h 23"/>
                <a:gd name="T18" fmla="*/ 24 w 24"/>
                <a:gd name="T19" fmla="*/ 19 h 23"/>
                <a:gd name="T20" fmla="*/ 16 w 24"/>
                <a:gd name="T21" fmla="*/ 11 h 23"/>
                <a:gd name="T22" fmla="*/ 24 w 24"/>
                <a:gd name="T23" fmla="*/ 4 h 23"/>
                <a:gd name="T24" fmla="*/ 19 w 24"/>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3">
                  <a:moveTo>
                    <a:pt x="19" y="0"/>
                  </a:moveTo>
                  <a:lnTo>
                    <a:pt x="12" y="7"/>
                  </a:lnTo>
                  <a:lnTo>
                    <a:pt x="5" y="0"/>
                  </a:lnTo>
                  <a:lnTo>
                    <a:pt x="0" y="4"/>
                  </a:lnTo>
                  <a:lnTo>
                    <a:pt x="7" y="11"/>
                  </a:lnTo>
                  <a:lnTo>
                    <a:pt x="0" y="19"/>
                  </a:lnTo>
                  <a:lnTo>
                    <a:pt x="5" y="23"/>
                  </a:lnTo>
                  <a:lnTo>
                    <a:pt x="12" y="16"/>
                  </a:lnTo>
                  <a:lnTo>
                    <a:pt x="19" y="23"/>
                  </a:lnTo>
                  <a:lnTo>
                    <a:pt x="24" y="19"/>
                  </a:lnTo>
                  <a:lnTo>
                    <a:pt x="16" y="11"/>
                  </a:lnTo>
                  <a:lnTo>
                    <a:pt x="24" y="4"/>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12" name="Freeform 1200">
              <a:extLst>
                <a:ext uri="{FF2B5EF4-FFF2-40B4-BE49-F238E27FC236}">
                  <a16:creationId xmlns:a16="http://schemas.microsoft.com/office/drawing/2014/main" id="{99E4E7EA-2A3E-4357-85F7-9FB11132DD02}"/>
                </a:ext>
              </a:extLst>
            </p:cNvPr>
            <p:cNvSpPr>
              <a:spLocks/>
            </p:cNvSpPr>
            <p:nvPr/>
          </p:nvSpPr>
          <p:spPr bwMode="auto">
            <a:xfrm>
              <a:off x="3514889" y="1487582"/>
              <a:ext cx="126293" cy="121032"/>
            </a:xfrm>
            <a:custGeom>
              <a:avLst/>
              <a:gdLst>
                <a:gd name="T0" fmla="*/ 19 w 24"/>
                <a:gd name="T1" fmla="*/ 0 h 23"/>
                <a:gd name="T2" fmla="*/ 12 w 24"/>
                <a:gd name="T3" fmla="*/ 7 h 23"/>
                <a:gd name="T4" fmla="*/ 5 w 24"/>
                <a:gd name="T5" fmla="*/ 0 h 23"/>
                <a:gd name="T6" fmla="*/ 0 w 24"/>
                <a:gd name="T7" fmla="*/ 4 h 23"/>
                <a:gd name="T8" fmla="*/ 7 w 24"/>
                <a:gd name="T9" fmla="*/ 11 h 23"/>
                <a:gd name="T10" fmla="*/ 0 w 24"/>
                <a:gd name="T11" fmla="*/ 19 h 23"/>
                <a:gd name="T12" fmla="*/ 5 w 24"/>
                <a:gd name="T13" fmla="*/ 23 h 23"/>
                <a:gd name="T14" fmla="*/ 12 w 24"/>
                <a:gd name="T15" fmla="*/ 16 h 23"/>
                <a:gd name="T16" fmla="*/ 19 w 24"/>
                <a:gd name="T17" fmla="*/ 23 h 23"/>
                <a:gd name="T18" fmla="*/ 24 w 24"/>
                <a:gd name="T19" fmla="*/ 19 h 23"/>
                <a:gd name="T20" fmla="*/ 16 w 24"/>
                <a:gd name="T21" fmla="*/ 11 h 23"/>
                <a:gd name="T22" fmla="*/ 24 w 24"/>
                <a:gd name="T23" fmla="*/ 4 h 23"/>
                <a:gd name="T24" fmla="*/ 19 w 24"/>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3">
                  <a:moveTo>
                    <a:pt x="19" y="0"/>
                  </a:moveTo>
                  <a:lnTo>
                    <a:pt x="12" y="7"/>
                  </a:lnTo>
                  <a:lnTo>
                    <a:pt x="5" y="0"/>
                  </a:lnTo>
                  <a:lnTo>
                    <a:pt x="0" y="4"/>
                  </a:lnTo>
                  <a:lnTo>
                    <a:pt x="7" y="11"/>
                  </a:lnTo>
                  <a:lnTo>
                    <a:pt x="0" y="19"/>
                  </a:lnTo>
                  <a:lnTo>
                    <a:pt x="5" y="23"/>
                  </a:lnTo>
                  <a:lnTo>
                    <a:pt x="12" y="16"/>
                  </a:lnTo>
                  <a:lnTo>
                    <a:pt x="19" y="23"/>
                  </a:lnTo>
                  <a:lnTo>
                    <a:pt x="24" y="19"/>
                  </a:lnTo>
                  <a:lnTo>
                    <a:pt x="16" y="11"/>
                  </a:lnTo>
                  <a:lnTo>
                    <a:pt x="24" y="4"/>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13" name="Freeform 1201">
              <a:extLst>
                <a:ext uri="{FF2B5EF4-FFF2-40B4-BE49-F238E27FC236}">
                  <a16:creationId xmlns:a16="http://schemas.microsoft.com/office/drawing/2014/main" id="{D3C90A1B-EEEE-41A2-BA13-75CBA1088C21}"/>
                </a:ext>
              </a:extLst>
            </p:cNvPr>
            <p:cNvSpPr>
              <a:spLocks/>
            </p:cNvSpPr>
            <p:nvPr/>
          </p:nvSpPr>
          <p:spPr bwMode="auto">
            <a:xfrm>
              <a:off x="3241255" y="1208687"/>
              <a:ext cx="126293" cy="126293"/>
            </a:xfrm>
            <a:custGeom>
              <a:avLst/>
              <a:gdLst>
                <a:gd name="T0" fmla="*/ 19 w 24"/>
                <a:gd name="T1" fmla="*/ 24 h 24"/>
                <a:gd name="T2" fmla="*/ 24 w 24"/>
                <a:gd name="T3" fmla="*/ 19 h 24"/>
                <a:gd name="T4" fmla="*/ 16 w 24"/>
                <a:gd name="T5" fmla="*/ 12 h 24"/>
                <a:gd name="T6" fmla="*/ 24 w 24"/>
                <a:gd name="T7" fmla="*/ 5 h 24"/>
                <a:gd name="T8" fmla="*/ 19 w 24"/>
                <a:gd name="T9" fmla="*/ 0 h 24"/>
                <a:gd name="T10" fmla="*/ 12 w 24"/>
                <a:gd name="T11" fmla="*/ 7 h 24"/>
                <a:gd name="T12" fmla="*/ 5 w 24"/>
                <a:gd name="T13" fmla="*/ 0 h 24"/>
                <a:gd name="T14" fmla="*/ 0 w 24"/>
                <a:gd name="T15" fmla="*/ 5 h 24"/>
                <a:gd name="T16" fmla="*/ 8 w 24"/>
                <a:gd name="T17" fmla="*/ 12 h 24"/>
                <a:gd name="T18" fmla="*/ 0 w 24"/>
                <a:gd name="T19" fmla="*/ 19 h 24"/>
                <a:gd name="T20" fmla="*/ 5 w 24"/>
                <a:gd name="T21" fmla="*/ 24 h 24"/>
                <a:gd name="T22" fmla="*/ 12 w 24"/>
                <a:gd name="T23" fmla="*/ 16 h 24"/>
                <a:gd name="T24" fmla="*/ 19 w 24"/>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9" y="24"/>
                  </a:moveTo>
                  <a:lnTo>
                    <a:pt x="24" y="19"/>
                  </a:lnTo>
                  <a:lnTo>
                    <a:pt x="16" y="12"/>
                  </a:lnTo>
                  <a:lnTo>
                    <a:pt x="24" y="5"/>
                  </a:lnTo>
                  <a:lnTo>
                    <a:pt x="19" y="0"/>
                  </a:lnTo>
                  <a:lnTo>
                    <a:pt x="12" y="7"/>
                  </a:lnTo>
                  <a:lnTo>
                    <a:pt x="5" y="0"/>
                  </a:lnTo>
                  <a:lnTo>
                    <a:pt x="0" y="5"/>
                  </a:lnTo>
                  <a:lnTo>
                    <a:pt x="8" y="12"/>
                  </a:lnTo>
                  <a:lnTo>
                    <a:pt x="0" y="19"/>
                  </a:lnTo>
                  <a:lnTo>
                    <a:pt x="5" y="24"/>
                  </a:lnTo>
                  <a:lnTo>
                    <a:pt x="12" y="16"/>
                  </a:lnTo>
                  <a:lnTo>
                    <a:pt x="1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sp>
        <p:nvSpPr>
          <p:cNvPr id="114" name="Textfeld 113">
            <a:extLst>
              <a:ext uri="{FF2B5EF4-FFF2-40B4-BE49-F238E27FC236}">
                <a16:creationId xmlns:a16="http://schemas.microsoft.com/office/drawing/2014/main" id="{95E23CF7-60B0-49F0-A8CE-323F96A00FE7}"/>
              </a:ext>
            </a:extLst>
          </p:cNvPr>
          <p:cNvSpPr txBox="1"/>
          <p:nvPr/>
        </p:nvSpPr>
        <p:spPr>
          <a:xfrm>
            <a:off x="1694660" y="2506240"/>
            <a:ext cx="862913"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e-DE" sz="3200" b="0" i="0" u="none" strike="noStrike" kern="0" cap="none" spc="0" normalizeH="0" baseline="0" noProof="0">
                <a:ln>
                  <a:noFill/>
                </a:ln>
                <a:solidFill>
                  <a:srgbClr val="FFFFFF"/>
                </a:solidFill>
                <a:effectLst/>
                <a:uLnTx/>
                <a:uFillTx/>
                <a:latin typeface="Segoe UI"/>
                <a:ea typeface="+mn-ea"/>
                <a:cs typeface="+mn-cs"/>
              </a:rPr>
              <a:t>1.</a:t>
            </a:r>
          </a:p>
        </p:txBody>
      </p:sp>
      <p:sp>
        <p:nvSpPr>
          <p:cNvPr id="115" name="Textfeld 114">
            <a:extLst>
              <a:ext uri="{FF2B5EF4-FFF2-40B4-BE49-F238E27FC236}">
                <a16:creationId xmlns:a16="http://schemas.microsoft.com/office/drawing/2014/main" id="{00F9FFA0-E4B9-4350-A685-7868BF908DD5}"/>
              </a:ext>
            </a:extLst>
          </p:cNvPr>
          <p:cNvSpPr txBox="1"/>
          <p:nvPr/>
        </p:nvSpPr>
        <p:spPr>
          <a:xfrm>
            <a:off x="3711232" y="1408994"/>
            <a:ext cx="862913"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e-DE" sz="3200" b="0" i="0" u="none" strike="noStrike" kern="0" cap="none" spc="0" normalizeH="0" baseline="0" noProof="0">
                <a:ln>
                  <a:noFill/>
                </a:ln>
                <a:solidFill>
                  <a:srgbClr val="FFFFFF"/>
                </a:solidFill>
                <a:effectLst/>
                <a:uLnTx/>
                <a:uFillTx/>
                <a:latin typeface="Segoe UI"/>
                <a:ea typeface="+mn-ea"/>
                <a:cs typeface="+mn-cs"/>
              </a:rPr>
              <a:t>2.</a:t>
            </a:r>
          </a:p>
        </p:txBody>
      </p:sp>
      <p:sp>
        <p:nvSpPr>
          <p:cNvPr id="116" name="Textfeld 115">
            <a:extLst>
              <a:ext uri="{FF2B5EF4-FFF2-40B4-BE49-F238E27FC236}">
                <a16:creationId xmlns:a16="http://schemas.microsoft.com/office/drawing/2014/main" id="{5739D924-4217-4B9D-88FB-E00987A8EEFF}"/>
              </a:ext>
            </a:extLst>
          </p:cNvPr>
          <p:cNvSpPr txBox="1"/>
          <p:nvPr/>
        </p:nvSpPr>
        <p:spPr>
          <a:xfrm>
            <a:off x="5799772" y="2520490"/>
            <a:ext cx="862913"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e-DE" sz="3200" b="0" i="0" u="none" strike="noStrike" kern="0" cap="none" spc="0" normalizeH="0" baseline="0" noProof="0">
                <a:ln>
                  <a:noFill/>
                </a:ln>
                <a:solidFill>
                  <a:srgbClr val="FFFFFF"/>
                </a:solidFill>
                <a:effectLst/>
                <a:uLnTx/>
                <a:uFillTx/>
                <a:latin typeface="Segoe UI"/>
                <a:ea typeface="+mn-ea"/>
                <a:cs typeface="+mn-cs"/>
              </a:rPr>
              <a:t>3.</a:t>
            </a:r>
          </a:p>
        </p:txBody>
      </p:sp>
      <p:sp>
        <p:nvSpPr>
          <p:cNvPr id="117" name="Textfeld 116">
            <a:extLst>
              <a:ext uri="{FF2B5EF4-FFF2-40B4-BE49-F238E27FC236}">
                <a16:creationId xmlns:a16="http://schemas.microsoft.com/office/drawing/2014/main" id="{89A5939F-B546-4E05-A714-CF1E928E79C4}"/>
              </a:ext>
            </a:extLst>
          </p:cNvPr>
          <p:cNvSpPr txBox="1"/>
          <p:nvPr/>
        </p:nvSpPr>
        <p:spPr>
          <a:xfrm>
            <a:off x="7796447" y="1403541"/>
            <a:ext cx="862913"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e-DE" sz="3200" b="0" i="0" u="none" strike="noStrike" kern="0" cap="none" spc="0" normalizeH="0" baseline="0" noProof="0" dirty="0">
                <a:ln>
                  <a:noFill/>
                </a:ln>
                <a:solidFill>
                  <a:srgbClr val="FFFFFF"/>
                </a:solidFill>
                <a:effectLst/>
                <a:uLnTx/>
                <a:uFillTx/>
                <a:latin typeface="Segoe UI"/>
                <a:ea typeface="+mn-ea"/>
                <a:cs typeface="+mn-cs"/>
              </a:rPr>
              <a:t>4.</a:t>
            </a:r>
          </a:p>
        </p:txBody>
      </p:sp>
      <p:sp>
        <p:nvSpPr>
          <p:cNvPr id="118" name="Textfeld 117">
            <a:extLst>
              <a:ext uri="{FF2B5EF4-FFF2-40B4-BE49-F238E27FC236}">
                <a16:creationId xmlns:a16="http://schemas.microsoft.com/office/drawing/2014/main" id="{48EA5477-47BD-4A6D-8B46-945C1871711C}"/>
              </a:ext>
            </a:extLst>
          </p:cNvPr>
          <p:cNvSpPr txBox="1"/>
          <p:nvPr/>
        </p:nvSpPr>
        <p:spPr>
          <a:xfrm>
            <a:off x="9912070" y="2506016"/>
            <a:ext cx="862913"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e-DE" sz="3200" b="0" i="0" u="none" strike="noStrike" kern="0" cap="none" spc="0" normalizeH="0" baseline="0" noProof="0">
                <a:ln>
                  <a:noFill/>
                </a:ln>
                <a:solidFill>
                  <a:srgbClr val="FFFFFF"/>
                </a:solidFill>
                <a:effectLst/>
                <a:uLnTx/>
                <a:uFillTx/>
                <a:latin typeface="Segoe UI"/>
                <a:ea typeface="+mn-ea"/>
                <a:cs typeface="+mn-cs"/>
              </a:rPr>
              <a:t>5.</a:t>
            </a:r>
          </a:p>
        </p:txBody>
      </p:sp>
      <p:pic>
        <p:nvPicPr>
          <p:cNvPr id="120" name="Picture 2">
            <a:extLst>
              <a:ext uri="{FF2B5EF4-FFF2-40B4-BE49-F238E27FC236}">
                <a16:creationId xmlns:a16="http://schemas.microsoft.com/office/drawing/2014/main" id="{5F33FC23-24AB-4FE7-BDE1-9D9AAC59C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51" y="641271"/>
            <a:ext cx="567222" cy="56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5322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B"/>
        </a:solidFill>
        <a:effectLst/>
      </p:bgPr>
    </p:bg>
    <p:spTree>
      <p:nvGrpSpPr>
        <p:cNvPr id="1" name=""/>
        <p:cNvGrpSpPr/>
        <p:nvPr/>
      </p:nvGrpSpPr>
      <p:grpSpPr>
        <a:xfrm>
          <a:off x="0" y="0"/>
          <a:ext cx="0" cy="0"/>
          <a:chOff x="0" y="0"/>
          <a:chExt cx="0" cy="0"/>
        </a:xfrm>
      </p:grpSpPr>
      <p:sp>
        <p:nvSpPr>
          <p:cNvPr id="89" name="Rechteck: abgerundete Ecken 88">
            <a:extLst>
              <a:ext uri="{FF2B5EF4-FFF2-40B4-BE49-F238E27FC236}">
                <a16:creationId xmlns:a16="http://schemas.microsoft.com/office/drawing/2014/main" id="{F66301B7-712D-4E49-A900-1EEDACDCA8A8}"/>
              </a:ext>
            </a:extLst>
          </p:cNvPr>
          <p:cNvSpPr/>
          <p:nvPr/>
        </p:nvSpPr>
        <p:spPr>
          <a:xfrm>
            <a:off x="3672344" y="2520751"/>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Gruppieren 4">
            <a:extLst>
              <a:ext uri="{FF2B5EF4-FFF2-40B4-BE49-F238E27FC236}">
                <a16:creationId xmlns:a16="http://schemas.microsoft.com/office/drawing/2014/main" id="{02DE7866-1CD6-4AA2-9D6F-A39610D69E8F}"/>
              </a:ext>
            </a:extLst>
          </p:cNvPr>
          <p:cNvGrpSpPr/>
          <p:nvPr/>
        </p:nvGrpSpPr>
        <p:grpSpPr>
          <a:xfrm>
            <a:off x="1285592" y="0"/>
            <a:ext cx="9658262" cy="7159083"/>
            <a:chOff x="1285592" y="-301083"/>
            <a:chExt cx="9658262" cy="7159083"/>
          </a:xfrm>
        </p:grpSpPr>
        <p:grpSp>
          <p:nvGrpSpPr>
            <p:cNvPr id="1066" name="Gruppieren 1065">
              <a:extLst>
                <a:ext uri="{FF2B5EF4-FFF2-40B4-BE49-F238E27FC236}">
                  <a16:creationId xmlns:a16="http://schemas.microsoft.com/office/drawing/2014/main" id="{B78597FE-AB4E-4000-B8F0-42FA2B543489}"/>
                </a:ext>
              </a:extLst>
            </p:cNvPr>
            <p:cNvGrpSpPr/>
            <p:nvPr/>
          </p:nvGrpSpPr>
          <p:grpSpPr>
            <a:xfrm>
              <a:off x="1285592" y="-301083"/>
              <a:ext cx="9658262" cy="7159083"/>
              <a:chOff x="1285592" y="-301083"/>
              <a:chExt cx="9658262" cy="7159083"/>
            </a:xfrm>
          </p:grpSpPr>
          <p:grpSp>
            <p:nvGrpSpPr>
              <p:cNvPr id="31" name="Gruppieren 30">
                <a:extLst>
                  <a:ext uri="{FF2B5EF4-FFF2-40B4-BE49-F238E27FC236}">
                    <a16:creationId xmlns:a16="http://schemas.microsoft.com/office/drawing/2014/main" id="{FF569E1F-F941-43A6-A318-76781A1649EA}"/>
                  </a:ext>
                </a:extLst>
              </p:cNvPr>
              <p:cNvGrpSpPr/>
              <p:nvPr/>
            </p:nvGrpSpPr>
            <p:grpSpPr>
              <a:xfrm>
                <a:off x="1285592" y="0"/>
                <a:ext cx="9658262" cy="6858000"/>
                <a:chOff x="1285592" y="0"/>
                <a:chExt cx="9658262" cy="6858000"/>
              </a:xfrm>
            </p:grpSpPr>
            <p:sp>
              <p:nvSpPr>
                <p:cNvPr id="4" name="Rechteck 3">
                  <a:extLst>
                    <a:ext uri="{FF2B5EF4-FFF2-40B4-BE49-F238E27FC236}">
                      <a16:creationId xmlns:a16="http://schemas.microsoft.com/office/drawing/2014/main" id="{A1631D0F-0AF6-41B2-85CC-60F7C730CDA3}"/>
                    </a:ext>
                  </a:extLst>
                </p:cNvPr>
                <p:cNvSpPr/>
                <p:nvPr/>
              </p:nvSpPr>
              <p:spPr>
                <a:xfrm>
                  <a:off x="1285592" y="0"/>
                  <a:ext cx="9658262" cy="6857999"/>
                </a:xfrm>
                <a:prstGeom prst="rect">
                  <a:avLst/>
                </a:prstGeom>
                <a:solidFill>
                  <a:srgbClr val="F1F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Gerader Verbinder 6">
                  <a:extLst>
                    <a:ext uri="{FF2B5EF4-FFF2-40B4-BE49-F238E27FC236}">
                      <a16:creationId xmlns:a16="http://schemas.microsoft.com/office/drawing/2014/main" id="{A6D94B87-DD19-4642-B67E-A9B976246EAF}"/>
                    </a:ext>
                  </a:extLst>
                </p:cNvPr>
                <p:cNvCxnSpPr/>
                <p:nvPr/>
              </p:nvCxnSpPr>
              <p:spPr>
                <a:xfrm>
                  <a:off x="1285592" y="1534152"/>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1CA55359-04D1-4FC5-9E12-AFAB914B386A}"/>
                    </a:ext>
                  </a:extLst>
                </p:cNvPr>
                <p:cNvCxnSpPr/>
                <p:nvPr/>
              </p:nvCxnSpPr>
              <p:spPr>
                <a:xfrm>
                  <a:off x="1285592" y="2633736"/>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4DFCB73A-3037-4C30-B06F-27DEDF909F81}"/>
                    </a:ext>
                  </a:extLst>
                </p:cNvPr>
                <p:cNvCxnSpPr/>
                <p:nvPr/>
              </p:nvCxnSpPr>
              <p:spPr>
                <a:xfrm>
                  <a:off x="1285592" y="3733320"/>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A0F5E396-E3E5-46F6-9657-604855AE2E9C}"/>
                    </a:ext>
                  </a:extLst>
                </p:cNvPr>
                <p:cNvCxnSpPr/>
                <p:nvPr/>
              </p:nvCxnSpPr>
              <p:spPr>
                <a:xfrm>
                  <a:off x="1285592" y="4283112"/>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79C66E23-8DFC-4D83-A8BA-7E5D5935EB87}"/>
                    </a:ext>
                  </a:extLst>
                </p:cNvPr>
                <p:cNvCxnSpPr/>
                <p:nvPr/>
              </p:nvCxnSpPr>
              <p:spPr>
                <a:xfrm>
                  <a:off x="1285592" y="4832904"/>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7AB4144E-51C3-45FC-BB0C-BCA56188F3F0}"/>
                    </a:ext>
                  </a:extLst>
                </p:cNvPr>
                <p:cNvCxnSpPr/>
                <p:nvPr/>
              </p:nvCxnSpPr>
              <p:spPr>
                <a:xfrm>
                  <a:off x="1285592" y="5382696"/>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AD0502A7-78E9-4B7F-A577-BC579990A2AE}"/>
                    </a:ext>
                  </a:extLst>
                </p:cNvPr>
                <p:cNvCxnSpPr/>
                <p:nvPr/>
              </p:nvCxnSpPr>
              <p:spPr>
                <a:xfrm>
                  <a:off x="1285592" y="5932488"/>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F3F85FE-1939-4205-95E3-A442B0A0DF24}"/>
                    </a:ext>
                  </a:extLst>
                </p:cNvPr>
                <p:cNvCxnSpPr/>
                <p:nvPr/>
              </p:nvCxnSpPr>
              <p:spPr>
                <a:xfrm>
                  <a:off x="1285592" y="984360"/>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5AE4A3CF-CDEB-4D21-8AB8-A51895A75261}"/>
                    </a:ext>
                  </a:extLst>
                </p:cNvPr>
                <p:cNvCxnSpPr/>
                <p:nvPr/>
              </p:nvCxnSpPr>
              <p:spPr>
                <a:xfrm>
                  <a:off x="1285592" y="2083944"/>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82B2F67E-BD44-4878-A985-A256ABBA0BA6}"/>
                    </a:ext>
                  </a:extLst>
                </p:cNvPr>
                <p:cNvCxnSpPr/>
                <p:nvPr/>
              </p:nvCxnSpPr>
              <p:spPr>
                <a:xfrm>
                  <a:off x="1285592" y="3183528"/>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234BAB63-7F4F-4F52-B257-683C979BE573}"/>
                    </a:ext>
                  </a:extLst>
                </p:cNvPr>
                <p:cNvCxnSpPr/>
                <p:nvPr/>
              </p:nvCxnSpPr>
              <p:spPr>
                <a:xfrm>
                  <a:off x="1285592" y="434568"/>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FE8AADA-D5C6-4A35-A8EA-6A5EC5C937DA}"/>
                    </a:ext>
                  </a:extLst>
                </p:cNvPr>
                <p:cNvCxnSpPr/>
                <p:nvPr/>
              </p:nvCxnSpPr>
              <p:spPr>
                <a:xfrm>
                  <a:off x="1285592" y="6482283"/>
                  <a:ext cx="9658262" cy="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2E37F269-9E6F-46B2-BE56-9C1E2B34B2F1}"/>
                    </a:ext>
                  </a:extLst>
                </p:cNvPr>
                <p:cNvCxnSpPr>
                  <a:cxnSpLocks/>
                </p:cNvCxnSpPr>
                <p:nvPr/>
              </p:nvCxnSpPr>
              <p:spPr>
                <a:xfrm flipV="1">
                  <a:off x="1849032"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FA57748E-64C3-4755-A3F6-F84059B6A8CC}"/>
                    </a:ext>
                  </a:extLst>
                </p:cNvPr>
                <p:cNvCxnSpPr>
                  <a:cxnSpLocks/>
                </p:cNvCxnSpPr>
                <p:nvPr/>
              </p:nvCxnSpPr>
              <p:spPr>
                <a:xfrm flipV="1">
                  <a:off x="10391593"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3927B033-A6B0-49FB-89F2-35D139F125F7}"/>
                    </a:ext>
                  </a:extLst>
                </p:cNvPr>
                <p:cNvCxnSpPr>
                  <a:cxnSpLocks/>
                </p:cNvCxnSpPr>
                <p:nvPr/>
              </p:nvCxnSpPr>
              <p:spPr>
                <a:xfrm flipV="1">
                  <a:off x="2625628"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FCF95B18-2C29-4673-A330-405D6A9C3975}"/>
                    </a:ext>
                  </a:extLst>
                </p:cNvPr>
                <p:cNvCxnSpPr>
                  <a:cxnSpLocks/>
                </p:cNvCxnSpPr>
                <p:nvPr/>
              </p:nvCxnSpPr>
              <p:spPr>
                <a:xfrm flipV="1">
                  <a:off x="4178820"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D5FB20C1-80BE-479D-A6AF-F9037C809947}"/>
                    </a:ext>
                  </a:extLst>
                </p:cNvPr>
                <p:cNvCxnSpPr>
                  <a:cxnSpLocks/>
                </p:cNvCxnSpPr>
                <p:nvPr/>
              </p:nvCxnSpPr>
              <p:spPr>
                <a:xfrm flipV="1">
                  <a:off x="3402224"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5B2A3A34-47FC-409B-8CB8-2E3EE0E95AA6}"/>
                    </a:ext>
                  </a:extLst>
                </p:cNvPr>
                <p:cNvCxnSpPr>
                  <a:cxnSpLocks/>
                </p:cNvCxnSpPr>
                <p:nvPr/>
              </p:nvCxnSpPr>
              <p:spPr>
                <a:xfrm flipV="1">
                  <a:off x="4955416"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E21123B2-6F61-4B35-965A-ADD0D4318C68}"/>
                    </a:ext>
                  </a:extLst>
                </p:cNvPr>
                <p:cNvCxnSpPr>
                  <a:cxnSpLocks/>
                </p:cNvCxnSpPr>
                <p:nvPr/>
              </p:nvCxnSpPr>
              <p:spPr>
                <a:xfrm flipV="1">
                  <a:off x="5732012"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CBA21A79-0019-428C-8C1B-20DA0DFFB09A}"/>
                    </a:ext>
                  </a:extLst>
                </p:cNvPr>
                <p:cNvCxnSpPr>
                  <a:cxnSpLocks/>
                </p:cNvCxnSpPr>
                <p:nvPr/>
              </p:nvCxnSpPr>
              <p:spPr>
                <a:xfrm flipV="1">
                  <a:off x="6508608"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13BF56B8-88DC-48DC-93F3-150135659707}"/>
                    </a:ext>
                  </a:extLst>
                </p:cNvPr>
                <p:cNvCxnSpPr>
                  <a:cxnSpLocks/>
                </p:cNvCxnSpPr>
                <p:nvPr/>
              </p:nvCxnSpPr>
              <p:spPr>
                <a:xfrm flipV="1">
                  <a:off x="8061800"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F64704BA-CB92-4CAA-8945-F54DC72DB5B9}"/>
                    </a:ext>
                  </a:extLst>
                </p:cNvPr>
                <p:cNvCxnSpPr>
                  <a:cxnSpLocks/>
                </p:cNvCxnSpPr>
                <p:nvPr/>
              </p:nvCxnSpPr>
              <p:spPr>
                <a:xfrm flipV="1">
                  <a:off x="7285204"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C715BF8B-44C4-485F-81FE-271CD2E577EC}"/>
                    </a:ext>
                  </a:extLst>
                </p:cNvPr>
                <p:cNvCxnSpPr>
                  <a:cxnSpLocks/>
                </p:cNvCxnSpPr>
                <p:nvPr/>
              </p:nvCxnSpPr>
              <p:spPr>
                <a:xfrm flipV="1">
                  <a:off x="8838396"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BE478B92-501B-4B6A-8DF2-4CDD7150C66C}"/>
                    </a:ext>
                  </a:extLst>
                </p:cNvPr>
                <p:cNvCxnSpPr>
                  <a:cxnSpLocks/>
                </p:cNvCxnSpPr>
                <p:nvPr/>
              </p:nvCxnSpPr>
              <p:spPr>
                <a:xfrm flipV="1">
                  <a:off x="9614992" y="0"/>
                  <a:ext cx="0" cy="6858000"/>
                </a:xfrm>
                <a:prstGeom prst="line">
                  <a:avLst/>
                </a:prstGeom>
                <a:ln w="9525">
                  <a:solidFill>
                    <a:srgbClr val="E6ECF1"/>
                  </a:solidFill>
                  <a:prstDash val="lgDash"/>
                </a:ln>
              </p:spPr>
              <p:style>
                <a:lnRef idx="1">
                  <a:schemeClr val="accent1"/>
                </a:lnRef>
                <a:fillRef idx="0">
                  <a:schemeClr val="accent1"/>
                </a:fillRef>
                <a:effectRef idx="0">
                  <a:schemeClr val="accent1"/>
                </a:effectRef>
                <a:fontRef idx="minor">
                  <a:schemeClr val="tx1"/>
                </a:fontRef>
              </p:style>
            </p:cxnSp>
          </p:grpSp>
          <p:sp>
            <p:nvSpPr>
              <p:cNvPr id="50" name="Rechteck 49">
                <a:extLst>
                  <a:ext uri="{FF2B5EF4-FFF2-40B4-BE49-F238E27FC236}">
                    <a16:creationId xmlns:a16="http://schemas.microsoft.com/office/drawing/2014/main" id="{489B3C7D-C48C-42FA-A277-BEC782973D04}"/>
                  </a:ext>
                </a:extLst>
              </p:cNvPr>
              <p:cNvSpPr/>
              <p:nvPr/>
            </p:nvSpPr>
            <p:spPr>
              <a:xfrm>
                <a:off x="7285204" y="-1"/>
                <a:ext cx="3658648" cy="6858001"/>
              </a:xfrm>
              <a:prstGeom prst="rect">
                <a:avLst/>
              </a:prstGeom>
              <a:gradFill flip="none" rotWithShape="1">
                <a:gsLst>
                  <a:gs pos="86000">
                    <a:srgbClr val="F1F5FB"/>
                  </a:gs>
                  <a:gs pos="100000">
                    <a:srgbClr val="F1F5F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25" name="Rechteck 1024">
                <a:extLst>
                  <a:ext uri="{FF2B5EF4-FFF2-40B4-BE49-F238E27FC236}">
                    <a16:creationId xmlns:a16="http://schemas.microsoft.com/office/drawing/2014/main" id="{F5DFFBA4-66E0-4588-8541-6733DC00F1CB}"/>
                  </a:ext>
                </a:extLst>
              </p:cNvPr>
              <p:cNvSpPr/>
              <p:nvPr/>
            </p:nvSpPr>
            <p:spPr>
              <a:xfrm flipH="1">
                <a:off x="1311307" y="-1362"/>
                <a:ext cx="885442" cy="6858001"/>
              </a:xfrm>
              <a:prstGeom prst="rect">
                <a:avLst/>
              </a:prstGeom>
              <a:gradFill flip="none" rotWithShape="1">
                <a:gsLst>
                  <a:gs pos="86000">
                    <a:srgbClr val="F1F5FB"/>
                  </a:gs>
                  <a:gs pos="100000">
                    <a:srgbClr val="F1F5F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2" name="Rechteck 1031">
                <a:extLst>
                  <a:ext uri="{FF2B5EF4-FFF2-40B4-BE49-F238E27FC236}">
                    <a16:creationId xmlns:a16="http://schemas.microsoft.com/office/drawing/2014/main" id="{EDBC81EF-23B4-49ED-B6CF-D56513B9C0BE}"/>
                  </a:ext>
                </a:extLst>
              </p:cNvPr>
              <p:cNvSpPr/>
              <p:nvPr/>
            </p:nvSpPr>
            <p:spPr>
              <a:xfrm rot="5400000" flipH="1">
                <a:off x="5682378" y="-4672154"/>
                <a:ext cx="880784" cy="9622925"/>
              </a:xfrm>
              <a:prstGeom prst="rect">
                <a:avLst/>
              </a:prstGeom>
              <a:gradFill flip="none" rotWithShape="1">
                <a:gsLst>
                  <a:gs pos="86000">
                    <a:srgbClr val="F1F5FB"/>
                  </a:gs>
                  <a:gs pos="100000">
                    <a:srgbClr val="F1F5F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 name="Gruppieren 2">
              <a:extLst>
                <a:ext uri="{FF2B5EF4-FFF2-40B4-BE49-F238E27FC236}">
                  <a16:creationId xmlns:a16="http://schemas.microsoft.com/office/drawing/2014/main" id="{C9A4EA9A-4D8D-43F7-8526-100623717A19}"/>
                </a:ext>
              </a:extLst>
            </p:cNvPr>
            <p:cNvGrpSpPr/>
            <p:nvPr/>
          </p:nvGrpSpPr>
          <p:grpSpPr>
            <a:xfrm>
              <a:off x="2352752" y="1834037"/>
              <a:ext cx="4599349" cy="3362262"/>
              <a:chOff x="2352752" y="1834037"/>
              <a:chExt cx="4599349" cy="3362262"/>
            </a:xfrm>
          </p:grpSpPr>
          <p:sp>
            <p:nvSpPr>
              <p:cNvPr id="45" name="Rechteck: abgerundete Ecken 44">
                <a:extLst>
                  <a:ext uri="{FF2B5EF4-FFF2-40B4-BE49-F238E27FC236}">
                    <a16:creationId xmlns:a16="http://schemas.microsoft.com/office/drawing/2014/main" id="{2C04BB00-CE48-4FE1-ACA2-DA3B8551469E}"/>
                  </a:ext>
                </a:extLst>
              </p:cNvPr>
              <p:cNvSpPr/>
              <p:nvPr/>
            </p:nvSpPr>
            <p:spPr>
              <a:xfrm>
                <a:off x="2352752" y="1834037"/>
                <a:ext cx="1815602" cy="3362262"/>
              </a:xfrm>
              <a:prstGeom prst="roundRect">
                <a:avLst>
                  <a:gd name="adj" fmla="val 13632"/>
                </a:avLst>
              </a:prstGeom>
              <a:solidFill>
                <a:srgbClr val="E6E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54" name="Gruppieren 53">
                <a:extLst>
                  <a:ext uri="{FF2B5EF4-FFF2-40B4-BE49-F238E27FC236}">
                    <a16:creationId xmlns:a16="http://schemas.microsoft.com/office/drawing/2014/main" id="{CF72377C-D4F0-4C20-9AA2-260A18BE44CB}"/>
                  </a:ext>
                </a:extLst>
              </p:cNvPr>
              <p:cNvGrpSpPr/>
              <p:nvPr/>
            </p:nvGrpSpPr>
            <p:grpSpPr>
              <a:xfrm>
                <a:off x="2598265" y="2018201"/>
                <a:ext cx="1324577" cy="2993934"/>
                <a:chOff x="2373920" y="1047121"/>
                <a:chExt cx="1324577" cy="2993934"/>
              </a:xfrm>
            </p:grpSpPr>
            <p:sp>
              <p:nvSpPr>
                <p:cNvPr id="52" name="Rechteck: abgerundete Ecken 51">
                  <a:extLst>
                    <a:ext uri="{FF2B5EF4-FFF2-40B4-BE49-F238E27FC236}">
                      <a16:creationId xmlns:a16="http://schemas.microsoft.com/office/drawing/2014/main" id="{7D0B2D86-FCE9-4A7B-935C-139F2C3647BE}"/>
                    </a:ext>
                  </a:extLst>
                </p:cNvPr>
                <p:cNvSpPr/>
                <p:nvPr/>
              </p:nvSpPr>
              <p:spPr>
                <a:xfrm>
                  <a:off x="3074312" y="1047121"/>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abgerundete Ecken 56">
                  <a:extLst>
                    <a:ext uri="{FF2B5EF4-FFF2-40B4-BE49-F238E27FC236}">
                      <a16:creationId xmlns:a16="http://schemas.microsoft.com/office/drawing/2014/main" id="{C2E418D0-ABD7-4790-B685-87E79306782C}"/>
                    </a:ext>
                  </a:extLst>
                </p:cNvPr>
                <p:cNvSpPr/>
                <p:nvPr/>
              </p:nvSpPr>
              <p:spPr>
                <a:xfrm>
                  <a:off x="3074312" y="2072994"/>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hteck: abgerundete Ecken 57">
                  <a:extLst>
                    <a:ext uri="{FF2B5EF4-FFF2-40B4-BE49-F238E27FC236}">
                      <a16:creationId xmlns:a16="http://schemas.microsoft.com/office/drawing/2014/main" id="{7A4F9E08-A70E-4191-B259-5B58E48BDE0B}"/>
                    </a:ext>
                  </a:extLst>
                </p:cNvPr>
                <p:cNvSpPr/>
                <p:nvPr/>
              </p:nvSpPr>
              <p:spPr>
                <a:xfrm>
                  <a:off x="3074312" y="3098867"/>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abgerundete Ecken 58">
                  <a:extLst>
                    <a:ext uri="{FF2B5EF4-FFF2-40B4-BE49-F238E27FC236}">
                      <a16:creationId xmlns:a16="http://schemas.microsoft.com/office/drawing/2014/main" id="{67005CEC-424A-407C-B62E-630CC1BEBF17}"/>
                    </a:ext>
                  </a:extLst>
                </p:cNvPr>
                <p:cNvSpPr/>
                <p:nvPr/>
              </p:nvSpPr>
              <p:spPr>
                <a:xfrm>
                  <a:off x="2373920" y="1047121"/>
                  <a:ext cx="624185" cy="942188"/>
                </a:xfrm>
                <a:prstGeom prst="roundRect">
                  <a:avLst>
                    <a:gd name="adj" fmla="val 20291"/>
                  </a:avLst>
                </a:prstGeom>
                <a:solidFill>
                  <a:srgbClr val="D2DC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hteck: abgerundete Ecken 59">
                  <a:extLst>
                    <a:ext uri="{FF2B5EF4-FFF2-40B4-BE49-F238E27FC236}">
                      <a16:creationId xmlns:a16="http://schemas.microsoft.com/office/drawing/2014/main" id="{14FC2C72-F417-4994-8F27-B0B9C12B7CA7}"/>
                    </a:ext>
                  </a:extLst>
                </p:cNvPr>
                <p:cNvSpPr/>
                <p:nvPr/>
              </p:nvSpPr>
              <p:spPr>
                <a:xfrm>
                  <a:off x="2373920" y="2072994"/>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abgerundete Ecken 60">
                  <a:extLst>
                    <a:ext uri="{FF2B5EF4-FFF2-40B4-BE49-F238E27FC236}">
                      <a16:creationId xmlns:a16="http://schemas.microsoft.com/office/drawing/2014/main" id="{2FAB6719-D294-4878-A6D2-D18405853BF9}"/>
                    </a:ext>
                  </a:extLst>
                </p:cNvPr>
                <p:cNvSpPr/>
                <p:nvPr/>
              </p:nvSpPr>
              <p:spPr>
                <a:xfrm>
                  <a:off x="2373920" y="3098867"/>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1" name="Rechteck: abgerundete Ecken 90">
                <a:extLst>
                  <a:ext uri="{FF2B5EF4-FFF2-40B4-BE49-F238E27FC236}">
                    <a16:creationId xmlns:a16="http://schemas.microsoft.com/office/drawing/2014/main" id="{59CB55CD-7673-4234-BD04-D726584EDDE2}"/>
                  </a:ext>
                </a:extLst>
              </p:cNvPr>
              <p:cNvSpPr/>
              <p:nvPr/>
            </p:nvSpPr>
            <p:spPr>
              <a:xfrm>
                <a:off x="5136499" y="1834037"/>
                <a:ext cx="1815602" cy="3362262"/>
              </a:xfrm>
              <a:prstGeom prst="roundRect">
                <a:avLst>
                  <a:gd name="adj" fmla="val 13632"/>
                </a:avLst>
              </a:prstGeom>
              <a:solidFill>
                <a:srgbClr val="E6E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92" name="Gruppieren 91">
                <a:extLst>
                  <a:ext uri="{FF2B5EF4-FFF2-40B4-BE49-F238E27FC236}">
                    <a16:creationId xmlns:a16="http://schemas.microsoft.com/office/drawing/2014/main" id="{76B58BB7-8F4D-4073-9EF7-2E7FF12E43A1}"/>
                  </a:ext>
                </a:extLst>
              </p:cNvPr>
              <p:cNvGrpSpPr/>
              <p:nvPr/>
            </p:nvGrpSpPr>
            <p:grpSpPr>
              <a:xfrm>
                <a:off x="5382012" y="2018201"/>
                <a:ext cx="1324577" cy="2993934"/>
                <a:chOff x="2373920" y="1047121"/>
                <a:chExt cx="1324577" cy="2993934"/>
              </a:xfrm>
            </p:grpSpPr>
            <p:sp>
              <p:nvSpPr>
                <p:cNvPr id="93" name="Rechteck: abgerundete Ecken 92">
                  <a:extLst>
                    <a:ext uri="{FF2B5EF4-FFF2-40B4-BE49-F238E27FC236}">
                      <a16:creationId xmlns:a16="http://schemas.microsoft.com/office/drawing/2014/main" id="{F80D1793-6ADA-46B0-BB17-4047E430597F}"/>
                    </a:ext>
                  </a:extLst>
                </p:cNvPr>
                <p:cNvSpPr/>
                <p:nvPr/>
              </p:nvSpPr>
              <p:spPr>
                <a:xfrm>
                  <a:off x="3074312" y="1047121"/>
                  <a:ext cx="624185" cy="942188"/>
                </a:xfrm>
                <a:prstGeom prst="roundRect">
                  <a:avLst>
                    <a:gd name="adj" fmla="val 20291"/>
                  </a:avLst>
                </a:prstGeom>
                <a:solidFill>
                  <a:srgbClr val="D2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Rechteck: abgerundete Ecken 93">
                  <a:extLst>
                    <a:ext uri="{FF2B5EF4-FFF2-40B4-BE49-F238E27FC236}">
                      <a16:creationId xmlns:a16="http://schemas.microsoft.com/office/drawing/2014/main" id="{C8BCE923-5125-474F-A5F1-094E65A8F290}"/>
                    </a:ext>
                  </a:extLst>
                </p:cNvPr>
                <p:cNvSpPr/>
                <p:nvPr/>
              </p:nvSpPr>
              <p:spPr>
                <a:xfrm>
                  <a:off x="3074312" y="2072994"/>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Rechteck: abgerundete Ecken 94">
                  <a:extLst>
                    <a:ext uri="{FF2B5EF4-FFF2-40B4-BE49-F238E27FC236}">
                      <a16:creationId xmlns:a16="http://schemas.microsoft.com/office/drawing/2014/main" id="{4A82571B-E0C4-40BE-8410-99359C73ECEC}"/>
                    </a:ext>
                  </a:extLst>
                </p:cNvPr>
                <p:cNvSpPr/>
                <p:nvPr/>
              </p:nvSpPr>
              <p:spPr>
                <a:xfrm>
                  <a:off x="3074312" y="3098867"/>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Rechteck: abgerundete Ecken 95">
                  <a:extLst>
                    <a:ext uri="{FF2B5EF4-FFF2-40B4-BE49-F238E27FC236}">
                      <a16:creationId xmlns:a16="http://schemas.microsoft.com/office/drawing/2014/main" id="{77EECE40-B416-41CA-845F-A9DCD32A1B90}"/>
                    </a:ext>
                  </a:extLst>
                </p:cNvPr>
                <p:cNvSpPr/>
                <p:nvPr/>
              </p:nvSpPr>
              <p:spPr>
                <a:xfrm>
                  <a:off x="2373920" y="1047121"/>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abgerundete Ecken 96">
                  <a:extLst>
                    <a:ext uri="{FF2B5EF4-FFF2-40B4-BE49-F238E27FC236}">
                      <a16:creationId xmlns:a16="http://schemas.microsoft.com/office/drawing/2014/main" id="{D0CBEA61-F3FD-4D54-A0C2-F6A6AAE8B802}"/>
                    </a:ext>
                  </a:extLst>
                </p:cNvPr>
                <p:cNvSpPr/>
                <p:nvPr/>
              </p:nvSpPr>
              <p:spPr>
                <a:xfrm>
                  <a:off x="2373920" y="2072994"/>
                  <a:ext cx="624185" cy="942188"/>
                </a:xfrm>
                <a:prstGeom prst="roundRect">
                  <a:avLst>
                    <a:gd name="adj" fmla="val 20291"/>
                  </a:avLst>
                </a:prstGeom>
                <a:solidFill>
                  <a:srgbClr val="D2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8" name="Rechteck: abgerundete Ecken 97">
                  <a:extLst>
                    <a:ext uri="{FF2B5EF4-FFF2-40B4-BE49-F238E27FC236}">
                      <a16:creationId xmlns:a16="http://schemas.microsoft.com/office/drawing/2014/main" id="{BFEC38C5-F1B1-4E87-96DE-0380AE7DC877}"/>
                    </a:ext>
                  </a:extLst>
                </p:cNvPr>
                <p:cNvSpPr/>
                <p:nvPr/>
              </p:nvSpPr>
              <p:spPr>
                <a:xfrm>
                  <a:off x="2373920" y="3098867"/>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sp>
        <p:nvSpPr>
          <p:cNvPr id="63" name="Rechteck: abgerundete Ecken 62">
            <a:extLst>
              <a:ext uri="{FF2B5EF4-FFF2-40B4-BE49-F238E27FC236}">
                <a16:creationId xmlns:a16="http://schemas.microsoft.com/office/drawing/2014/main" id="{6533F92F-1A8E-435B-B6C9-0CEBA7BFDF8D}"/>
              </a:ext>
            </a:extLst>
          </p:cNvPr>
          <p:cNvSpPr/>
          <p:nvPr/>
        </p:nvSpPr>
        <p:spPr>
          <a:xfrm>
            <a:off x="2495390" y="2531484"/>
            <a:ext cx="347249" cy="529557"/>
          </a:xfrm>
          <a:prstGeom prst="roundRect">
            <a:avLst/>
          </a:prstGeom>
          <a:solidFill>
            <a:srgbClr val="E6ECF1"/>
          </a:solidFill>
          <a:ln w="38100">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Rechteck: abgerundete Ecken 99">
            <a:extLst>
              <a:ext uri="{FF2B5EF4-FFF2-40B4-BE49-F238E27FC236}">
                <a16:creationId xmlns:a16="http://schemas.microsoft.com/office/drawing/2014/main" id="{21628E35-DC2D-4B85-9367-B831B299645F}"/>
              </a:ext>
            </a:extLst>
          </p:cNvPr>
          <p:cNvSpPr/>
          <p:nvPr/>
        </p:nvSpPr>
        <p:spPr>
          <a:xfrm>
            <a:off x="5279137" y="3571224"/>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Rechteck: abgerundete Ecken 103">
            <a:extLst>
              <a:ext uri="{FF2B5EF4-FFF2-40B4-BE49-F238E27FC236}">
                <a16:creationId xmlns:a16="http://schemas.microsoft.com/office/drawing/2014/main" id="{EEEE0438-89E4-41C6-99C7-90484AE2D3BC}"/>
              </a:ext>
            </a:extLst>
          </p:cNvPr>
          <p:cNvSpPr/>
          <p:nvPr/>
        </p:nvSpPr>
        <p:spPr>
          <a:xfrm>
            <a:off x="6456091" y="2520751"/>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Rechteck: abgerundete Ecken 87">
            <a:extLst>
              <a:ext uri="{FF2B5EF4-FFF2-40B4-BE49-F238E27FC236}">
                <a16:creationId xmlns:a16="http://schemas.microsoft.com/office/drawing/2014/main" id="{64329FDF-CFCB-43DD-AEAA-04045A3BB0BC}"/>
              </a:ext>
            </a:extLst>
          </p:cNvPr>
          <p:cNvSpPr/>
          <p:nvPr/>
        </p:nvSpPr>
        <p:spPr>
          <a:xfrm>
            <a:off x="3672344" y="3565858"/>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Rechteck: abgerundete Ecken 86">
            <a:extLst>
              <a:ext uri="{FF2B5EF4-FFF2-40B4-BE49-F238E27FC236}">
                <a16:creationId xmlns:a16="http://schemas.microsoft.com/office/drawing/2014/main" id="{6544F037-BE9B-43B7-8115-887D20964655}"/>
              </a:ext>
            </a:extLst>
          </p:cNvPr>
          <p:cNvSpPr/>
          <p:nvPr/>
        </p:nvSpPr>
        <p:spPr>
          <a:xfrm>
            <a:off x="3672344" y="4610965"/>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5" name="Rechteck: abgerundete Ecken 84">
            <a:extLst>
              <a:ext uri="{FF2B5EF4-FFF2-40B4-BE49-F238E27FC236}">
                <a16:creationId xmlns:a16="http://schemas.microsoft.com/office/drawing/2014/main" id="{D33E9861-D458-4C9F-8C50-A65DCE02C21D}"/>
              </a:ext>
            </a:extLst>
          </p:cNvPr>
          <p:cNvSpPr/>
          <p:nvPr/>
        </p:nvSpPr>
        <p:spPr>
          <a:xfrm>
            <a:off x="2495390" y="3571224"/>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Rechteck: abgerundete Ecken 85">
            <a:extLst>
              <a:ext uri="{FF2B5EF4-FFF2-40B4-BE49-F238E27FC236}">
                <a16:creationId xmlns:a16="http://schemas.microsoft.com/office/drawing/2014/main" id="{5AA6441F-F85A-4846-8BF3-FE3D8C52D8A7}"/>
              </a:ext>
            </a:extLst>
          </p:cNvPr>
          <p:cNvSpPr/>
          <p:nvPr/>
        </p:nvSpPr>
        <p:spPr>
          <a:xfrm>
            <a:off x="2495390" y="4610965"/>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9" name="Rechteck: abgerundete Ecken 98">
            <a:extLst>
              <a:ext uri="{FF2B5EF4-FFF2-40B4-BE49-F238E27FC236}">
                <a16:creationId xmlns:a16="http://schemas.microsoft.com/office/drawing/2014/main" id="{B83E6E09-9049-4293-BB12-3998A92E9A71}"/>
              </a:ext>
            </a:extLst>
          </p:cNvPr>
          <p:cNvSpPr/>
          <p:nvPr/>
        </p:nvSpPr>
        <p:spPr>
          <a:xfrm>
            <a:off x="5279137" y="2531484"/>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Rechteck: abgerundete Ecken 100">
            <a:extLst>
              <a:ext uri="{FF2B5EF4-FFF2-40B4-BE49-F238E27FC236}">
                <a16:creationId xmlns:a16="http://schemas.microsoft.com/office/drawing/2014/main" id="{1F02D305-8308-4073-A4A7-3F455E958BA1}"/>
              </a:ext>
            </a:extLst>
          </p:cNvPr>
          <p:cNvSpPr/>
          <p:nvPr/>
        </p:nvSpPr>
        <p:spPr>
          <a:xfrm>
            <a:off x="5279137" y="4610965"/>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abgerundete Ecken 102">
            <a:extLst>
              <a:ext uri="{FF2B5EF4-FFF2-40B4-BE49-F238E27FC236}">
                <a16:creationId xmlns:a16="http://schemas.microsoft.com/office/drawing/2014/main" id="{9C8DB4D5-5325-4BC6-BA2B-7E1AAE35A467}"/>
              </a:ext>
            </a:extLst>
          </p:cNvPr>
          <p:cNvSpPr/>
          <p:nvPr/>
        </p:nvSpPr>
        <p:spPr>
          <a:xfrm>
            <a:off x="6456091" y="3565858"/>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2" name="Rechteck: abgerundete Ecken 101">
            <a:extLst>
              <a:ext uri="{FF2B5EF4-FFF2-40B4-BE49-F238E27FC236}">
                <a16:creationId xmlns:a16="http://schemas.microsoft.com/office/drawing/2014/main" id="{D25859EF-5A6E-419F-9CAC-37B1E9490130}"/>
              </a:ext>
            </a:extLst>
          </p:cNvPr>
          <p:cNvSpPr/>
          <p:nvPr/>
        </p:nvSpPr>
        <p:spPr>
          <a:xfrm>
            <a:off x="6456091" y="4610965"/>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6" name="Rechteck: abgerundete Ecken 125">
            <a:extLst>
              <a:ext uri="{FF2B5EF4-FFF2-40B4-BE49-F238E27FC236}">
                <a16:creationId xmlns:a16="http://schemas.microsoft.com/office/drawing/2014/main" id="{145AEA50-1429-4315-AFDB-BFAF92576D70}"/>
              </a:ext>
            </a:extLst>
          </p:cNvPr>
          <p:cNvSpPr/>
          <p:nvPr/>
        </p:nvSpPr>
        <p:spPr>
          <a:xfrm rot="5400000">
            <a:off x="8952655" y="827499"/>
            <a:ext cx="803953" cy="2585665"/>
          </a:xfrm>
          <a:prstGeom prst="roundRect">
            <a:avLst>
              <a:gd name="adj" fmla="val 10473"/>
            </a:avLst>
          </a:prstGeom>
          <a:solidFill>
            <a:schemeClr val="bg1"/>
          </a:solidFill>
          <a:ln w="19050">
            <a:solidFill>
              <a:srgbClr val="075D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075DF0"/>
              </a:solidFill>
            </a:endParaRPr>
          </a:p>
        </p:txBody>
      </p:sp>
      <p:sp>
        <p:nvSpPr>
          <p:cNvPr id="140" name="Rechteck: abgerundete Ecken 139">
            <a:extLst>
              <a:ext uri="{FF2B5EF4-FFF2-40B4-BE49-F238E27FC236}">
                <a16:creationId xmlns:a16="http://schemas.microsoft.com/office/drawing/2014/main" id="{CB59CAB9-5CDE-4802-BB68-771D4A303EE2}"/>
              </a:ext>
            </a:extLst>
          </p:cNvPr>
          <p:cNvSpPr/>
          <p:nvPr/>
        </p:nvSpPr>
        <p:spPr>
          <a:xfrm rot="5400000">
            <a:off x="8952655" y="1841767"/>
            <a:ext cx="803953" cy="2585665"/>
          </a:xfrm>
          <a:prstGeom prst="roundRect">
            <a:avLst>
              <a:gd name="adj" fmla="val 104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1" name="Rechteck: abgerundete Ecken 140">
            <a:extLst>
              <a:ext uri="{FF2B5EF4-FFF2-40B4-BE49-F238E27FC236}">
                <a16:creationId xmlns:a16="http://schemas.microsoft.com/office/drawing/2014/main" id="{EA0FCF64-8C5B-43DB-941F-1CC7B0AE31F8}"/>
              </a:ext>
            </a:extLst>
          </p:cNvPr>
          <p:cNvSpPr/>
          <p:nvPr/>
        </p:nvSpPr>
        <p:spPr>
          <a:xfrm rot="5400000">
            <a:off x="8952655" y="2856035"/>
            <a:ext cx="803953" cy="2585665"/>
          </a:xfrm>
          <a:prstGeom prst="roundRect">
            <a:avLst>
              <a:gd name="adj" fmla="val 104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2" name="Rechteck: abgerundete Ecken 141">
            <a:extLst>
              <a:ext uri="{FF2B5EF4-FFF2-40B4-BE49-F238E27FC236}">
                <a16:creationId xmlns:a16="http://schemas.microsoft.com/office/drawing/2014/main" id="{E6DE9A35-5C32-4EFB-96C0-02E4C2797712}"/>
              </a:ext>
            </a:extLst>
          </p:cNvPr>
          <p:cNvSpPr/>
          <p:nvPr/>
        </p:nvSpPr>
        <p:spPr>
          <a:xfrm rot="5400000">
            <a:off x="8952655" y="3870303"/>
            <a:ext cx="803953" cy="2585665"/>
          </a:xfrm>
          <a:prstGeom prst="roundRect">
            <a:avLst>
              <a:gd name="adj" fmla="val 104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3" name="Rechteck: abgerundete Ecken 142">
            <a:extLst>
              <a:ext uri="{FF2B5EF4-FFF2-40B4-BE49-F238E27FC236}">
                <a16:creationId xmlns:a16="http://schemas.microsoft.com/office/drawing/2014/main" id="{D1D75DC3-53FA-41A5-89A2-AADD5E2547C7}"/>
              </a:ext>
            </a:extLst>
          </p:cNvPr>
          <p:cNvSpPr/>
          <p:nvPr/>
        </p:nvSpPr>
        <p:spPr>
          <a:xfrm rot="5400000">
            <a:off x="8952655" y="4884571"/>
            <a:ext cx="803953" cy="2585665"/>
          </a:xfrm>
          <a:prstGeom prst="roundRect">
            <a:avLst>
              <a:gd name="adj" fmla="val 104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4" name="Rechteck: abgerundete Ecken 143">
            <a:extLst>
              <a:ext uri="{FF2B5EF4-FFF2-40B4-BE49-F238E27FC236}">
                <a16:creationId xmlns:a16="http://schemas.microsoft.com/office/drawing/2014/main" id="{0CCF688A-2A7B-4213-9419-D93688830839}"/>
              </a:ext>
            </a:extLst>
          </p:cNvPr>
          <p:cNvSpPr/>
          <p:nvPr/>
        </p:nvSpPr>
        <p:spPr>
          <a:xfrm rot="5400000">
            <a:off x="8952655" y="5898841"/>
            <a:ext cx="803953" cy="2585665"/>
          </a:xfrm>
          <a:prstGeom prst="roundRect">
            <a:avLst>
              <a:gd name="adj" fmla="val 104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030" name="Grafik 1029" descr="Ein Bild, das Wand, Person, drinnen, darstellend enthält.&#10;&#10;Automatisch generierte Beschreibung">
            <a:extLst>
              <a:ext uri="{FF2B5EF4-FFF2-40B4-BE49-F238E27FC236}">
                <a16:creationId xmlns:a16="http://schemas.microsoft.com/office/drawing/2014/main" id="{EEDEFC31-3451-4A40-A17A-9D18890F2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611" y="231001"/>
            <a:ext cx="387175" cy="387740"/>
          </a:xfrm>
          <a:prstGeom prst="ellipse">
            <a:avLst/>
          </a:prstGeom>
        </p:spPr>
      </p:pic>
      <p:sp>
        <p:nvSpPr>
          <p:cNvPr id="1031" name="Textfeld 1030">
            <a:extLst>
              <a:ext uri="{FF2B5EF4-FFF2-40B4-BE49-F238E27FC236}">
                <a16:creationId xmlns:a16="http://schemas.microsoft.com/office/drawing/2014/main" id="{EFA291C1-ECF8-41CE-8DB8-A7F0329CC1E9}"/>
              </a:ext>
            </a:extLst>
          </p:cNvPr>
          <p:cNvSpPr txBox="1"/>
          <p:nvPr/>
        </p:nvSpPr>
        <p:spPr>
          <a:xfrm>
            <a:off x="2226286" y="178719"/>
            <a:ext cx="2577619" cy="338554"/>
          </a:xfrm>
          <a:prstGeom prst="rect">
            <a:avLst/>
          </a:prstGeom>
          <a:noFill/>
        </p:spPr>
        <p:txBody>
          <a:bodyPr wrap="square" rtlCol="0">
            <a:spAutoFit/>
          </a:bodyPr>
          <a:lstStyle/>
          <a:p>
            <a:r>
              <a:rPr lang="de-DE" sz="1600" dirty="0">
                <a:latin typeface="Segoe UI Semibold" panose="020B0702040204020203" pitchFamily="34" charset="0"/>
                <a:cs typeface="Segoe UI Semibold" panose="020B0702040204020203" pitchFamily="34" charset="0"/>
              </a:rPr>
              <a:t>Stockyard Management</a:t>
            </a:r>
          </a:p>
        </p:txBody>
      </p:sp>
      <p:sp>
        <p:nvSpPr>
          <p:cNvPr id="155" name="Textfeld 154">
            <a:extLst>
              <a:ext uri="{FF2B5EF4-FFF2-40B4-BE49-F238E27FC236}">
                <a16:creationId xmlns:a16="http://schemas.microsoft.com/office/drawing/2014/main" id="{3ABAB79E-718B-4CB7-BC0A-702BC86B15E9}"/>
              </a:ext>
            </a:extLst>
          </p:cNvPr>
          <p:cNvSpPr txBox="1"/>
          <p:nvPr/>
        </p:nvSpPr>
        <p:spPr>
          <a:xfrm>
            <a:off x="2226286" y="445033"/>
            <a:ext cx="2577619" cy="276999"/>
          </a:xfrm>
          <a:prstGeom prst="rect">
            <a:avLst/>
          </a:prstGeom>
          <a:noFill/>
        </p:spPr>
        <p:txBody>
          <a:bodyPr wrap="square" rtlCol="0">
            <a:spAutoFit/>
          </a:bodyPr>
          <a:lstStyle/>
          <a:p>
            <a:r>
              <a:rPr lang="de-DE" sz="1200" dirty="0">
                <a:solidFill>
                  <a:srgbClr val="A3B0C3"/>
                </a:solidFill>
                <a:latin typeface="Segoe UI Semibold" panose="020B0702040204020203" pitchFamily="34" charset="0"/>
                <a:cs typeface="Segoe UI Semibold" panose="020B0702040204020203" pitchFamily="34" charset="0"/>
              </a:rPr>
              <a:t>12 </a:t>
            </a:r>
            <a:r>
              <a:rPr lang="de-DE" sz="1200" dirty="0" err="1">
                <a:solidFill>
                  <a:srgbClr val="A3B0C3"/>
                </a:solidFill>
                <a:latin typeface="Segoe UI Semibold" panose="020B0702040204020203" pitchFamily="34" charset="0"/>
                <a:cs typeface="Segoe UI Semibold" panose="020B0702040204020203" pitchFamily="34" charset="0"/>
              </a:rPr>
              <a:t>products</a:t>
            </a:r>
            <a:r>
              <a:rPr lang="de-DE" sz="1200" dirty="0">
                <a:solidFill>
                  <a:srgbClr val="A3B0C3"/>
                </a:solidFill>
                <a:latin typeface="Segoe UI Semibold" panose="020B0702040204020203" pitchFamily="34" charset="0"/>
                <a:cs typeface="Segoe UI Semibold" panose="020B0702040204020203" pitchFamily="34" charset="0"/>
              </a:rPr>
              <a:t> – 502 </a:t>
            </a:r>
            <a:r>
              <a:rPr lang="de-DE" sz="1200" dirty="0" err="1">
                <a:solidFill>
                  <a:srgbClr val="A3B0C3"/>
                </a:solidFill>
                <a:latin typeface="Segoe UI Semibold" panose="020B0702040204020203" pitchFamily="34" charset="0"/>
                <a:cs typeface="Segoe UI Semibold" panose="020B0702040204020203" pitchFamily="34" charset="0"/>
              </a:rPr>
              <a:t>items</a:t>
            </a:r>
            <a:endParaRPr lang="de-DE" sz="1200" dirty="0">
              <a:solidFill>
                <a:srgbClr val="A3B0C3"/>
              </a:solidFill>
              <a:latin typeface="Segoe UI Semibold" panose="020B0702040204020203" pitchFamily="34" charset="0"/>
              <a:cs typeface="Segoe UI Semibold" panose="020B0702040204020203" pitchFamily="34" charset="0"/>
            </a:endParaRPr>
          </a:p>
        </p:txBody>
      </p:sp>
      <p:sp>
        <p:nvSpPr>
          <p:cNvPr id="1035" name="Ellipse 1034">
            <a:extLst>
              <a:ext uri="{FF2B5EF4-FFF2-40B4-BE49-F238E27FC236}">
                <a16:creationId xmlns:a16="http://schemas.microsoft.com/office/drawing/2014/main" id="{BAAFFC3F-51B9-483F-B064-7F18C62B02EF}"/>
              </a:ext>
            </a:extLst>
          </p:cNvPr>
          <p:cNvSpPr/>
          <p:nvPr/>
        </p:nvSpPr>
        <p:spPr>
          <a:xfrm>
            <a:off x="1477755" y="2493682"/>
            <a:ext cx="112441" cy="112441"/>
          </a:xfrm>
          <a:prstGeom prst="ellipse">
            <a:avLst/>
          </a:prstGeom>
          <a:solidFill>
            <a:srgbClr val="F55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6" name="Ellipse 1035">
            <a:extLst>
              <a:ext uri="{FF2B5EF4-FFF2-40B4-BE49-F238E27FC236}">
                <a16:creationId xmlns:a16="http://schemas.microsoft.com/office/drawing/2014/main" id="{BE4406BE-C936-4D3D-9610-0440ED3D89F5}"/>
              </a:ext>
            </a:extLst>
          </p:cNvPr>
          <p:cNvSpPr/>
          <p:nvPr/>
        </p:nvSpPr>
        <p:spPr>
          <a:xfrm>
            <a:off x="1477755" y="3018414"/>
            <a:ext cx="112441" cy="112441"/>
          </a:xfrm>
          <a:prstGeom prst="ellipse">
            <a:avLst/>
          </a:prstGeom>
          <a:solidFill>
            <a:srgbClr val="FDA0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7" name="Ellipse 1036">
            <a:extLst>
              <a:ext uri="{FF2B5EF4-FFF2-40B4-BE49-F238E27FC236}">
                <a16:creationId xmlns:a16="http://schemas.microsoft.com/office/drawing/2014/main" id="{71157A22-70F7-437F-8F7E-BACF27D26BE9}"/>
              </a:ext>
            </a:extLst>
          </p:cNvPr>
          <p:cNvSpPr/>
          <p:nvPr/>
        </p:nvSpPr>
        <p:spPr>
          <a:xfrm>
            <a:off x="1477755" y="3543146"/>
            <a:ext cx="112441" cy="112441"/>
          </a:xfrm>
          <a:prstGeom prst="ellipse">
            <a:avLst/>
          </a:prstGeom>
          <a:solidFill>
            <a:srgbClr val="A3B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8" name="Ellipse 1037">
            <a:extLst>
              <a:ext uri="{FF2B5EF4-FFF2-40B4-BE49-F238E27FC236}">
                <a16:creationId xmlns:a16="http://schemas.microsoft.com/office/drawing/2014/main" id="{18A3DDD9-B973-4251-B586-818AA00DE65F}"/>
              </a:ext>
            </a:extLst>
          </p:cNvPr>
          <p:cNvSpPr/>
          <p:nvPr/>
        </p:nvSpPr>
        <p:spPr>
          <a:xfrm>
            <a:off x="1477755" y="4067879"/>
            <a:ext cx="112441" cy="112441"/>
          </a:xfrm>
          <a:prstGeom prst="ellipse">
            <a:avLst/>
          </a:prstGeom>
          <a:solidFill>
            <a:srgbClr val="3DC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Textfeld 169">
            <a:extLst>
              <a:ext uri="{FF2B5EF4-FFF2-40B4-BE49-F238E27FC236}">
                <a16:creationId xmlns:a16="http://schemas.microsoft.com/office/drawing/2014/main" id="{91E4306F-366D-4E50-B6F3-6377B372303D}"/>
              </a:ext>
            </a:extLst>
          </p:cNvPr>
          <p:cNvSpPr txBox="1"/>
          <p:nvPr/>
        </p:nvSpPr>
        <p:spPr>
          <a:xfrm>
            <a:off x="8061799" y="1328592"/>
            <a:ext cx="2584281" cy="276999"/>
          </a:xfrm>
          <a:prstGeom prst="rect">
            <a:avLst/>
          </a:prstGeom>
          <a:noFill/>
        </p:spPr>
        <p:txBody>
          <a:bodyPr wrap="square" rtlCol="0">
            <a:spAutoFit/>
          </a:bodyPr>
          <a:lstStyle/>
          <a:p>
            <a:r>
              <a:rPr lang="de-DE" sz="1200" dirty="0" err="1">
                <a:solidFill>
                  <a:srgbClr val="A3B0C3"/>
                </a:solidFill>
                <a:latin typeface="Segoe UI Semibold" panose="020B0702040204020203" pitchFamily="34" charset="0"/>
                <a:cs typeface="Segoe UI Semibold" panose="020B0702040204020203" pitchFamily="34" charset="0"/>
              </a:rPr>
              <a:t>Product</a:t>
            </a:r>
            <a:r>
              <a:rPr lang="de-DE" sz="1200" dirty="0">
                <a:solidFill>
                  <a:srgbClr val="A3B0C3"/>
                </a:solidFill>
                <a:latin typeface="Segoe UI Semibold" panose="020B0702040204020203" pitchFamily="34" charset="0"/>
                <a:cs typeface="Segoe UI Semibold" panose="020B0702040204020203" pitchFamily="34" charset="0"/>
              </a:rPr>
              <a:t>                 Stock      Price</a:t>
            </a:r>
          </a:p>
        </p:txBody>
      </p:sp>
      <p:sp>
        <p:nvSpPr>
          <p:cNvPr id="1040" name="Rechteck: abgerundete Ecken 1039">
            <a:extLst>
              <a:ext uri="{FF2B5EF4-FFF2-40B4-BE49-F238E27FC236}">
                <a16:creationId xmlns:a16="http://schemas.microsoft.com/office/drawing/2014/main" id="{8B6CD2D2-5EC7-431F-8BE2-F6A58C2DF32F}"/>
              </a:ext>
            </a:extLst>
          </p:cNvPr>
          <p:cNvSpPr/>
          <p:nvPr/>
        </p:nvSpPr>
        <p:spPr>
          <a:xfrm rot="5400000">
            <a:off x="9674508" y="1893973"/>
            <a:ext cx="45719" cy="521033"/>
          </a:xfrm>
          <a:prstGeom prst="roundRect">
            <a:avLst>
              <a:gd name="adj" fmla="val 50000"/>
            </a:avLst>
          </a:prstGeom>
          <a:solidFill>
            <a:srgbClr val="FFC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1" name="Rechteck: abgerundete Ecken 1040">
            <a:extLst>
              <a:ext uri="{FF2B5EF4-FFF2-40B4-BE49-F238E27FC236}">
                <a16:creationId xmlns:a16="http://schemas.microsoft.com/office/drawing/2014/main" id="{AE7C89E4-4DAF-4560-92DA-CE2AF821E30A}"/>
              </a:ext>
            </a:extLst>
          </p:cNvPr>
          <p:cNvSpPr/>
          <p:nvPr/>
        </p:nvSpPr>
        <p:spPr>
          <a:xfrm rot="5400000">
            <a:off x="9469723" y="2100523"/>
            <a:ext cx="45719" cy="108064"/>
          </a:xfrm>
          <a:prstGeom prst="roundRect">
            <a:avLst>
              <a:gd name="adj" fmla="val 50000"/>
            </a:avLst>
          </a:prstGeom>
          <a:solidFill>
            <a:srgbClr val="F55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7" name="Rechteck: abgerundete Ecken 176">
            <a:extLst>
              <a:ext uri="{FF2B5EF4-FFF2-40B4-BE49-F238E27FC236}">
                <a16:creationId xmlns:a16="http://schemas.microsoft.com/office/drawing/2014/main" id="{5D852BC8-560A-4D52-82E8-3A6E9A1E0EE6}"/>
              </a:ext>
            </a:extLst>
          </p:cNvPr>
          <p:cNvSpPr/>
          <p:nvPr/>
        </p:nvSpPr>
        <p:spPr>
          <a:xfrm rot="5400000">
            <a:off x="9674508" y="2868070"/>
            <a:ext cx="45719" cy="521033"/>
          </a:xfrm>
          <a:prstGeom prst="roundRect">
            <a:avLst>
              <a:gd name="adj" fmla="val 50000"/>
            </a:avLst>
          </a:prstGeom>
          <a:solidFill>
            <a:srgbClr val="F6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8" name="Rechteck: abgerundete Ecken 177">
            <a:extLst>
              <a:ext uri="{FF2B5EF4-FFF2-40B4-BE49-F238E27FC236}">
                <a16:creationId xmlns:a16="http://schemas.microsoft.com/office/drawing/2014/main" id="{16E5EA1E-9021-4D63-9AD9-29F2C5572943}"/>
              </a:ext>
            </a:extLst>
          </p:cNvPr>
          <p:cNvSpPr/>
          <p:nvPr/>
        </p:nvSpPr>
        <p:spPr>
          <a:xfrm rot="5400000">
            <a:off x="9507633" y="3036710"/>
            <a:ext cx="45719" cy="183885"/>
          </a:xfrm>
          <a:prstGeom prst="roundRect">
            <a:avLst>
              <a:gd name="adj" fmla="val 50000"/>
            </a:avLst>
          </a:prstGeom>
          <a:solidFill>
            <a:srgbClr val="FDA0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9" name="Rechteck: abgerundete Ecken 178">
            <a:extLst>
              <a:ext uri="{FF2B5EF4-FFF2-40B4-BE49-F238E27FC236}">
                <a16:creationId xmlns:a16="http://schemas.microsoft.com/office/drawing/2014/main" id="{18442F14-AF5D-43BC-A17D-3670C3C963CE}"/>
              </a:ext>
            </a:extLst>
          </p:cNvPr>
          <p:cNvSpPr/>
          <p:nvPr/>
        </p:nvSpPr>
        <p:spPr>
          <a:xfrm rot="5400000">
            <a:off x="9674508" y="3905568"/>
            <a:ext cx="45719" cy="521033"/>
          </a:xfrm>
          <a:prstGeom prst="roundRect">
            <a:avLst>
              <a:gd name="adj" fmla="val 50000"/>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0" name="Rechteck: abgerundete Ecken 179">
            <a:extLst>
              <a:ext uri="{FF2B5EF4-FFF2-40B4-BE49-F238E27FC236}">
                <a16:creationId xmlns:a16="http://schemas.microsoft.com/office/drawing/2014/main" id="{DE3F40B3-784D-4CED-A499-17549D7BF4D5}"/>
              </a:ext>
            </a:extLst>
          </p:cNvPr>
          <p:cNvSpPr/>
          <p:nvPr/>
        </p:nvSpPr>
        <p:spPr>
          <a:xfrm rot="5400000">
            <a:off x="9561528" y="4020311"/>
            <a:ext cx="45719" cy="291679"/>
          </a:xfrm>
          <a:prstGeom prst="roundRect">
            <a:avLst>
              <a:gd name="adj" fmla="val 50000"/>
            </a:avLst>
          </a:prstGeom>
          <a:solidFill>
            <a:srgbClr val="075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1" name="Rechteck: abgerundete Ecken 180">
            <a:extLst>
              <a:ext uri="{FF2B5EF4-FFF2-40B4-BE49-F238E27FC236}">
                <a16:creationId xmlns:a16="http://schemas.microsoft.com/office/drawing/2014/main" id="{E266A333-B092-44A4-B655-0DD6F2EB1326}"/>
              </a:ext>
            </a:extLst>
          </p:cNvPr>
          <p:cNvSpPr/>
          <p:nvPr/>
        </p:nvSpPr>
        <p:spPr>
          <a:xfrm rot="5400000">
            <a:off x="9674508" y="4951402"/>
            <a:ext cx="45719" cy="521033"/>
          </a:xfrm>
          <a:prstGeom prst="roundRect">
            <a:avLst>
              <a:gd name="adj" fmla="val 50000"/>
            </a:avLst>
          </a:prstGeom>
          <a:solidFill>
            <a:srgbClr val="ABE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2" name="Rechteck: abgerundete Ecken 181">
            <a:extLst>
              <a:ext uri="{FF2B5EF4-FFF2-40B4-BE49-F238E27FC236}">
                <a16:creationId xmlns:a16="http://schemas.microsoft.com/office/drawing/2014/main" id="{79F4CD28-D6CB-4626-B6BD-E6703FB47D77}"/>
              </a:ext>
            </a:extLst>
          </p:cNvPr>
          <p:cNvSpPr/>
          <p:nvPr/>
        </p:nvSpPr>
        <p:spPr>
          <a:xfrm rot="5400000">
            <a:off x="9650386" y="4977286"/>
            <a:ext cx="45719" cy="469397"/>
          </a:xfrm>
          <a:prstGeom prst="roundRect">
            <a:avLst>
              <a:gd name="adj" fmla="val 50000"/>
            </a:avLst>
          </a:prstGeom>
          <a:solidFill>
            <a:srgbClr val="3DC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43" name="Grafik 1042" descr="Ein Bild, das Text, Getränk enthält.&#10;&#10;Automatisch generierte Beschreibung">
            <a:extLst>
              <a:ext uri="{FF2B5EF4-FFF2-40B4-BE49-F238E27FC236}">
                <a16:creationId xmlns:a16="http://schemas.microsoft.com/office/drawing/2014/main" id="{0169CF0D-AADF-4592-8932-38A8DD3DB21A}"/>
              </a:ext>
            </a:extLst>
          </p:cNvPr>
          <p:cNvPicPr>
            <a:picLocks noChangeAspect="1"/>
          </p:cNvPicPr>
          <p:nvPr/>
        </p:nvPicPr>
        <p:blipFill rotWithShape="1">
          <a:blip r:embed="rId3">
            <a:extLst>
              <a:ext uri="{28A0092B-C50C-407E-A947-70E740481C1C}">
                <a14:useLocalDpi xmlns:a14="http://schemas.microsoft.com/office/drawing/2010/main" val="0"/>
              </a:ext>
            </a:extLst>
          </a:blip>
          <a:srcRect l="11678" r="21656"/>
          <a:stretch/>
        </p:blipFill>
        <p:spPr>
          <a:xfrm>
            <a:off x="7847117" y="1915502"/>
            <a:ext cx="414492" cy="414492"/>
          </a:xfrm>
          <a:prstGeom prst="ellipse">
            <a:avLst/>
          </a:prstGeom>
        </p:spPr>
      </p:pic>
      <p:pic>
        <p:nvPicPr>
          <p:cNvPr id="185" name="Grafik 184">
            <a:extLst>
              <a:ext uri="{FF2B5EF4-FFF2-40B4-BE49-F238E27FC236}">
                <a16:creationId xmlns:a16="http://schemas.microsoft.com/office/drawing/2014/main" id="{A65A7DC3-4E52-4EB1-9288-E7BA06F6AA18}"/>
              </a:ext>
            </a:extLst>
          </p:cNvPr>
          <p:cNvPicPr>
            <a:picLocks noChangeAspect="1"/>
          </p:cNvPicPr>
          <p:nvPr/>
        </p:nvPicPr>
        <p:blipFill rotWithShape="1">
          <a:blip r:embed="rId4">
            <a:extLst>
              <a:ext uri="{28A0092B-C50C-407E-A947-70E740481C1C}">
                <a14:useLocalDpi xmlns:a14="http://schemas.microsoft.com/office/drawing/2010/main" val="0"/>
              </a:ext>
            </a:extLst>
          </a:blip>
          <a:srcRect l="23968" t="10951" r="23968" b="10951"/>
          <a:stretch/>
        </p:blipFill>
        <p:spPr>
          <a:xfrm>
            <a:off x="7847117" y="2942374"/>
            <a:ext cx="414492" cy="414492"/>
          </a:xfrm>
          <a:prstGeom prst="ellipse">
            <a:avLst/>
          </a:prstGeom>
        </p:spPr>
      </p:pic>
      <p:pic>
        <p:nvPicPr>
          <p:cNvPr id="186" name="Grafik 185">
            <a:extLst>
              <a:ext uri="{FF2B5EF4-FFF2-40B4-BE49-F238E27FC236}">
                <a16:creationId xmlns:a16="http://schemas.microsoft.com/office/drawing/2014/main" id="{4622FECA-C847-4AD1-A2FE-FDF0D41F58A6}"/>
              </a:ext>
            </a:extLst>
          </p:cNvPr>
          <p:cNvPicPr>
            <a:picLocks noChangeAspect="1"/>
          </p:cNvPicPr>
          <p:nvPr/>
        </p:nvPicPr>
        <p:blipFill rotWithShape="1">
          <a:blip r:embed="rId5">
            <a:extLst>
              <a:ext uri="{28A0092B-C50C-407E-A947-70E740481C1C}">
                <a14:useLocalDpi xmlns:a14="http://schemas.microsoft.com/office/drawing/2010/main" val="0"/>
              </a:ext>
            </a:extLst>
          </a:blip>
          <a:srcRect l="25466" t="8926" r="25466" b="17474"/>
          <a:stretch/>
        </p:blipFill>
        <p:spPr>
          <a:xfrm>
            <a:off x="7847117" y="3981698"/>
            <a:ext cx="414492" cy="414492"/>
          </a:xfrm>
          <a:prstGeom prst="ellipse">
            <a:avLst/>
          </a:prstGeom>
        </p:spPr>
      </p:pic>
      <p:pic>
        <p:nvPicPr>
          <p:cNvPr id="187" name="Grafik 186" descr="Ein Bild, das Text, Getränk enthält.&#10;&#10;Automatisch generierte Beschreibung">
            <a:extLst>
              <a:ext uri="{FF2B5EF4-FFF2-40B4-BE49-F238E27FC236}">
                <a16:creationId xmlns:a16="http://schemas.microsoft.com/office/drawing/2014/main" id="{9194D2CD-AF9D-42AD-B594-19234DA831BE}"/>
              </a:ext>
            </a:extLst>
          </p:cNvPr>
          <p:cNvPicPr>
            <a:picLocks noChangeAspect="1"/>
          </p:cNvPicPr>
          <p:nvPr/>
        </p:nvPicPr>
        <p:blipFill rotWithShape="1">
          <a:blip r:embed="rId3">
            <a:extLst>
              <a:ext uri="{28A0092B-C50C-407E-A947-70E740481C1C}">
                <a14:useLocalDpi xmlns:a14="http://schemas.microsoft.com/office/drawing/2010/main" val="0"/>
              </a:ext>
            </a:extLst>
          </a:blip>
          <a:srcRect l="11678" r="21656"/>
          <a:stretch/>
        </p:blipFill>
        <p:spPr>
          <a:xfrm>
            <a:off x="7847117" y="5004672"/>
            <a:ext cx="414492" cy="414492"/>
          </a:xfrm>
          <a:prstGeom prst="ellipse">
            <a:avLst/>
          </a:prstGeom>
        </p:spPr>
      </p:pic>
      <p:pic>
        <p:nvPicPr>
          <p:cNvPr id="188" name="Grafik 187" descr="Ein Bild, das Text, Getränk enthält.&#10;&#10;Automatisch generierte Beschreibung">
            <a:extLst>
              <a:ext uri="{FF2B5EF4-FFF2-40B4-BE49-F238E27FC236}">
                <a16:creationId xmlns:a16="http://schemas.microsoft.com/office/drawing/2014/main" id="{5806220B-97FB-402A-9213-18F090851BB9}"/>
              </a:ext>
            </a:extLst>
          </p:cNvPr>
          <p:cNvPicPr>
            <a:picLocks noChangeAspect="1"/>
          </p:cNvPicPr>
          <p:nvPr/>
        </p:nvPicPr>
        <p:blipFill rotWithShape="1">
          <a:blip r:embed="rId3">
            <a:extLst>
              <a:ext uri="{28A0092B-C50C-407E-A947-70E740481C1C}">
                <a14:useLocalDpi xmlns:a14="http://schemas.microsoft.com/office/drawing/2010/main" val="0"/>
              </a:ext>
            </a:extLst>
          </a:blip>
          <a:srcRect l="11678" r="21656"/>
          <a:stretch/>
        </p:blipFill>
        <p:spPr>
          <a:xfrm>
            <a:off x="7847117" y="5980509"/>
            <a:ext cx="414492" cy="414492"/>
          </a:xfrm>
          <a:prstGeom prst="ellipse">
            <a:avLst/>
          </a:prstGeom>
        </p:spPr>
      </p:pic>
      <p:pic>
        <p:nvPicPr>
          <p:cNvPr id="189" name="Grafik 188" descr="Ein Bild, das Text, Getränk enthält.&#10;&#10;Automatisch generierte Beschreibung">
            <a:extLst>
              <a:ext uri="{FF2B5EF4-FFF2-40B4-BE49-F238E27FC236}">
                <a16:creationId xmlns:a16="http://schemas.microsoft.com/office/drawing/2014/main" id="{D30CCBE8-0C57-4080-80A2-0F103DD681B0}"/>
              </a:ext>
            </a:extLst>
          </p:cNvPr>
          <p:cNvPicPr>
            <a:picLocks noChangeAspect="1"/>
          </p:cNvPicPr>
          <p:nvPr/>
        </p:nvPicPr>
        <p:blipFill rotWithShape="1">
          <a:blip r:embed="rId3">
            <a:extLst>
              <a:ext uri="{28A0092B-C50C-407E-A947-70E740481C1C}">
                <a14:useLocalDpi xmlns:a14="http://schemas.microsoft.com/office/drawing/2010/main" val="0"/>
              </a:ext>
            </a:extLst>
          </a:blip>
          <a:srcRect l="11678" r="21656"/>
          <a:stretch/>
        </p:blipFill>
        <p:spPr>
          <a:xfrm>
            <a:off x="7847117" y="7030207"/>
            <a:ext cx="414492" cy="414492"/>
          </a:xfrm>
          <a:prstGeom prst="ellipse">
            <a:avLst/>
          </a:prstGeom>
        </p:spPr>
      </p:pic>
      <p:sp>
        <p:nvSpPr>
          <p:cNvPr id="1048" name="Rechteck: abgerundete Ecken 1047">
            <a:extLst>
              <a:ext uri="{FF2B5EF4-FFF2-40B4-BE49-F238E27FC236}">
                <a16:creationId xmlns:a16="http://schemas.microsoft.com/office/drawing/2014/main" id="{0B88BA52-E8C4-4525-8911-41A7E1FCED96}"/>
              </a:ext>
            </a:extLst>
          </p:cNvPr>
          <p:cNvSpPr/>
          <p:nvPr/>
        </p:nvSpPr>
        <p:spPr>
          <a:xfrm rot="5400000">
            <a:off x="9828242" y="157101"/>
            <a:ext cx="386453" cy="1242905"/>
          </a:xfrm>
          <a:prstGeom prst="roundRect">
            <a:avLst>
              <a:gd name="adj" fmla="val 50000"/>
            </a:avLst>
          </a:prstGeom>
          <a:solidFill>
            <a:srgbClr val="075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23" name="Gruppieren 222">
            <a:extLst>
              <a:ext uri="{FF2B5EF4-FFF2-40B4-BE49-F238E27FC236}">
                <a16:creationId xmlns:a16="http://schemas.microsoft.com/office/drawing/2014/main" id="{3AFC76E4-E89C-4188-A726-1C744F1426F1}"/>
              </a:ext>
            </a:extLst>
          </p:cNvPr>
          <p:cNvGrpSpPr/>
          <p:nvPr/>
        </p:nvGrpSpPr>
        <p:grpSpPr>
          <a:xfrm>
            <a:off x="2327132" y="2094415"/>
            <a:ext cx="4599349" cy="3362262"/>
            <a:chOff x="2199323" y="2089502"/>
            <a:chExt cx="4599349" cy="3362262"/>
          </a:xfrm>
        </p:grpSpPr>
        <p:grpSp>
          <p:nvGrpSpPr>
            <p:cNvPr id="224" name="Gruppieren 223">
              <a:extLst>
                <a:ext uri="{FF2B5EF4-FFF2-40B4-BE49-F238E27FC236}">
                  <a16:creationId xmlns:a16="http://schemas.microsoft.com/office/drawing/2014/main" id="{79AF8C95-C953-4761-93BD-B7E8C9B59D8A}"/>
                </a:ext>
              </a:extLst>
            </p:cNvPr>
            <p:cNvGrpSpPr/>
            <p:nvPr/>
          </p:nvGrpSpPr>
          <p:grpSpPr>
            <a:xfrm>
              <a:off x="2199323" y="2089502"/>
              <a:ext cx="1815602" cy="3362262"/>
              <a:chOff x="2105234" y="863374"/>
              <a:chExt cx="1815602" cy="3362262"/>
            </a:xfrm>
          </p:grpSpPr>
          <p:sp>
            <p:nvSpPr>
              <p:cNvPr id="258" name="Rechteck: abgerundete Ecken 257">
                <a:extLst>
                  <a:ext uri="{FF2B5EF4-FFF2-40B4-BE49-F238E27FC236}">
                    <a16:creationId xmlns:a16="http://schemas.microsoft.com/office/drawing/2014/main" id="{A4E02C74-29D8-44AE-BB0A-03E3EAAF6B29}"/>
                  </a:ext>
                </a:extLst>
              </p:cNvPr>
              <p:cNvSpPr/>
              <p:nvPr/>
            </p:nvSpPr>
            <p:spPr>
              <a:xfrm>
                <a:off x="2105234" y="863374"/>
                <a:ext cx="1815602" cy="3362262"/>
              </a:xfrm>
              <a:prstGeom prst="roundRect">
                <a:avLst>
                  <a:gd name="adj" fmla="val 13632"/>
                </a:avLst>
              </a:prstGeom>
              <a:solidFill>
                <a:srgbClr val="E6E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59" name="Gruppieren 258">
                <a:extLst>
                  <a:ext uri="{FF2B5EF4-FFF2-40B4-BE49-F238E27FC236}">
                    <a16:creationId xmlns:a16="http://schemas.microsoft.com/office/drawing/2014/main" id="{27DC6E3B-4849-4ECB-A36A-8E38A7EAD35E}"/>
                  </a:ext>
                </a:extLst>
              </p:cNvPr>
              <p:cNvGrpSpPr/>
              <p:nvPr/>
            </p:nvGrpSpPr>
            <p:grpSpPr>
              <a:xfrm>
                <a:off x="2350747" y="1047538"/>
                <a:ext cx="1324577" cy="2993934"/>
                <a:chOff x="2373920" y="1047121"/>
                <a:chExt cx="1324577" cy="2993934"/>
              </a:xfrm>
            </p:grpSpPr>
            <p:sp>
              <p:nvSpPr>
                <p:cNvPr id="260" name="Rechteck: abgerundete Ecken 259">
                  <a:extLst>
                    <a:ext uri="{FF2B5EF4-FFF2-40B4-BE49-F238E27FC236}">
                      <a16:creationId xmlns:a16="http://schemas.microsoft.com/office/drawing/2014/main" id="{20A1334B-278D-4961-8BB5-DF1848B2A49A}"/>
                    </a:ext>
                  </a:extLst>
                </p:cNvPr>
                <p:cNvSpPr/>
                <p:nvPr/>
              </p:nvSpPr>
              <p:spPr>
                <a:xfrm>
                  <a:off x="3074312" y="1047121"/>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1" name="Rechteck: abgerundete Ecken 260">
                  <a:extLst>
                    <a:ext uri="{FF2B5EF4-FFF2-40B4-BE49-F238E27FC236}">
                      <a16:creationId xmlns:a16="http://schemas.microsoft.com/office/drawing/2014/main" id="{3AF532BD-7505-4998-A650-8D4F4D674B5A}"/>
                    </a:ext>
                  </a:extLst>
                </p:cNvPr>
                <p:cNvSpPr/>
                <p:nvPr/>
              </p:nvSpPr>
              <p:spPr>
                <a:xfrm>
                  <a:off x="3074312" y="2073894"/>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2" name="Rechteck: abgerundete Ecken 261">
                  <a:extLst>
                    <a:ext uri="{FF2B5EF4-FFF2-40B4-BE49-F238E27FC236}">
                      <a16:creationId xmlns:a16="http://schemas.microsoft.com/office/drawing/2014/main" id="{62EDD87C-1F54-412B-BEEE-227198D1FB08}"/>
                    </a:ext>
                  </a:extLst>
                </p:cNvPr>
                <p:cNvSpPr/>
                <p:nvPr/>
              </p:nvSpPr>
              <p:spPr>
                <a:xfrm>
                  <a:off x="3074312" y="3098867"/>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3" name="Rechteck: abgerundete Ecken 262">
                  <a:extLst>
                    <a:ext uri="{FF2B5EF4-FFF2-40B4-BE49-F238E27FC236}">
                      <a16:creationId xmlns:a16="http://schemas.microsoft.com/office/drawing/2014/main" id="{7B5D9DA2-7DDA-4BC1-807D-13E5D166E3DF}"/>
                    </a:ext>
                  </a:extLst>
                </p:cNvPr>
                <p:cNvSpPr/>
                <p:nvPr/>
              </p:nvSpPr>
              <p:spPr>
                <a:xfrm>
                  <a:off x="2373920" y="1047121"/>
                  <a:ext cx="624185" cy="942188"/>
                </a:xfrm>
                <a:prstGeom prst="roundRect">
                  <a:avLst>
                    <a:gd name="adj" fmla="val 20291"/>
                  </a:avLst>
                </a:prstGeom>
                <a:solidFill>
                  <a:srgbClr val="FFCAC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4" name="Rechteck: abgerundete Ecken 263">
                  <a:extLst>
                    <a:ext uri="{FF2B5EF4-FFF2-40B4-BE49-F238E27FC236}">
                      <a16:creationId xmlns:a16="http://schemas.microsoft.com/office/drawing/2014/main" id="{6552ACB4-39C5-4A21-B05C-06EDA908AB2E}"/>
                    </a:ext>
                  </a:extLst>
                </p:cNvPr>
                <p:cNvSpPr/>
                <p:nvPr/>
              </p:nvSpPr>
              <p:spPr>
                <a:xfrm>
                  <a:off x="2373920" y="2073894"/>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5" name="Rechteck: abgerundete Ecken 264">
                  <a:extLst>
                    <a:ext uri="{FF2B5EF4-FFF2-40B4-BE49-F238E27FC236}">
                      <a16:creationId xmlns:a16="http://schemas.microsoft.com/office/drawing/2014/main" id="{A6233A64-8732-4721-A193-AFB2372231CA}"/>
                    </a:ext>
                  </a:extLst>
                </p:cNvPr>
                <p:cNvSpPr/>
                <p:nvPr/>
              </p:nvSpPr>
              <p:spPr>
                <a:xfrm>
                  <a:off x="2373920" y="3098867"/>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25" name="Rechteck: abgerundete Ecken 224">
              <a:extLst>
                <a:ext uri="{FF2B5EF4-FFF2-40B4-BE49-F238E27FC236}">
                  <a16:creationId xmlns:a16="http://schemas.microsoft.com/office/drawing/2014/main" id="{13D3FA09-DE7D-4037-848D-C7C2CA3E681A}"/>
                </a:ext>
              </a:extLst>
            </p:cNvPr>
            <p:cNvSpPr/>
            <p:nvPr/>
          </p:nvSpPr>
          <p:spPr>
            <a:xfrm>
              <a:off x="3518915" y="2475133"/>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26" name="Gruppieren 225">
              <a:extLst>
                <a:ext uri="{FF2B5EF4-FFF2-40B4-BE49-F238E27FC236}">
                  <a16:creationId xmlns:a16="http://schemas.microsoft.com/office/drawing/2014/main" id="{E8950140-49AB-43B1-9480-E01E652B7615}"/>
                </a:ext>
              </a:extLst>
            </p:cNvPr>
            <p:cNvGrpSpPr/>
            <p:nvPr/>
          </p:nvGrpSpPr>
          <p:grpSpPr>
            <a:xfrm>
              <a:off x="4983070" y="2089502"/>
              <a:ext cx="1815602" cy="3362262"/>
              <a:chOff x="2105234" y="863374"/>
              <a:chExt cx="1815602" cy="3362262"/>
            </a:xfrm>
          </p:grpSpPr>
          <p:sp>
            <p:nvSpPr>
              <p:cNvPr id="250" name="Rechteck: abgerundete Ecken 249">
                <a:extLst>
                  <a:ext uri="{FF2B5EF4-FFF2-40B4-BE49-F238E27FC236}">
                    <a16:creationId xmlns:a16="http://schemas.microsoft.com/office/drawing/2014/main" id="{B39D8298-5920-46D6-9294-131BD64FB206}"/>
                  </a:ext>
                </a:extLst>
              </p:cNvPr>
              <p:cNvSpPr/>
              <p:nvPr/>
            </p:nvSpPr>
            <p:spPr>
              <a:xfrm>
                <a:off x="2105234" y="863374"/>
                <a:ext cx="1815602" cy="3362262"/>
              </a:xfrm>
              <a:prstGeom prst="roundRect">
                <a:avLst>
                  <a:gd name="adj" fmla="val 13632"/>
                </a:avLst>
              </a:prstGeom>
              <a:solidFill>
                <a:srgbClr val="E6E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251" name="Gruppieren 250">
                <a:extLst>
                  <a:ext uri="{FF2B5EF4-FFF2-40B4-BE49-F238E27FC236}">
                    <a16:creationId xmlns:a16="http://schemas.microsoft.com/office/drawing/2014/main" id="{5AB0DD7C-7C57-4F5C-8456-56488C5B7806}"/>
                  </a:ext>
                </a:extLst>
              </p:cNvPr>
              <p:cNvGrpSpPr/>
              <p:nvPr/>
            </p:nvGrpSpPr>
            <p:grpSpPr>
              <a:xfrm>
                <a:off x="2350747" y="1047538"/>
                <a:ext cx="1324577" cy="2993934"/>
                <a:chOff x="2373920" y="1047121"/>
                <a:chExt cx="1324577" cy="2993934"/>
              </a:xfrm>
            </p:grpSpPr>
            <p:sp>
              <p:nvSpPr>
                <p:cNvPr id="252" name="Rechteck: abgerundete Ecken 251">
                  <a:extLst>
                    <a:ext uri="{FF2B5EF4-FFF2-40B4-BE49-F238E27FC236}">
                      <a16:creationId xmlns:a16="http://schemas.microsoft.com/office/drawing/2014/main" id="{A3441BED-76C1-4FBF-AB16-8A7EA2579C95}"/>
                    </a:ext>
                  </a:extLst>
                </p:cNvPr>
                <p:cNvSpPr/>
                <p:nvPr/>
              </p:nvSpPr>
              <p:spPr>
                <a:xfrm>
                  <a:off x="3074312" y="1047121"/>
                  <a:ext cx="624185" cy="942188"/>
                </a:xfrm>
                <a:prstGeom prst="roundRect">
                  <a:avLst>
                    <a:gd name="adj" fmla="val 20291"/>
                  </a:avLst>
                </a:prstGeom>
                <a:solidFill>
                  <a:srgbClr val="F6D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3" name="Rechteck: abgerundete Ecken 252">
                  <a:extLst>
                    <a:ext uri="{FF2B5EF4-FFF2-40B4-BE49-F238E27FC236}">
                      <a16:creationId xmlns:a16="http://schemas.microsoft.com/office/drawing/2014/main" id="{DBC15F9B-493E-42E4-8DCB-705ADC15C216}"/>
                    </a:ext>
                  </a:extLst>
                </p:cNvPr>
                <p:cNvSpPr/>
                <p:nvPr/>
              </p:nvSpPr>
              <p:spPr>
                <a:xfrm>
                  <a:off x="3074312" y="2073894"/>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 name="Rechteck: abgerundete Ecken 253">
                  <a:extLst>
                    <a:ext uri="{FF2B5EF4-FFF2-40B4-BE49-F238E27FC236}">
                      <a16:creationId xmlns:a16="http://schemas.microsoft.com/office/drawing/2014/main" id="{376D62C8-4FAF-4D77-90BC-BDFB43ACE8B0}"/>
                    </a:ext>
                  </a:extLst>
                </p:cNvPr>
                <p:cNvSpPr/>
                <p:nvPr/>
              </p:nvSpPr>
              <p:spPr>
                <a:xfrm>
                  <a:off x="3074312" y="3098867"/>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5" name="Rechteck: abgerundete Ecken 254">
                  <a:extLst>
                    <a:ext uri="{FF2B5EF4-FFF2-40B4-BE49-F238E27FC236}">
                      <a16:creationId xmlns:a16="http://schemas.microsoft.com/office/drawing/2014/main" id="{426754AA-5FFD-4607-9137-487B7945F8EF}"/>
                    </a:ext>
                  </a:extLst>
                </p:cNvPr>
                <p:cNvSpPr/>
                <p:nvPr/>
              </p:nvSpPr>
              <p:spPr>
                <a:xfrm>
                  <a:off x="2373920" y="1047121"/>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6" name="Rechteck: abgerundete Ecken 255">
                  <a:extLst>
                    <a:ext uri="{FF2B5EF4-FFF2-40B4-BE49-F238E27FC236}">
                      <a16:creationId xmlns:a16="http://schemas.microsoft.com/office/drawing/2014/main" id="{954E8B2E-A283-4230-933A-205E7AA139E8}"/>
                    </a:ext>
                  </a:extLst>
                </p:cNvPr>
                <p:cNvSpPr/>
                <p:nvPr/>
              </p:nvSpPr>
              <p:spPr>
                <a:xfrm>
                  <a:off x="2373920" y="2073894"/>
                  <a:ext cx="624185" cy="942188"/>
                </a:xfrm>
                <a:prstGeom prst="roundRect">
                  <a:avLst>
                    <a:gd name="adj" fmla="val 20291"/>
                  </a:avLst>
                </a:prstGeom>
                <a:solidFill>
                  <a:srgbClr val="ABE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7" name="Rechteck: abgerundete Ecken 256">
                  <a:extLst>
                    <a:ext uri="{FF2B5EF4-FFF2-40B4-BE49-F238E27FC236}">
                      <a16:creationId xmlns:a16="http://schemas.microsoft.com/office/drawing/2014/main" id="{2361083E-9A40-4909-8E3D-E91D4EB4F2BC}"/>
                    </a:ext>
                  </a:extLst>
                </p:cNvPr>
                <p:cNvSpPr/>
                <p:nvPr/>
              </p:nvSpPr>
              <p:spPr>
                <a:xfrm>
                  <a:off x="2373920" y="3098867"/>
                  <a:ext cx="624185" cy="942188"/>
                </a:xfrm>
                <a:prstGeom prst="roundRect">
                  <a:avLst>
                    <a:gd name="adj" fmla="val 20291"/>
                  </a:avLst>
                </a:prstGeom>
                <a:solidFill>
                  <a:srgbClr val="D5D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27" name="Rechteck: abgerundete Ecken 226">
              <a:extLst>
                <a:ext uri="{FF2B5EF4-FFF2-40B4-BE49-F238E27FC236}">
                  <a16:creationId xmlns:a16="http://schemas.microsoft.com/office/drawing/2014/main" id="{9DAA9983-59DF-4864-9F0B-7F2A2B6E281F}"/>
                </a:ext>
              </a:extLst>
            </p:cNvPr>
            <p:cNvSpPr/>
            <p:nvPr/>
          </p:nvSpPr>
          <p:spPr>
            <a:xfrm>
              <a:off x="2453104" y="2273666"/>
              <a:ext cx="283650" cy="942188"/>
            </a:xfrm>
            <a:prstGeom prst="roundRect">
              <a:avLst>
                <a:gd name="adj" fmla="val 50000"/>
              </a:avLst>
            </a:prstGeom>
            <a:solidFill>
              <a:srgbClr val="F55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8" name="Rechteck: abgerundete Ecken 227">
              <a:extLst>
                <a:ext uri="{FF2B5EF4-FFF2-40B4-BE49-F238E27FC236}">
                  <a16:creationId xmlns:a16="http://schemas.microsoft.com/office/drawing/2014/main" id="{47CC32C4-78CA-4660-8A74-79CA02B7E56F}"/>
                </a:ext>
              </a:extLst>
            </p:cNvPr>
            <p:cNvSpPr/>
            <p:nvPr/>
          </p:nvSpPr>
          <p:spPr>
            <a:xfrm>
              <a:off x="2341961" y="2485866"/>
              <a:ext cx="347249" cy="529557"/>
            </a:xfrm>
            <a:prstGeom prst="roundRect">
              <a:avLst/>
            </a:prstGeom>
            <a:solidFill>
              <a:srgbClr val="E6ECF1"/>
            </a:solidFill>
            <a:ln w="38100">
              <a:solidFill>
                <a:srgbClr val="075DF0"/>
              </a:solid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9" name="Rechteck: abgerundete Ecken 228">
              <a:extLst>
                <a:ext uri="{FF2B5EF4-FFF2-40B4-BE49-F238E27FC236}">
                  <a16:creationId xmlns:a16="http://schemas.microsoft.com/office/drawing/2014/main" id="{A3076ACC-A298-4FBA-B638-D5430E4F9952}"/>
                </a:ext>
              </a:extLst>
            </p:cNvPr>
            <p:cNvSpPr/>
            <p:nvPr/>
          </p:nvSpPr>
          <p:spPr>
            <a:xfrm>
              <a:off x="5228580" y="3297657"/>
              <a:ext cx="544691" cy="942188"/>
            </a:xfrm>
            <a:prstGeom prst="roundRect">
              <a:avLst>
                <a:gd name="adj" fmla="val 22041"/>
              </a:avLst>
            </a:prstGeom>
            <a:solidFill>
              <a:srgbClr val="3DC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Rechteck: abgerundete Ecken 229">
              <a:extLst>
                <a:ext uri="{FF2B5EF4-FFF2-40B4-BE49-F238E27FC236}">
                  <a16:creationId xmlns:a16="http://schemas.microsoft.com/office/drawing/2014/main" id="{783D3FFB-16BA-4820-A16B-3D44FCCEEAFE}"/>
                </a:ext>
              </a:extLst>
            </p:cNvPr>
            <p:cNvSpPr/>
            <p:nvPr/>
          </p:nvSpPr>
          <p:spPr>
            <a:xfrm>
              <a:off x="5125708" y="3537975"/>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1" name="Rechteck: abgerundete Ecken 230">
              <a:extLst>
                <a:ext uri="{FF2B5EF4-FFF2-40B4-BE49-F238E27FC236}">
                  <a16:creationId xmlns:a16="http://schemas.microsoft.com/office/drawing/2014/main" id="{94BCDD3E-E08B-4A6A-BFBB-878DA03AED91}"/>
                </a:ext>
              </a:extLst>
            </p:cNvPr>
            <p:cNvSpPr/>
            <p:nvPr/>
          </p:nvSpPr>
          <p:spPr>
            <a:xfrm>
              <a:off x="6153901" y="2270484"/>
              <a:ext cx="393055" cy="942188"/>
            </a:xfrm>
            <a:prstGeom prst="roundRect">
              <a:avLst>
                <a:gd name="adj" fmla="val 22041"/>
              </a:avLst>
            </a:prstGeom>
            <a:solidFill>
              <a:srgbClr val="FDA0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2" name="Rechteck: abgerundete Ecken 231">
              <a:extLst>
                <a:ext uri="{FF2B5EF4-FFF2-40B4-BE49-F238E27FC236}">
                  <a16:creationId xmlns:a16="http://schemas.microsoft.com/office/drawing/2014/main" id="{EC497979-1480-46AC-BA4C-34122A32CE01}"/>
                </a:ext>
              </a:extLst>
            </p:cNvPr>
            <p:cNvSpPr/>
            <p:nvPr/>
          </p:nvSpPr>
          <p:spPr>
            <a:xfrm>
              <a:off x="6302662" y="2475133"/>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3" name="Rechteck: abgerundete Ecken 232">
              <a:extLst>
                <a:ext uri="{FF2B5EF4-FFF2-40B4-BE49-F238E27FC236}">
                  <a16:creationId xmlns:a16="http://schemas.microsoft.com/office/drawing/2014/main" id="{93B89216-42D1-4945-8E59-EF0579C9B3D1}"/>
                </a:ext>
              </a:extLst>
            </p:cNvPr>
            <p:cNvSpPr/>
            <p:nvPr/>
          </p:nvSpPr>
          <p:spPr>
            <a:xfrm>
              <a:off x="3146229" y="2273666"/>
              <a:ext cx="283650" cy="942188"/>
            </a:xfrm>
            <a:prstGeom prst="roundRect">
              <a:avLst>
                <a:gd name="adj" fmla="val 32932"/>
              </a:avLst>
            </a:prstGeom>
            <a:solidFill>
              <a:srgbClr val="C2C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4" name="Rechteck: abgerundete Ecken 233">
              <a:extLst>
                <a:ext uri="{FF2B5EF4-FFF2-40B4-BE49-F238E27FC236}">
                  <a16:creationId xmlns:a16="http://schemas.microsoft.com/office/drawing/2014/main" id="{07B6BF66-0D5F-4978-A12D-23F77AA8CEF9}"/>
                </a:ext>
              </a:extLst>
            </p:cNvPr>
            <p:cNvSpPr/>
            <p:nvPr/>
          </p:nvSpPr>
          <p:spPr>
            <a:xfrm>
              <a:off x="3146228" y="3305996"/>
              <a:ext cx="426219" cy="942188"/>
            </a:xfrm>
            <a:prstGeom prst="roundRect">
              <a:avLst>
                <a:gd name="adj" fmla="val 23117"/>
              </a:avLst>
            </a:prstGeom>
            <a:solidFill>
              <a:srgbClr val="C2C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5" name="Rechteck: abgerundete Ecken 234">
              <a:extLst>
                <a:ext uri="{FF2B5EF4-FFF2-40B4-BE49-F238E27FC236}">
                  <a16:creationId xmlns:a16="http://schemas.microsoft.com/office/drawing/2014/main" id="{FFC138FA-A8AA-4D6B-AF43-E3B4057D70DE}"/>
                </a:ext>
              </a:extLst>
            </p:cNvPr>
            <p:cNvSpPr/>
            <p:nvPr/>
          </p:nvSpPr>
          <p:spPr>
            <a:xfrm>
              <a:off x="3518915" y="3500464"/>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6" name="Rechteck: abgerundete Ecken 235">
              <a:extLst>
                <a:ext uri="{FF2B5EF4-FFF2-40B4-BE49-F238E27FC236}">
                  <a16:creationId xmlns:a16="http://schemas.microsoft.com/office/drawing/2014/main" id="{B701C7CB-0C63-4222-A5E5-15A1971E6CE8}"/>
                </a:ext>
              </a:extLst>
            </p:cNvPr>
            <p:cNvSpPr/>
            <p:nvPr/>
          </p:nvSpPr>
          <p:spPr>
            <a:xfrm>
              <a:off x="3146228" y="4325412"/>
              <a:ext cx="426219" cy="942188"/>
            </a:xfrm>
            <a:prstGeom prst="roundRect">
              <a:avLst>
                <a:gd name="adj" fmla="val 23117"/>
              </a:avLst>
            </a:prstGeom>
            <a:solidFill>
              <a:srgbClr val="C2C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7" name="Rechteck: abgerundete Ecken 236">
              <a:extLst>
                <a:ext uri="{FF2B5EF4-FFF2-40B4-BE49-F238E27FC236}">
                  <a16:creationId xmlns:a16="http://schemas.microsoft.com/office/drawing/2014/main" id="{A64DDE2A-2645-4ACC-AFD8-96688868461E}"/>
                </a:ext>
              </a:extLst>
            </p:cNvPr>
            <p:cNvSpPr/>
            <p:nvPr/>
          </p:nvSpPr>
          <p:spPr>
            <a:xfrm>
              <a:off x="3518915" y="4565347"/>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8" name="Rechteck: abgerundete Ecken 237">
              <a:extLst>
                <a:ext uri="{FF2B5EF4-FFF2-40B4-BE49-F238E27FC236}">
                  <a16:creationId xmlns:a16="http://schemas.microsoft.com/office/drawing/2014/main" id="{559DFE69-168D-43F0-A24E-C293CC80309B}"/>
                </a:ext>
              </a:extLst>
            </p:cNvPr>
            <p:cNvSpPr/>
            <p:nvPr/>
          </p:nvSpPr>
          <p:spPr>
            <a:xfrm>
              <a:off x="2440173" y="3305996"/>
              <a:ext cx="426219" cy="942188"/>
            </a:xfrm>
            <a:prstGeom prst="roundRect">
              <a:avLst>
                <a:gd name="adj" fmla="val 23117"/>
              </a:avLst>
            </a:prstGeom>
            <a:solidFill>
              <a:srgbClr val="C2C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9" name="Rechteck: abgerundete Ecken 238">
              <a:extLst>
                <a:ext uri="{FF2B5EF4-FFF2-40B4-BE49-F238E27FC236}">
                  <a16:creationId xmlns:a16="http://schemas.microsoft.com/office/drawing/2014/main" id="{753033D4-B2E3-4E60-9B09-DB89356FED7C}"/>
                </a:ext>
              </a:extLst>
            </p:cNvPr>
            <p:cNvSpPr/>
            <p:nvPr/>
          </p:nvSpPr>
          <p:spPr>
            <a:xfrm>
              <a:off x="2341961" y="3537975"/>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0" name="Rechteck: abgerundete Ecken 239">
              <a:extLst>
                <a:ext uri="{FF2B5EF4-FFF2-40B4-BE49-F238E27FC236}">
                  <a16:creationId xmlns:a16="http://schemas.microsoft.com/office/drawing/2014/main" id="{04F9FDD7-8ABF-4A9E-898C-C9A694AFDF31}"/>
                </a:ext>
              </a:extLst>
            </p:cNvPr>
            <p:cNvSpPr/>
            <p:nvPr/>
          </p:nvSpPr>
          <p:spPr>
            <a:xfrm>
              <a:off x="2440173" y="4321324"/>
              <a:ext cx="426219" cy="942188"/>
            </a:xfrm>
            <a:prstGeom prst="roundRect">
              <a:avLst>
                <a:gd name="adj" fmla="val 23117"/>
              </a:avLst>
            </a:prstGeom>
            <a:solidFill>
              <a:srgbClr val="C2C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1" name="Rechteck: abgerundete Ecken 240">
              <a:extLst>
                <a:ext uri="{FF2B5EF4-FFF2-40B4-BE49-F238E27FC236}">
                  <a16:creationId xmlns:a16="http://schemas.microsoft.com/office/drawing/2014/main" id="{402B3ED4-9BCA-4749-A9B7-7BDA23719517}"/>
                </a:ext>
              </a:extLst>
            </p:cNvPr>
            <p:cNvSpPr/>
            <p:nvPr/>
          </p:nvSpPr>
          <p:spPr>
            <a:xfrm>
              <a:off x="2341961" y="4565347"/>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2" name="Rechteck: abgerundete Ecken 241">
              <a:extLst>
                <a:ext uri="{FF2B5EF4-FFF2-40B4-BE49-F238E27FC236}">
                  <a16:creationId xmlns:a16="http://schemas.microsoft.com/office/drawing/2014/main" id="{640CADE1-1D5F-491C-86B1-C8D6C8AE1F50}"/>
                </a:ext>
              </a:extLst>
            </p:cNvPr>
            <p:cNvSpPr/>
            <p:nvPr/>
          </p:nvSpPr>
          <p:spPr>
            <a:xfrm>
              <a:off x="5227411" y="2273666"/>
              <a:ext cx="283650" cy="942188"/>
            </a:xfrm>
            <a:prstGeom prst="roundRect">
              <a:avLst>
                <a:gd name="adj" fmla="val 32932"/>
              </a:avLst>
            </a:prstGeom>
            <a:solidFill>
              <a:srgbClr val="C2C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3" name="Rechteck: abgerundete Ecken 242">
              <a:extLst>
                <a:ext uri="{FF2B5EF4-FFF2-40B4-BE49-F238E27FC236}">
                  <a16:creationId xmlns:a16="http://schemas.microsoft.com/office/drawing/2014/main" id="{1B97E770-EEB2-40CC-ACAB-861D73F67AEB}"/>
                </a:ext>
              </a:extLst>
            </p:cNvPr>
            <p:cNvSpPr/>
            <p:nvPr/>
          </p:nvSpPr>
          <p:spPr>
            <a:xfrm>
              <a:off x="5125708" y="2485866"/>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 name="Rechteck: abgerundete Ecken 243">
              <a:extLst>
                <a:ext uri="{FF2B5EF4-FFF2-40B4-BE49-F238E27FC236}">
                  <a16:creationId xmlns:a16="http://schemas.microsoft.com/office/drawing/2014/main" id="{89C897B0-2865-4AAC-9E7D-052B78713BB1}"/>
                </a:ext>
              </a:extLst>
            </p:cNvPr>
            <p:cNvSpPr/>
            <p:nvPr/>
          </p:nvSpPr>
          <p:spPr>
            <a:xfrm>
              <a:off x="5227411" y="4318542"/>
              <a:ext cx="283650" cy="942188"/>
            </a:xfrm>
            <a:prstGeom prst="roundRect">
              <a:avLst>
                <a:gd name="adj" fmla="val 32932"/>
              </a:avLst>
            </a:prstGeom>
            <a:solidFill>
              <a:srgbClr val="C2C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5" name="Rechteck: abgerundete Ecken 244">
              <a:extLst>
                <a:ext uri="{FF2B5EF4-FFF2-40B4-BE49-F238E27FC236}">
                  <a16:creationId xmlns:a16="http://schemas.microsoft.com/office/drawing/2014/main" id="{4F27CA77-A22F-46AA-911D-DEAE0F6C5B77}"/>
                </a:ext>
              </a:extLst>
            </p:cNvPr>
            <p:cNvSpPr/>
            <p:nvPr/>
          </p:nvSpPr>
          <p:spPr>
            <a:xfrm>
              <a:off x="5125708" y="4565347"/>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 name="Rechteck: abgerundete Ecken 245">
              <a:extLst>
                <a:ext uri="{FF2B5EF4-FFF2-40B4-BE49-F238E27FC236}">
                  <a16:creationId xmlns:a16="http://schemas.microsoft.com/office/drawing/2014/main" id="{F03141D4-21AD-4E68-8E1C-77F2150997A0}"/>
                </a:ext>
              </a:extLst>
            </p:cNvPr>
            <p:cNvSpPr/>
            <p:nvPr/>
          </p:nvSpPr>
          <p:spPr>
            <a:xfrm>
              <a:off x="6098652" y="3305996"/>
              <a:ext cx="426219" cy="942188"/>
            </a:xfrm>
            <a:prstGeom prst="roundRect">
              <a:avLst>
                <a:gd name="adj" fmla="val 23117"/>
              </a:avLst>
            </a:prstGeom>
            <a:solidFill>
              <a:srgbClr val="C2C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7" name="Rechteck: abgerundete Ecken 246">
              <a:extLst>
                <a:ext uri="{FF2B5EF4-FFF2-40B4-BE49-F238E27FC236}">
                  <a16:creationId xmlns:a16="http://schemas.microsoft.com/office/drawing/2014/main" id="{ABC07B40-F073-42DC-89B4-F5EEE88A3CB8}"/>
                </a:ext>
              </a:extLst>
            </p:cNvPr>
            <p:cNvSpPr/>
            <p:nvPr/>
          </p:nvSpPr>
          <p:spPr>
            <a:xfrm>
              <a:off x="6302662" y="3500464"/>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 name="Rechteck: abgerundete Ecken 247">
              <a:extLst>
                <a:ext uri="{FF2B5EF4-FFF2-40B4-BE49-F238E27FC236}">
                  <a16:creationId xmlns:a16="http://schemas.microsoft.com/office/drawing/2014/main" id="{85BDA019-9C95-439A-B90E-70E1AB2E327F}"/>
                </a:ext>
              </a:extLst>
            </p:cNvPr>
            <p:cNvSpPr/>
            <p:nvPr/>
          </p:nvSpPr>
          <p:spPr>
            <a:xfrm>
              <a:off x="6098652" y="4316072"/>
              <a:ext cx="426219" cy="942188"/>
            </a:xfrm>
            <a:prstGeom prst="roundRect">
              <a:avLst>
                <a:gd name="adj" fmla="val 23117"/>
              </a:avLst>
            </a:prstGeom>
            <a:solidFill>
              <a:srgbClr val="C2C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9" name="Rechteck: abgerundete Ecken 248">
              <a:extLst>
                <a:ext uri="{FF2B5EF4-FFF2-40B4-BE49-F238E27FC236}">
                  <a16:creationId xmlns:a16="http://schemas.microsoft.com/office/drawing/2014/main" id="{3FC76A78-8FBD-400D-BB98-A2D2334BAEEA}"/>
                </a:ext>
              </a:extLst>
            </p:cNvPr>
            <p:cNvSpPr/>
            <p:nvPr/>
          </p:nvSpPr>
          <p:spPr>
            <a:xfrm>
              <a:off x="6302662" y="4565347"/>
              <a:ext cx="347249" cy="529557"/>
            </a:xfrm>
            <a:prstGeom prst="roundRect">
              <a:avLst/>
            </a:prstGeom>
            <a:solidFill>
              <a:srgbClr val="E6ECF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Rechteck: abgerundete Ecken 5">
            <a:extLst>
              <a:ext uri="{FF2B5EF4-FFF2-40B4-BE49-F238E27FC236}">
                <a16:creationId xmlns:a16="http://schemas.microsoft.com/office/drawing/2014/main" id="{1CF27B5C-2BA5-4C4D-8E78-9859FE5F8CDE}"/>
              </a:ext>
            </a:extLst>
          </p:cNvPr>
          <p:cNvSpPr/>
          <p:nvPr/>
        </p:nvSpPr>
        <p:spPr>
          <a:xfrm>
            <a:off x="-3160903" y="4194283"/>
            <a:ext cx="624185" cy="942188"/>
          </a:xfrm>
          <a:prstGeom prst="roundRect">
            <a:avLst>
              <a:gd name="adj" fmla="val 20291"/>
            </a:avLst>
          </a:prstGeom>
          <a:solidFill>
            <a:srgbClr val="F5554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9" name="Rechteck: abgerundete Ecken 158">
            <a:extLst>
              <a:ext uri="{FF2B5EF4-FFF2-40B4-BE49-F238E27FC236}">
                <a16:creationId xmlns:a16="http://schemas.microsoft.com/office/drawing/2014/main" id="{64F0D31E-3A65-4A89-8B1A-61A148151E12}"/>
              </a:ext>
            </a:extLst>
          </p:cNvPr>
          <p:cNvSpPr/>
          <p:nvPr/>
        </p:nvSpPr>
        <p:spPr>
          <a:xfrm>
            <a:off x="-2465335" y="4194283"/>
            <a:ext cx="624185" cy="942188"/>
          </a:xfrm>
          <a:prstGeom prst="roundRect">
            <a:avLst>
              <a:gd name="adj" fmla="val 20291"/>
            </a:avLst>
          </a:prstGeom>
          <a:solidFill>
            <a:srgbClr val="3DC7A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0" name="Rechteck: abgerundete Ecken 159">
            <a:extLst>
              <a:ext uri="{FF2B5EF4-FFF2-40B4-BE49-F238E27FC236}">
                <a16:creationId xmlns:a16="http://schemas.microsoft.com/office/drawing/2014/main" id="{482A8D22-03F0-4674-B9B7-305E5E4CD887}"/>
              </a:ext>
            </a:extLst>
          </p:cNvPr>
          <p:cNvSpPr/>
          <p:nvPr/>
        </p:nvSpPr>
        <p:spPr>
          <a:xfrm>
            <a:off x="-1769767" y="4194283"/>
            <a:ext cx="624185" cy="942188"/>
          </a:xfrm>
          <a:prstGeom prst="roundRect">
            <a:avLst>
              <a:gd name="adj" fmla="val 20291"/>
            </a:avLst>
          </a:prstGeom>
          <a:solidFill>
            <a:srgbClr val="C2CED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1" name="Rechteck: abgerundete Ecken 160">
            <a:extLst>
              <a:ext uri="{FF2B5EF4-FFF2-40B4-BE49-F238E27FC236}">
                <a16:creationId xmlns:a16="http://schemas.microsoft.com/office/drawing/2014/main" id="{0E4E281E-DBE9-4CB4-8268-A896A2E270F3}"/>
              </a:ext>
            </a:extLst>
          </p:cNvPr>
          <p:cNvSpPr/>
          <p:nvPr/>
        </p:nvSpPr>
        <p:spPr>
          <a:xfrm>
            <a:off x="-1074200" y="4194283"/>
            <a:ext cx="624185" cy="942188"/>
          </a:xfrm>
          <a:prstGeom prst="roundRect">
            <a:avLst>
              <a:gd name="adj" fmla="val 20291"/>
            </a:avLst>
          </a:prstGeom>
          <a:solidFill>
            <a:srgbClr val="F59B2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Rechteck: abgerundete Ecken 162">
            <a:extLst>
              <a:ext uri="{FF2B5EF4-FFF2-40B4-BE49-F238E27FC236}">
                <a16:creationId xmlns:a16="http://schemas.microsoft.com/office/drawing/2014/main" id="{18D5EAAA-CED3-47C0-93E2-23E29B2E96F9}"/>
              </a:ext>
            </a:extLst>
          </p:cNvPr>
          <p:cNvSpPr/>
          <p:nvPr/>
        </p:nvSpPr>
        <p:spPr>
          <a:xfrm rot="5400000">
            <a:off x="-3401305" y="669938"/>
            <a:ext cx="3541098" cy="2585665"/>
          </a:xfrm>
          <a:prstGeom prst="roundRect">
            <a:avLst>
              <a:gd name="adj" fmla="val 7035"/>
            </a:avLst>
          </a:prstGeom>
          <a:solidFill>
            <a:schemeClr val="bg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64" name="Grafik 163" descr="Ein Bild, das Text, Getränk enthält.&#10;&#10;Automatisch generierte Beschreibung">
            <a:extLst>
              <a:ext uri="{FF2B5EF4-FFF2-40B4-BE49-F238E27FC236}">
                <a16:creationId xmlns:a16="http://schemas.microsoft.com/office/drawing/2014/main" id="{983F6CF4-A242-4164-8BEB-D371D021502E}"/>
              </a:ext>
            </a:extLst>
          </p:cNvPr>
          <p:cNvPicPr>
            <a:picLocks noChangeAspect="1"/>
          </p:cNvPicPr>
          <p:nvPr/>
        </p:nvPicPr>
        <p:blipFill rotWithShape="1">
          <a:blip r:embed="rId3">
            <a:extLst>
              <a:ext uri="{28A0092B-C50C-407E-A947-70E740481C1C}">
                <a14:useLocalDpi xmlns:a14="http://schemas.microsoft.com/office/drawing/2010/main" val="0"/>
              </a:ext>
            </a:extLst>
          </a:blip>
          <a:srcRect l="11678" r="21656"/>
          <a:stretch/>
        </p:blipFill>
        <p:spPr>
          <a:xfrm>
            <a:off x="-1257821" y="587878"/>
            <a:ext cx="642108" cy="642108"/>
          </a:xfrm>
          <a:prstGeom prst="ellipse">
            <a:avLst/>
          </a:prstGeom>
        </p:spPr>
      </p:pic>
      <p:grpSp>
        <p:nvGrpSpPr>
          <p:cNvPr id="165" name="Gruppieren 164">
            <a:extLst>
              <a:ext uri="{FF2B5EF4-FFF2-40B4-BE49-F238E27FC236}">
                <a16:creationId xmlns:a16="http://schemas.microsoft.com/office/drawing/2014/main" id="{AF62168A-FE26-4C4F-B7A6-26BA650BA223}"/>
              </a:ext>
            </a:extLst>
          </p:cNvPr>
          <p:cNvGrpSpPr/>
          <p:nvPr/>
        </p:nvGrpSpPr>
        <p:grpSpPr>
          <a:xfrm>
            <a:off x="-2583034" y="1938687"/>
            <a:ext cx="1904760" cy="88897"/>
            <a:chOff x="-55732" y="4447267"/>
            <a:chExt cx="521033" cy="45784"/>
          </a:xfrm>
        </p:grpSpPr>
        <p:sp>
          <p:nvSpPr>
            <p:cNvPr id="191" name="Rechteck: abgerundete Ecken 190">
              <a:extLst>
                <a:ext uri="{FF2B5EF4-FFF2-40B4-BE49-F238E27FC236}">
                  <a16:creationId xmlns:a16="http://schemas.microsoft.com/office/drawing/2014/main" id="{D9F146C7-A772-46E6-9002-0D1963D1BEA6}"/>
                </a:ext>
              </a:extLst>
            </p:cNvPr>
            <p:cNvSpPr/>
            <p:nvPr/>
          </p:nvSpPr>
          <p:spPr>
            <a:xfrm rot="5400000">
              <a:off x="181925" y="4209610"/>
              <a:ext cx="45719" cy="521033"/>
            </a:xfrm>
            <a:prstGeom prst="roundRect">
              <a:avLst>
                <a:gd name="adj" fmla="val 50000"/>
              </a:avLst>
            </a:prstGeom>
            <a:solidFill>
              <a:srgbClr val="FFC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2" name="Rechteck: abgerundete Ecken 191">
              <a:extLst>
                <a:ext uri="{FF2B5EF4-FFF2-40B4-BE49-F238E27FC236}">
                  <a16:creationId xmlns:a16="http://schemas.microsoft.com/office/drawing/2014/main" id="{9CD312E2-557A-44BD-8073-C0501DE6E7D3}"/>
                </a:ext>
              </a:extLst>
            </p:cNvPr>
            <p:cNvSpPr/>
            <p:nvPr/>
          </p:nvSpPr>
          <p:spPr>
            <a:xfrm rot="5400000">
              <a:off x="-22860" y="4416160"/>
              <a:ext cx="45719" cy="108064"/>
            </a:xfrm>
            <a:prstGeom prst="roundRect">
              <a:avLst>
                <a:gd name="adj" fmla="val 50000"/>
              </a:avLst>
            </a:prstGeom>
            <a:solidFill>
              <a:srgbClr val="F55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66" name="Ellipse 165">
            <a:extLst>
              <a:ext uri="{FF2B5EF4-FFF2-40B4-BE49-F238E27FC236}">
                <a16:creationId xmlns:a16="http://schemas.microsoft.com/office/drawing/2014/main" id="{7C98F885-DA38-4119-99B7-E45AD619209E}"/>
              </a:ext>
            </a:extLst>
          </p:cNvPr>
          <p:cNvSpPr/>
          <p:nvPr/>
        </p:nvSpPr>
        <p:spPr>
          <a:xfrm>
            <a:off x="-833003" y="444982"/>
            <a:ext cx="289269" cy="289269"/>
          </a:xfrm>
          <a:prstGeom prst="ellipse">
            <a:avLst/>
          </a:prstGeom>
          <a:solidFill>
            <a:schemeClr val="bg1"/>
          </a:solidFill>
          <a:ln>
            <a:solidFill>
              <a:srgbClr val="A3B0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7" name="Textfeld 166">
            <a:extLst>
              <a:ext uri="{FF2B5EF4-FFF2-40B4-BE49-F238E27FC236}">
                <a16:creationId xmlns:a16="http://schemas.microsoft.com/office/drawing/2014/main" id="{4FDE2F8F-221B-499E-9614-1A4A2A1A6965}"/>
              </a:ext>
            </a:extLst>
          </p:cNvPr>
          <p:cNvSpPr txBox="1"/>
          <p:nvPr/>
        </p:nvSpPr>
        <p:spPr>
          <a:xfrm>
            <a:off x="-2671477" y="607128"/>
            <a:ext cx="1103910" cy="307777"/>
          </a:xfrm>
          <a:prstGeom prst="rect">
            <a:avLst/>
          </a:prstGeom>
          <a:noFill/>
        </p:spPr>
        <p:txBody>
          <a:bodyPr wrap="square">
            <a:spAutoFit/>
          </a:bodyPr>
          <a:lstStyle/>
          <a:p>
            <a:r>
              <a:rPr lang="de-DE" sz="1400" dirty="0" err="1">
                <a:latin typeface="Segoe UI Semibold" panose="020B0702040204020203" pitchFamily="34" charset="0"/>
                <a:cs typeface="Segoe UI Semibold" panose="020B0702040204020203" pitchFamily="34" charset="0"/>
              </a:rPr>
              <a:t>Product</a:t>
            </a:r>
            <a:r>
              <a:rPr lang="de-DE" sz="1400" dirty="0">
                <a:latin typeface="Segoe UI Semibold" panose="020B0702040204020203" pitchFamily="34" charset="0"/>
                <a:cs typeface="Segoe UI Semibold" panose="020B0702040204020203" pitchFamily="34" charset="0"/>
              </a:rPr>
              <a:t> A</a:t>
            </a:r>
            <a:endParaRPr lang="de-DE" sz="1400" dirty="0"/>
          </a:p>
        </p:txBody>
      </p:sp>
      <p:sp>
        <p:nvSpPr>
          <p:cNvPr id="168" name="Textfeld 167">
            <a:extLst>
              <a:ext uri="{FF2B5EF4-FFF2-40B4-BE49-F238E27FC236}">
                <a16:creationId xmlns:a16="http://schemas.microsoft.com/office/drawing/2014/main" id="{140EEAD4-8448-4945-9B09-5E00C8A67DAC}"/>
              </a:ext>
            </a:extLst>
          </p:cNvPr>
          <p:cNvSpPr txBox="1"/>
          <p:nvPr/>
        </p:nvSpPr>
        <p:spPr>
          <a:xfrm>
            <a:off x="-2671477" y="827859"/>
            <a:ext cx="1103910" cy="261610"/>
          </a:xfrm>
          <a:prstGeom prst="rect">
            <a:avLst/>
          </a:prstGeom>
          <a:noFill/>
        </p:spPr>
        <p:txBody>
          <a:bodyPr wrap="square">
            <a:spAutoFit/>
          </a:bodyPr>
          <a:lstStyle/>
          <a:p>
            <a:r>
              <a:rPr lang="de-DE" sz="1050" dirty="0">
                <a:solidFill>
                  <a:srgbClr val="A3B0C3"/>
                </a:solidFill>
                <a:latin typeface="Segoe UI Semibold" panose="020B0702040204020203" pitchFamily="34" charset="0"/>
                <a:cs typeface="Segoe UI Semibold" panose="020B0702040204020203" pitchFamily="34" charset="0"/>
              </a:rPr>
              <a:t>1532</a:t>
            </a:r>
            <a:endParaRPr lang="de-DE" sz="1050" dirty="0">
              <a:solidFill>
                <a:srgbClr val="A3B0C3"/>
              </a:solidFill>
            </a:endParaRPr>
          </a:p>
        </p:txBody>
      </p:sp>
      <p:sp>
        <p:nvSpPr>
          <p:cNvPr id="169" name="Textfeld 168">
            <a:extLst>
              <a:ext uri="{FF2B5EF4-FFF2-40B4-BE49-F238E27FC236}">
                <a16:creationId xmlns:a16="http://schemas.microsoft.com/office/drawing/2014/main" id="{21761DDB-815E-45D4-BE4D-0CBA2E520D41}"/>
              </a:ext>
            </a:extLst>
          </p:cNvPr>
          <p:cNvSpPr txBox="1"/>
          <p:nvPr/>
        </p:nvSpPr>
        <p:spPr>
          <a:xfrm>
            <a:off x="-2671477" y="1058412"/>
            <a:ext cx="1103910" cy="261610"/>
          </a:xfrm>
          <a:prstGeom prst="rect">
            <a:avLst/>
          </a:prstGeom>
          <a:noFill/>
        </p:spPr>
        <p:txBody>
          <a:bodyPr wrap="square">
            <a:spAutoFit/>
          </a:bodyPr>
          <a:lstStyle/>
          <a:p>
            <a:r>
              <a:rPr lang="de-DE" sz="1050" dirty="0">
                <a:solidFill>
                  <a:srgbClr val="075DF0"/>
                </a:solidFill>
                <a:latin typeface="Segoe UI Semibold" panose="020B0702040204020203" pitchFamily="34" charset="0"/>
                <a:cs typeface="Segoe UI Semibold" panose="020B0702040204020203" pitchFamily="34" charset="0"/>
              </a:rPr>
              <a:t>A1</a:t>
            </a:r>
            <a:endParaRPr lang="de-DE" sz="1050" dirty="0">
              <a:solidFill>
                <a:srgbClr val="075DF0"/>
              </a:solidFill>
            </a:endParaRPr>
          </a:p>
        </p:txBody>
      </p:sp>
      <p:sp>
        <p:nvSpPr>
          <p:cNvPr id="171" name="Textfeld 170">
            <a:extLst>
              <a:ext uri="{FF2B5EF4-FFF2-40B4-BE49-F238E27FC236}">
                <a16:creationId xmlns:a16="http://schemas.microsoft.com/office/drawing/2014/main" id="{48341902-19E0-4066-82C1-1B0482F1B113}"/>
              </a:ext>
            </a:extLst>
          </p:cNvPr>
          <p:cNvSpPr txBox="1"/>
          <p:nvPr/>
        </p:nvSpPr>
        <p:spPr>
          <a:xfrm>
            <a:off x="-2671477" y="1596665"/>
            <a:ext cx="945162" cy="261610"/>
          </a:xfrm>
          <a:prstGeom prst="rect">
            <a:avLst/>
          </a:prstGeom>
          <a:noFill/>
        </p:spPr>
        <p:txBody>
          <a:bodyPr wrap="square">
            <a:spAutoFit/>
          </a:bodyPr>
          <a:lstStyle/>
          <a:p>
            <a:r>
              <a:rPr lang="de-DE" sz="1050" dirty="0">
                <a:solidFill>
                  <a:srgbClr val="A3B0C3"/>
                </a:solidFill>
                <a:latin typeface="Segoe UI Semibold" panose="020B0702040204020203" pitchFamily="34" charset="0"/>
                <a:cs typeface="Segoe UI Semibold" panose="020B0702040204020203" pitchFamily="34" charset="0"/>
              </a:rPr>
              <a:t>On </a:t>
            </a:r>
            <a:r>
              <a:rPr lang="de-DE" sz="1050" dirty="0" err="1">
                <a:solidFill>
                  <a:srgbClr val="A3B0C3"/>
                </a:solidFill>
                <a:latin typeface="Segoe UI Semibold" panose="020B0702040204020203" pitchFamily="34" charset="0"/>
                <a:cs typeface="Segoe UI Semibold" panose="020B0702040204020203" pitchFamily="34" charset="0"/>
              </a:rPr>
              <a:t>Shelf</a:t>
            </a:r>
            <a:r>
              <a:rPr lang="de-DE" sz="1050" dirty="0">
                <a:solidFill>
                  <a:srgbClr val="A3B0C3"/>
                </a:solidFill>
                <a:latin typeface="Segoe UI Semibold" panose="020B0702040204020203" pitchFamily="34" charset="0"/>
                <a:cs typeface="Segoe UI Semibold" panose="020B0702040204020203" pitchFamily="34" charset="0"/>
              </a:rPr>
              <a:t>:</a:t>
            </a:r>
            <a:endParaRPr lang="de-DE" sz="1050" dirty="0">
              <a:solidFill>
                <a:srgbClr val="A3B0C3"/>
              </a:solidFill>
            </a:endParaRPr>
          </a:p>
        </p:txBody>
      </p:sp>
      <p:sp>
        <p:nvSpPr>
          <p:cNvPr id="172" name="Textfeld 171">
            <a:extLst>
              <a:ext uri="{FF2B5EF4-FFF2-40B4-BE49-F238E27FC236}">
                <a16:creationId xmlns:a16="http://schemas.microsoft.com/office/drawing/2014/main" id="{ED2FF297-FCB9-4C23-A7DA-C7C720985359}"/>
              </a:ext>
            </a:extLst>
          </p:cNvPr>
          <p:cNvSpPr txBox="1"/>
          <p:nvPr/>
        </p:nvSpPr>
        <p:spPr>
          <a:xfrm>
            <a:off x="-1976366" y="1596665"/>
            <a:ext cx="1317188" cy="253916"/>
          </a:xfrm>
          <a:prstGeom prst="rect">
            <a:avLst/>
          </a:prstGeom>
          <a:noFill/>
        </p:spPr>
        <p:txBody>
          <a:bodyPr wrap="square">
            <a:spAutoFit/>
          </a:bodyPr>
          <a:lstStyle/>
          <a:p>
            <a:r>
              <a:rPr lang="de-DE" sz="1050" dirty="0">
                <a:solidFill>
                  <a:srgbClr val="0899F0"/>
                </a:solidFill>
                <a:latin typeface="Segoe UI Semibold" panose="020B0702040204020203" pitchFamily="34" charset="0"/>
                <a:cs typeface="Segoe UI Semibold" panose="020B0702040204020203" pitchFamily="34" charset="0"/>
              </a:rPr>
              <a:t>12/253 </a:t>
            </a:r>
            <a:r>
              <a:rPr lang="de-DE" sz="1050" dirty="0" err="1">
                <a:solidFill>
                  <a:srgbClr val="0899F0"/>
                </a:solidFill>
                <a:latin typeface="Segoe UI Semibold" panose="020B0702040204020203" pitchFamily="34" charset="0"/>
                <a:cs typeface="Segoe UI Semibold" panose="020B0702040204020203" pitchFamily="34" charset="0"/>
              </a:rPr>
              <a:t>items</a:t>
            </a:r>
            <a:endParaRPr lang="de-DE" sz="1050" dirty="0">
              <a:solidFill>
                <a:srgbClr val="0899F0"/>
              </a:solidFill>
            </a:endParaRPr>
          </a:p>
        </p:txBody>
      </p:sp>
      <p:sp>
        <p:nvSpPr>
          <p:cNvPr id="173" name="Textfeld 172">
            <a:extLst>
              <a:ext uri="{FF2B5EF4-FFF2-40B4-BE49-F238E27FC236}">
                <a16:creationId xmlns:a16="http://schemas.microsoft.com/office/drawing/2014/main" id="{A914214D-631F-40CC-BBF8-3BBC275DFFC8}"/>
              </a:ext>
            </a:extLst>
          </p:cNvPr>
          <p:cNvSpPr txBox="1"/>
          <p:nvPr/>
        </p:nvSpPr>
        <p:spPr>
          <a:xfrm>
            <a:off x="-2671477" y="2200392"/>
            <a:ext cx="945162" cy="261610"/>
          </a:xfrm>
          <a:prstGeom prst="rect">
            <a:avLst/>
          </a:prstGeom>
          <a:noFill/>
        </p:spPr>
        <p:txBody>
          <a:bodyPr wrap="square">
            <a:spAutoFit/>
          </a:bodyPr>
          <a:lstStyle/>
          <a:p>
            <a:r>
              <a:rPr lang="de-DE" sz="1050" dirty="0">
                <a:solidFill>
                  <a:srgbClr val="A3B0C3"/>
                </a:solidFill>
                <a:latin typeface="Segoe UI Semibold" panose="020B0702040204020203" pitchFamily="34" charset="0"/>
                <a:cs typeface="Segoe UI Semibold" panose="020B0702040204020203" pitchFamily="34" charset="0"/>
              </a:rPr>
              <a:t>Sold:</a:t>
            </a:r>
            <a:endParaRPr lang="de-DE" sz="1050" dirty="0">
              <a:solidFill>
                <a:srgbClr val="A3B0C3"/>
              </a:solidFill>
            </a:endParaRPr>
          </a:p>
        </p:txBody>
      </p:sp>
      <p:sp>
        <p:nvSpPr>
          <p:cNvPr id="174" name="Textfeld 173">
            <a:extLst>
              <a:ext uri="{FF2B5EF4-FFF2-40B4-BE49-F238E27FC236}">
                <a16:creationId xmlns:a16="http://schemas.microsoft.com/office/drawing/2014/main" id="{30B918B2-F43D-4294-85EE-2E904CC79386}"/>
              </a:ext>
            </a:extLst>
          </p:cNvPr>
          <p:cNvSpPr txBox="1"/>
          <p:nvPr/>
        </p:nvSpPr>
        <p:spPr>
          <a:xfrm>
            <a:off x="-2235944" y="2200392"/>
            <a:ext cx="1317188" cy="253916"/>
          </a:xfrm>
          <a:prstGeom prst="rect">
            <a:avLst/>
          </a:prstGeom>
          <a:noFill/>
        </p:spPr>
        <p:txBody>
          <a:bodyPr wrap="square">
            <a:spAutoFit/>
          </a:bodyPr>
          <a:lstStyle/>
          <a:p>
            <a:r>
              <a:rPr lang="de-DE" sz="1050" dirty="0">
                <a:solidFill>
                  <a:srgbClr val="0899F0"/>
                </a:solidFill>
                <a:latin typeface="Segoe UI Semibold" panose="020B0702040204020203" pitchFamily="34" charset="0"/>
                <a:cs typeface="Segoe UI Semibold" panose="020B0702040204020203" pitchFamily="34" charset="0"/>
              </a:rPr>
              <a:t>22 </a:t>
            </a:r>
            <a:r>
              <a:rPr lang="de-DE" sz="1050" dirty="0" err="1">
                <a:solidFill>
                  <a:srgbClr val="0899F0"/>
                </a:solidFill>
                <a:latin typeface="Segoe UI Semibold" panose="020B0702040204020203" pitchFamily="34" charset="0"/>
                <a:cs typeface="Segoe UI Semibold" panose="020B0702040204020203" pitchFamily="34" charset="0"/>
              </a:rPr>
              <a:t>sold</a:t>
            </a:r>
            <a:endParaRPr lang="de-DE" sz="1050" dirty="0">
              <a:solidFill>
                <a:srgbClr val="0899F0"/>
              </a:solidFill>
            </a:endParaRPr>
          </a:p>
        </p:txBody>
      </p:sp>
      <p:sp>
        <p:nvSpPr>
          <p:cNvPr id="175" name="Rechteck: abgerundete Ecken 174">
            <a:extLst>
              <a:ext uri="{FF2B5EF4-FFF2-40B4-BE49-F238E27FC236}">
                <a16:creationId xmlns:a16="http://schemas.microsoft.com/office/drawing/2014/main" id="{5FE66156-284B-4B7D-B4B0-92016D4E75CF}"/>
              </a:ext>
            </a:extLst>
          </p:cNvPr>
          <p:cNvSpPr/>
          <p:nvPr/>
        </p:nvSpPr>
        <p:spPr>
          <a:xfrm rot="5400000">
            <a:off x="-1460178" y="2580888"/>
            <a:ext cx="386453" cy="1242905"/>
          </a:xfrm>
          <a:prstGeom prst="roundRect">
            <a:avLst>
              <a:gd name="adj" fmla="val 50000"/>
            </a:avLst>
          </a:prstGeom>
          <a:solidFill>
            <a:srgbClr val="E6E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6" name="Rechteck: abgerundete Ecken 175">
            <a:extLst>
              <a:ext uri="{FF2B5EF4-FFF2-40B4-BE49-F238E27FC236}">
                <a16:creationId xmlns:a16="http://schemas.microsoft.com/office/drawing/2014/main" id="{69697736-3795-4AB1-8104-4A67A9859861}"/>
              </a:ext>
            </a:extLst>
          </p:cNvPr>
          <p:cNvSpPr/>
          <p:nvPr/>
        </p:nvSpPr>
        <p:spPr>
          <a:xfrm rot="5400000">
            <a:off x="-2524307" y="2908330"/>
            <a:ext cx="386453" cy="588022"/>
          </a:xfrm>
          <a:prstGeom prst="roundRect">
            <a:avLst>
              <a:gd name="adj" fmla="val 20685"/>
            </a:avLst>
          </a:prstGeom>
          <a:solidFill>
            <a:schemeClr val="bg1"/>
          </a:solidFill>
          <a:ln>
            <a:solidFill>
              <a:srgbClr val="E6ECF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de-DE" dirty="0">
              <a:solidFill>
                <a:srgbClr val="075DF0"/>
              </a:solidFill>
            </a:endParaRPr>
          </a:p>
        </p:txBody>
      </p:sp>
      <p:sp>
        <p:nvSpPr>
          <p:cNvPr id="183" name="Textfeld 182">
            <a:extLst>
              <a:ext uri="{FF2B5EF4-FFF2-40B4-BE49-F238E27FC236}">
                <a16:creationId xmlns:a16="http://schemas.microsoft.com/office/drawing/2014/main" id="{7B8927B0-1B49-4359-9ED2-80157720B838}"/>
              </a:ext>
            </a:extLst>
          </p:cNvPr>
          <p:cNvSpPr txBox="1"/>
          <p:nvPr/>
        </p:nvSpPr>
        <p:spPr>
          <a:xfrm>
            <a:off x="-2671477" y="2755198"/>
            <a:ext cx="945162" cy="261610"/>
          </a:xfrm>
          <a:prstGeom prst="rect">
            <a:avLst/>
          </a:prstGeom>
          <a:noFill/>
        </p:spPr>
        <p:txBody>
          <a:bodyPr wrap="square">
            <a:spAutoFit/>
          </a:bodyPr>
          <a:lstStyle/>
          <a:p>
            <a:r>
              <a:rPr lang="de-DE" sz="1050" dirty="0" err="1">
                <a:solidFill>
                  <a:srgbClr val="A3B0C3"/>
                </a:solidFill>
                <a:latin typeface="Segoe UI Semibold" panose="020B0702040204020203" pitchFamily="34" charset="0"/>
                <a:cs typeface="Segoe UI Semibold" panose="020B0702040204020203" pitchFamily="34" charset="0"/>
              </a:rPr>
              <a:t>Qty</a:t>
            </a:r>
            <a:endParaRPr lang="de-DE" sz="1050" dirty="0">
              <a:solidFill>
                <a:srgbClr val="A3B0C3"/>
              </a:solidFill>
            </a:endParaRPr>
          </a:p>
        </p:txBody>
      </p:sp>
      <p:sp>
        <p:nvSpPr>
          <p:cNvPr id="184" name="Textfeld 183">
            <a:extLst>
              <a:ext uri="{FF2B5EF4-FFF2-40B4-BE49-F238E27FC236}">
                <a16:creationId xmlns:a16="http://schemas.microsoft.com/office/drawing/2014/main" id="{A042B0B0-C343-4FCF-909B-219AC9EEA2B4}"/>
              </a:ext>
            </a:extLst>
          </p:cNvPr>
          <p:cNvSpPr txBox="1"/>
          <p:nvPr/>
        </p:nvSpPr>
        <p:spPr>
          <a:xfrm>
            <a:off x="-2671477" y="2404145"/>
            <a:ext cx="945162" cy="261610"/>
          </a:xfrm>
          <a:prstGeom prst="rect">
            <a:avLst/>
          </a:prstGeom>
          <a:noFill/>
        </p:spPr>
        <p:txBody>
          <a:bodyPr wrap="square">
            <a:spAutoFit/>
          </a:bodyPr>
          <a:lstStyle/>
          <a:p>
            <a:r>
              <a:rPr lang="de-DE" sz="1050" dirty="0">
                <a:solidFill>
                  <a:srgbClr val="A3B0C3"/>
                </a:solidFill>
                <a:latin typeface="Segoe UI Semibold" panose="020B0702040204020203" pitchFamily="34" charset="0"/>
                <a:cs typeface="Segoe UI Semibold" panose="020B0702040204020203" pitchFamily="34" charset="0"/>
              </a:rPr>
              <a:t>Price:</a:t>
            </a:r>
            <a:endParaRPr lang="de-DE" sz="1050" dirty="0">
              <a:solidFill>
                <a:srgbClr val="A3B0C3"/>
              </a:solidFill>
            </a:endParaRPr>
          </a:p>
        </p:txBody>
      </p:sp>
      <p:sp>
        <p:nvSpPr>
          <p:cNvPr id="190" name="Textfeld 189">
            <a:extLst>
              <a:ext uri="{FF2B5EF4-FFF2-40B4-BE49-F238E27FC236}">
                <a16:creationId xmlns:a16="http://schemas.microsoft.com/office/drawing/2014/main" id="{A1A30DFB-B8D2-45CD-B520-CB0F82F4A557}"/>
              </a:ext>
            </a:extLst>
          </p:cNvPr>
          <p:cNvSpPr txBox="1"/>
          <p:nvPr/>
        </p:nvSpPr>
        <p:spPr>
          <a:xfrm>
            <a:off x="-2235944" y="2404145"/>
            <a:ext cx="1317188" cy="253916"/>
          </a:xfrm>
          <a:prstGeom prst="rect">
            <a:avLst/>
          </a:prstGeom>
          <a:noFill/>
        </p:spPr>
        <p:txBody>
          <a:bodyPr wrap="square">
            <a:spAutoFit/>
          </a:bodyPr>
          <a:lstStyle/>
          <a:p>
            <a:r>
              <a:rPr lang="de-DE" sz="1050" dirty="0">
                <a:solidFill>
                  <a:srgbClr val="0899F0"/>
                </a:solidFill>
                <a:latin typeface="Segoe UI Semibold" panose="020B0702040204020203" pitchFamily="34" charset="0"/>
                <a:cs typeface="Segoe UI Semibold" panose="020B0702040204020203" pitchFamily="34" charset="0"/>
              </a:rPr>
              <a:t>5.24 EUR</a:t>
            </a:r>
            <a:endParaRPr lang="de-DE" sz="1050" dirty="0">
              <a:solidFill>
                <a:srgbClr val="0899F0"/>
              </a:solidFill>
            </a:endParaRPr>
          </a:p>
        </p:txBody>
      </p:sp>
      <p:pic>
        <p:nvPicPr>
          <p:cNvPr id="18" name="Grafik 17" descr="Barcode mit einfarbiger Füllung">
            <a:extLst>
              <a:ext uri="{FF2B5EF4-FFF2-40B4-BE49-F238E27FC236}">
                <a16:creationId xmlns:a16="http://schemas.microsoft.com/office/drawing/2014/main" id="{58620101-0F1F-42F0-9204-133BC74427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63651" y="592941"/>
            <a:ext cx="363073" cy="363073"/>
          </a:xfrm>
          <a:prstGeom prst="rect">
            <a:avLst/>
          </a:prstGeom>
        </p:spPr>
      </p:pic>
      <p:sp>
        <p:nvSpPr>
          <p:cNvPr id="2" name="Rechteck 1">
            <a:extLst>
              <a:ext uri="{FF2B5EF4-FFF2-40B4-BE49-F238E27FC236}">
                <a16:creationId xmlns:a16="http://schemas.microsoft.com/office/drawing/2014/main" id="{94662EB6-D803-434D-8B8E-E9C722A05AD1}"/>
              </a:ext>
            </a:extLst>
          </p:cNvPr>
          <p:cNvSpPr/>
          <p:nvPr/>
        </p:nvSpPr>
        <p:spPr>
          <a:xfrm>
            <a:off x="0" y="6460761"/>
            <a:ext cx="12192000" cy="3972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a:latin typeface="Segoe UI Semibold" panose="020B0702040204020203" pitchFamily="34" charset="0"/>
                <a:cs typeface="Segoe UI Semibold" panose="020B0702040204020203" pitchFamily="34" charset="0"/>
              </a:rPr>
              <a:t>Mock-Up </a:t>
            </a:r>
            <a:r>
              <a:rPr lang="de-DE" err="1">
                <a:latin typeface="Segoe UI Semibold" panose="020B0702040204020203" pitchFamily="34" charset="0"/>
                <a:cs typeface="Segoe UI Semibold" panose="020B0702040204020203" pitchFamily="34" charset="0"/>
              </a:rPr>
              <a:t>Creation</a:t>
            </a:r>
            <a:endParaRPr lang="de-DE">
              <a:latin typeface="Segoe UI Semibold" panose="020B0702040204020203" pitchFamily="34" charset="0"/>
              <a:cs typeface="Segoe UI Semibold" panose="020B0702040204020203" pitchFamily="34" charset="0"/>
            </a:endParaRPr>
          </a:p>
        </p:txBody>
      </p:sp>
      <p:pic>
        <p:nvPicPr>
          <p:cNvPr id="8" name="Grafik 7">
            <a:extLst>
              <a:ext uri="{FF2B5EF4-FFF2-40B4-BE49-F238E27FC236}">
                <a16:creationId xmlns:a16="http://schemas.microsoft.com/office/drawing/2014/main" id="{1D875A3B-8E9D-4A28-A78F-1A3D46D6634C}"/>
              </a:ext>
            </a:extLst>
          </p:cNvPr>
          <p:cNvPicPr>
            <a:picLocks noChangeAspect="1"/>
          </p:cNvPicPr>
          <p:nvPr/>
        </p:nvPicPr>
        <p:blipFill>
          <a:blip r:embed="rId8"/>
          <a:stretch>
            <a:fillRect/>
          </a:stretch>
        </p:blipFill>
        <p:spPr>
          <a:xfrm>
            <a:off x="200243" y="6479769"/>
            <a:ext cx="178007" cy="381444"/>
          </a:xfrm>
          <a:prstGeom prst="rect">
            <a:avLst/>
          </a:prstGeom>
        </p:spPr>
      </p:pic>
      <p:grpSp>
        <p:nvGrpSpPr>
          <p:cNvPr id="1055" name="Gruppieren 1054">
            <a:extLst>
              <a:ext uri="{FF2B5EF4-FFF2-40B4-BE49-F238E27FC236}">
                <a16:creationId xmlns:a16="http://schemas.microsoft.com/office/drawing/2014/main" id="{37EAADC5-B1FA-45ED-856D-F451F3980AF8}"/>
              </a:ext>
            </a:extLst>
          </p:cNvPr>
          <p:cNvGrpSpPr/>
          <p:nvPr/>
        </p:nvGrpSpPr>
        <p:grpSpPr>
          <a:xfrm>
            <a:off x="2986960" y="1080014"/>
            <a:ext cx="2585665" cy="3541098"/>
            <a:chOff x="-473594" y="2737201"/>
            <a:chExt cx="2585665" cy="3541098"/>
          </a:xfrm>
        </p:grpSpPr>
        <p:sp>
          <p:nvSpPr>
            <p:cNvPr id="1024" name="Rechteck: abgerundete Ecken 1023">
              <a:extLst>
                <a:ext uri="{FF2B5EF4-FFF2-40B4-BE49-F238E27FC236}">
                  <a16:creationId xmlns:a16="http://schemas.microsoft.com/office/drawing/2014/main" id="{D268EBE3-AD67-45D8-803F-31315D6630A8}"/>
                </a:ext>
              </a:extLst>
            </p:cNvPr>
            <p:cNvSpPr/>
            <p:nvPr/>
          </p:nvSpPr>
          <p:spPr>
            <a:xfrm rot="5400000">
              <a:off x="-951310" y="3214917"/>
              <a:ext cx="3541098" cy="2585665"/>
            </a:xfrm>
            <a:prstGeom prst="roundRect">
              <a:avLst>
                <a:gd name="adj" fmla="val 7035"/>
              </a:avLst>
            </a:prstGeom>
            <a:solidFill>
              <a:schemeClr val="bg1"/>
            </a:solidFill>
            <a:ln>
              <a:noFill/>
            </a:ln>
            <a:effectLst>
              <a:outerShdw blurRad="139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049" name="Grafik 1048" descr="Ein Bild, das Text, Getränk enthält.&#10;&#10;Automatisch generierte Beschreibung">
              <a:extLst>
                <a:ext uri="{FF2B5EF4-FFF2-40B4-BE49-F238E27FC236}">
                  <a16:creationId xmlns:a16="http://schemas.microsoft.com/office/drawing/2014/main" id="{1ABD2C91-FA78-4AF4-9C0F-64A4C7B1B5BC}"/>
                </a:ext>
              </a:extLst>
            </p:cNvPr>
            <p:cNvPicPr>
              <a:picLocks noChangeAspect="1"/>
            </p:cNvPicPr>
            <p:nvPr/>
          </p:nvPicPr>
          <p:blipFill rotWithShape="1">
            <a:blip r:embed="rId3">
              <a:extLst>
                <a:ext uri="{28A0092B-C50C-407E-A947-70E740481C1C}">
                  <a14:useLocalDpi xmlns:a14="http://schemas.microsoft.com/office/drawing/2010/main" val="0"/>
                </a:ext>
              </a:extLst>
            </a:blip>
            <a:srcRect l="11678" r="21656"/>
            <a:stretch/>
          </p:blipFill>
          <p:spPr>
            <a:xfrm>
              <a:off x="1192174" y="3132857"/>
              <a:ext cx="642108" cy="642108"/>
            </a:xfrm>
            <a:prstGeom prst="ellipse">
              <a:avLst/>
            </a:prstGeom>
          </p:spPr>
        </p:pic>
        <p:grpSp>
          <p:nvGrpSpPr>
            <p:cNvPr id="1052" name="Gruppieren 1051">
              <a:extLst>
                <a:ext uri="{FF2B5EF4-FFF2-40B4-BE49-F238E27FC236}">
                  <a16:creationId xmlns:a16="http://schemas.microsoft.com/office/drawing/2014/main" id="{D6AA81C4-E341-4795-AD06-6FEDE103BFBE}"/>
                </a:ext>
              </a:extLst>
            </p:cNvPr>
            <p:cNvGrpSpPr/>
            <p:nvPr/>
          </p:nvGrpSpPr>
          <p:grpSpPr>
            <a:xfrm>
              <a:off x="-133039" y="4483666"/>
              <a:ext cx="1904760" cy="88897"/>
              <a:chOff x="-55732" y="4447267"/>
              <a:chExt cx="521033" cy="45784"/>
            </a:xfrm>
          </p:grpSpPr>
          <p:sp>
            <p:nvSpPr>
              <p:cNvPr id="1050" name="Rechteck: abgerundete Ecken 1049">
                <a:extLst>
                  <a:ext uri="{FF2B5EF4-FFF2-40B4-BE49-F238E27FC236}">
                    <a16:creationId xmlns:a16="http://schemas.microsoft.com/office/drawing/2014/main" id="{06F4E0B7-0C00-42A2-9C07-DB54B97478C1}"/>
                  </a:ext>
                </a:extLst>
              </p:cNvPr>
              <p:cNvSpPr/>
              <p:nvPr/>
            </p:nvSpPr>
            <p:spPr>
              <a:xfrm rot="5400000">
                <a:off x="181925" y="4209610"/>
                <a:ext cx="45719" cy="521033"/>
              </a:xfrm>
              <a:prstGeom prst="roundRect">
                <a:avLst>
                  <a:gd name="adj" fmla="val 50000"/>
                </a:avLst>
              </a:prstGeom>
              <a:solidFill>
                <a:srgbClr val="FFC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1" name="Rechteck: abgerundete Ecken 1050">
                <a:extLst>
                  <a:ext uri="{FF2B5EF4-FFF2-40B4-BE49-F238E27FC236}">
                    <a16:creationId xmlns:a16="http://schemas.microsoft.com/office/drawing/2014/main" id="{0BF6D003-6D44-4D35-97B6-729EDC627ABA}"/>
                  </a:ext>
                </a:extLst>
              </p:cNvPr>
              <p:cNvSpPr/>
              <p:nvPr/>
            </p:nvSpPr>
            <p:spPr>
              <a:xfrm rot="5400000">
                <a:off x="-22860" y="4416160"/>
                <a:ext cx="45719" cy="108064"/>
              </a:xfrm>
              <a:prstGeom prst="roundRect">
                <a:avLst>
                  <a:gd name="adj" fmla="val 50000"/>
                </a:avLst>
              </a:prstGeom>
              <a:solidFill>
                <a:srgbClr val="F55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54" name="Ellipse 1053">
              <a:extLst>
                <a:ext uri="{FF2B5EF4-FFF2-40B4-BE49-F238E27FC236}">
                  <a16:creationId xmlns:a16="http://schemas.microsoft.com/office/drawing/2014/main" id="{B87B5797-9EC2-45AE-B4FE-68D724CE00E8}"/>
                </a:ext>
              </a:extLst>
            </p:cNvPr>
            <p:cNvSpPr/>
            <p:nvPr/>
          </p:nvSpPr>
          <p:spPr>
            <a:xfrm>
              <a:off x="1616992" y="2989961"/>
              <a:ext cx="289269" cy="289269"/>
            </a:xfrm>
            <a:prstGeom prst="ellipse">
              <a:avLst/>
            </a:prstGeom>
            <a:solidFill>
              <a:schemeClr val="bg1"/>
            </a:solidFill>
            <a:ln>
              <a:solidFill>
                <a:srgbClr val="A3B0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6" name="Textfeld 205">
              <a:extLst>
                <a:ext uri="{FF2B5EF4-FFF2-40B4-BE49-F238E27FC236}">
                  <a16:creationId xmlns:a16="http://schemas.microsoft.com/office/drawing/2014/main" id="{D4041180-2D08-44BB-A8FA-1F668BAA9718}"/>
                </a:ext>
              </a:extLst>
            </p:cNvPr>
            <p:cNvSpPr txBox="1"/>
            <p:nvPr/>
          </p:nvSpPr>
          <p:spPr>
            <a:xfrm>
              <a:off x="-221482" y="3152107"/>
              <a:ext cx="1103910" cy="307777"/>
            </a:xfrm>
            <a:prstGeom prst="rect">
              <a:avLst/>
            </a:prstGeom>
            <a:noFill/>
          </p:spPr>
          <p:txBody>
            <a:bodyPr wrap="square">
              <a:spAutoFit/>
            </a:bodyPr>
            <a:lstStyle/>
            <a:p>
              <a:r>
                <a:rPr lang="de-DE" sz="1400" dirty="0" err="1">
                  <a:latin typeface="Segoe UI Semibold" panose="020B0702040204020203" pitchFamily="34" charset="0"/>
                  <a:cs typeface="Segoe UI Semibold" panose="020B0702040204020203" pitchFamily="34" charset="0"/>
                </a:rPr>
                <a:t>Product</a:t>
              </a:r>
              <a:r>
                <a:rPr lang="de-DE" sz="1400" dirty="0">
                  <a:latin typeface="Segoe UI Semibold" panose="020B0702040204020203" pitchFamily="34" charset="0"/>
                  <a:cs typeface="Segoe UI Semibold" panose="020B0702040204020203" pitchFamily="34" charset="0"/>
                </a:rPr>
                <a:t> A</a:t>
              </a:r>
              <a:endParaRPr lang="de-DE" sz="1400" dirty="0"/>
            </a:p>
          </p:txBody>
        </p:sp>
        <p:sp>
          <p:nvSpPr>
            <p:cNvPr id="207" name="Textfeld 206">
              <a:extLst>
                <a:ext uri="{FF2B5EF4-FFF2-40B4-BE49-F238E27FC236}">
                  <a16:creationId xmlns:a16="http://schemas.microsoft.com/office/drawing/2014/main" id="{CD6AE4CF-9807-482D-8CF9-BDDD0141D8DA}"/>
                </a:ext>
              </a:extLst>
            </p:cNvPr>
            <p:cNvSpPr txBox="1"/>
            <p:nvPr/>
          </p:nvSpPr>
          <p:spPr>
            <a:xfrm>
              <a:off x="-221482" y="3372838"/>
              <a:ext cx="1103910" cy="261610"/>
            </a:xfrm>
            <a:prstGeom prst="rect">
              <a:avLst/>
            </a:prstGeom>
            <a:noFill/>
          </p:spPr>
          <p:txBody>
            <a:bodyPr wrap="square">
              <a:spAutoFit/>
            </a:bodyPr>
            <a:lstStyle/>
            <a:p>
              <a:r>
                <a:rPr lang="de-DE" sz="1050" dirty="0">
                  <a:solidFill>
                    <a:srgbClr val="A3B0C3"/>
                  </a:solidFill>
                  <a:latin typeface="Segoe UI Semibold" panose="020B0702040204020203" pitchFamily="34" charset="0"/>
                  <a:cs typeface="Segoe UI Semibold" panose="020B0702040204020203" pitchFamily="34" charset="0"/>
                </a:rPr>
                <a:t>1532</a:t>
              </a:r>
              <a:endParaRPr lang="de-DE" sz="1050" dirty="0">
                <a:solidFill>
                  <a:srgbClr val="A3B0C3"/>
                </a:solidFill>
              </a:endParaRPr>
            </a:p>
          </p:txBody>
        </p:sp>
        <p:sp>
          <p:nvSpPr>
            <p:cNvPr id="208" name="Textfeld 207">
              <a:extLst>
                <a:ext uri="{FF2B5EF4-FFF2-40B4-BE49-F238E27FC236}">
                  <a16:creationId xmlns:a16="http://schemas.microsoft.com/office/drawing/2014/main" id="{BF321A59-92C3-491D-95AF-AA5A0A04FF50}"/>
                </a:ext>
              </a:extLst>
            </p:cNvPr>
            <p:cNvSpPr txBox="1"/>
            <p:nvPr/>
          </p:nvSpPr>
          <p:spPr>
            <a:xfrm>
              <a:off x="-221482" y="3603391"/>
              <a:ext cx="1103910" cy="261610"/>
            </a:xfrm>
            <a:prstGeom prst="rect">
              <a:avLst/>
            </a:prstGeom>
            <a:noFill/>
          </p:spPr>
          <p:txBody>
            <a:bodyPr wrap="square">
              <a:spAutoFit/>
            </a:bodyPr>
            <a:lstStyle/>
            <a:p>
              <a:r>
                <a:rPr lang="de-DE" sz="1050" dirty="0">
                  <a:solidFill>
                    <a:srgbClr val="075DF0"/>
                  </a:solidFill>
                  <a:latin typeface="Segoe UI Semibold" panose="020B0702040204020203" pitchFamily="34" charset="0"/>
                  <a:cs typeface="Segoe UI Semibold" panose="020B0702040204020203" pitchFamily="34" charset="0"/>
                </a:rPr>
                <a:t>A1</a:t>
              </a:r>
              <a:endParaRPr lang="de-DE" sz="1050" dirty="0">
                <a:solidFill>
                  <a:srgbClr val="075DF0"/>
                </a:solidFill>
              </a:endParaRPr>
            </a:p>
          </p:txBody>
        </p:sp>
        <p:sp>
          <p:nvSpPr>
            <p:cNvPr id="210" name="Textfeld 209">
              <a:extLst>
                <a:ext uri="{FF2B5EF4-FFF2-40B4-BE49-F238E27FC236}">
                  <a16:creationId xmlns:a16="http://schemas.microsoft.com/office/drawing/2014/main" id="{5786C5ED-A8C9-4A90-B723-E4C73A9C82F0}"/>
                </a:ext>
              </a:extLst>
            </p:cNvPr>
            <p:cNvSpPr txBox="1"/>
            <p:nvPr/>
          </p:nvSpPr>
          <p:spPr>
            <a:xfrm>
              <a:off x="-221482" y="4141644"/>
              <a:ext cx="945162" cy="261610"/>
            </a:xfrm>
            <a:prstGeom prst="rect">
              <a:avLst/>
            </a:prstGeom>
            <a:noFill/>
          </p:spPr>
          <p:txBody>
            <a:bodyPr wrap="square">
              <a:spAutoFit/>
            </a:bodyPr>
            <a:lstStyle/>
            <a:p>
              <a:r>
                <a:rPr lang="de-DE" sz="1050" dirty="0">
                  <a:solidFill>
                    <a:srgbClr val="A3B0C3"/>
                  </a:solidFill>
                  <a:latin typeface="Segoe UI Semibold" panose="020B0702040204020203" pitchFamily="34" charset="0"/>
                  <a:cs typeface="Segoe UI Semibold" panose="020B0702040204020203" pitchFamily="34" charset="0"/>
                </a:rPr>
                <a:t>On </a:t>
              </a:r>
              <a:r>
                <a:rPr lang="de-DE" sz="1050" dirty="0" err="1">
                  <a:solidFill>
                    <a:srgbClr val="A3B0C3"/>
                  </a:solidFill>
                  <a:latin typeface="Segoe UI Semibold" panose="020B0702040204020203" pitchFamily="34" charset="0"/>
                  <a:cs typeface="Segoe UI Semibold" panose="020B0702040204020203" pitchFamily="34" charset="0"/>
                </a:rPr>
                <a:t>Shelf</a:t>
              </a:r>
              <a:r>
                <a:rPr lang="de-DE" sz="1050" dirty="0">
                  <a:solidFill>
                    <a:srgbClr val="A3B0C3"/>
                  </a:solidFill>
                  <a:latin typeface="Segoe UI Semibold" panose="020B0702040204020203" pitchFamily="34" charset="0"/>
                  <a:cs typeface="Segoe UI Semibold" panose="020B0702040204020203" pitchFamily="34" charset="0"/>
                </a:rPr>
                <a:t>:</a:t>
              </a:r>
              <a:endParaRPr lang="de-DE" sz="1050" dirty="0">
                <a:solidFill>
                  <a:srgbClr val="A3B0C3"/>
                </a:solidFill>
              </a:endParaRPr>
            </a:p>
          </p:txBody>
        </p:sp>
        <p:sp>
          <p:nvSpPr>
            <p:cNvPr id="211" name="Textfeld 210">
              <a:extLst>
                <a:ext uri="{FF2B5EF4-FFF2-40B4-BE49-F238E27FC236}">
                  <a16:creationId xmlns:a16="http://schemas.microsoft.com/office/drawing/2014/main" id="{260964CB-D377-4AD2-8FFB-70BC18E33B73}"/>
                </a:ext>
              </a:extLst>
            </p:cNvPr>
            <p:cNvSpPr txBox="1"/>
            <p:nvPr/>
          </p:nvSpPr>
          <p:spPr>
            <a:xfrm>
              <a:off x="473629" y="4141644"/>
              <a:ext cx="1317188" cy="253916"/>
            </a:xfrm>
            <a:prstGeom prst="rect">
              <a:avLst/>
            </a:prstGeom>
            <a:noFill/>
          </p:spPr>
          <p:txBody>
            <a:bodyPr wrap="square">
              <a:spAutoFit/>
            </a:bodyPr>
            <a:lstStyle/>
            <a:p>
              <a:r>
                <a:rPr lang="de-DE" sz="1050" dirty="0">
                  <a:solidFill>
                    <a:srgbClr val="0899F0"/>
                  </a:solidFill>
                  <a:latin typeface="Segoe UI Semibold" panose="020B0702040204020203" pitchFamily="34" charset="0"/>
                  <a:cs typeface="Segoe UI Semibold" panose="020B0702040204020203" pitchFamily="34" charset="0"/>
                </a:rPr>
                <a:t>12/253 </a:t>
              </a:r>
              <a:r>
                <a:rPr lang="de-DE" sz="1050" dirty="0" err="1">
                  <a:solidFill>
                    <a:srgbClr val="0899F0"/>
                  </a:solidFill>
                  <a:latin typeface="Segoe UI Semibold" panose="020B0702040204020203" pitchFamily="34" charset="0"/>
                  <a:cs typeface="Segoe UI Semibold" panose="020B0702040204020203" pitchFamily="34" charset="0"/>
                </a:rPr>
                <a:t>items</a:t>
              </a:r>
              <a:endParaRPr lang="de-DE" sz="1050" dirty="0">
                <a:solidFill>
                  <a:srgbClr val="0899F0"/>
                </a:solidFill>
              </a:endParaRPr>
            </a:p>
          </p:txBody>
        </p:sp>
        <p:sp>
          <p:nvSpPr>
            <p:cNvPr id="212" name="Textfeld 211">
              <a:extLst>
                <a:ext uri="{FF2B5EF4-FFF2-40B4-BE49-F238E27FC236}">
                  <a16:creationId xmlns:a16="http://schemas.microsoft.com/office/drawing/2014/main" id="{9429D9BB-B4C3-4F2E-9A4E-095042DA719C}"/>
                </a:ext>
              </a:extLst>
            </p:cNvPr>
            <p:cNvSpPr txBox="1"/>
            <p:nvPr/>
          </p:nvSpPr>
          <p:spPr>
            <a:xfrm>
              <a:off x="-221482" y="4745371"/>
              <a:ext cx="945162" cy="261610"/>
            </a:xfrm>
            <a:prstGeom prst="rect">
              <a:avLst/>
            </a:prstGeom>
            <a:noFill/>
          </p:spPr>
          <p:txBody>
            <a:bodyPr wrap="square">
              <a:spAutoFit/>
            </a:bodyPr>
            <a:lstStyle/>
            <a:p>
              <a:r>
                <a:rPr lang="de-DE" sz="1050" dirty="0">
                  <a:solidFill>
                    <a:srgbClr val="A3B0C3"/>
                  </a:solidFill>
                  <a:latin typeface="Segoe UI Semibold" panose="020B0702040204020203" pitchFamily="34" charset="0"/>
                  <a:cs typeface="Segoe UI Semibold" panose="020B0702040204020203" pitchFamily="34" charset="0"/>
                </a:rPr>
                <a:t>Sold:</a:t>
              </a:r>
              <a:endParaRPr lang="de-DE" sz="1050" dirty="0">
                <a:solidFill>
                  <a:srgbClr val="A3B0C3"/>
                </a:solidFill>
              </a:endParaRPr>
            </a:p>
          </p:txBody>
        </p:sp>
        <p:sp>
          <p:nvSpPr>
            <p:cNvPr id="213" name="Textfeld 212">
              <a:extLst>
                <a:ext uri="{FF2B5EF4-FFF2-40B4-BE49-F238E27FC236}">
                  <a16:creationId xmlns:a16="http://schemas.microsoft.com/office/drawing/2014/main" id="{3B3A879F-B6C3-4844-91F8-CA5B7E3600E3}"/>
                </a:ext>
              </a:extLst>
            </p:cNvPr>
            <p:cNvSpPr txBox="1"/>
            <p:nvPr/>
          </p:nvSpPr>
          <p:spPr>
            <a:xfrm>
              <a:off x="214051" y="4745371"/>
              <a:ext cx="1317188" cy="253916"/>
            </a:xfrm>
            <a:prstGeom prst="rect">
              <a:avLst/>
            </a:prstGeom>
            <a:noFill/>
          </p:spPr>
          <p:txBody>
            <a:bodyPr wrap="square">
              <a:spAutoFit/>
            </a:bodyPr>
            <a:lstStyle/>
            <a:p>
              <a:r>
                <a:rPr lang="de-DE" sz="1050" dirty="0">
                  <a:solidFill>
                    <a:srgbClr val="0899F0"/>
                  </a:solidFill>
                  <a:latin typeface="Segoe UI Semibold" panose="020B0702040204020203" pitchFamily="34" charset="0"/>
                  <a:cs typeface="Segoe UI Semibold" panose="020B0702040204020203" pitchFamily="34" charset="0"/>
                </a:rPr>
                <a:t>22 </a:t>
              </a:r>
              <a:r>
                <a:rPr lang="de-DE" sz="1050" dirty="0" err="1">
                  <a:solidFill>
                    <a:srgbClr val="0899F0"/>
                  </a:solidFill>
                  <a:latin typeface="Segoe UI Semibold" panose="020B0702040204020203" pitchFamily="34" charset="0"/>
                  <a:cs typeface="Segoe UI Semibold" panose="020B0702040204020203" pitchFamily="34" charset="0"/>
                </a:rPr>
                <a:t>sold</a:t>
              </a:r>
              <a:endParaRPr lang="de-DE" sz="1050" dirty="0">
                <a:solidFill>
                  <a:srgbClr val="0899F0"/>
                </a:solidFill>
              </a:endParaRPr>
            </a:p>
          </p:txBody>
        </p:sp>
        <p:sp>
          <p:nvSpPr>
            <p:cNvPr id="214" name="Rechteck: abgerundete Ecken 213">
              <a:extLst>
                <a:ext uri="{FF2B5EF4-FFF2-40B4-BE49-F238E27FC236}">
                  <a16:creationId xmlns:a16="http://schemas.microsoft.com/office/drawing/2014/main" id="{444FF118-2060-4838-BA88-FB656C56C712}"/>
                </a:ext>
              </a:extLst>
            </p:cNvPr>
            <p:cNvSpPr/>
            <p:nvPr/>
          </p:nvSpPr>
          <p:spPr>
            <a:xfrm rot="5400000">
              <a:off x="989817" y="5125867"/>
              <a:ext cx="386453" cy="1242905"/>
            </a:xfrm>
            <a:prstGeom prst="roundRect">
              <a:avLst>
                <a:gd name="adj" fmla="val 50000"/>
              </a:avLst>
            </a:prstGeom>
            <a:solidFill>
              <a:srgbClr val="E6E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5" name="Rechteck: abgerundete Ecken 214">
              <a:extLst>
                <a:ext uri="{FF2B5EF4-FFF2-40B4-BE49-F238E27FC236}">
                  <a16:creationId xmlns:a16="http://schemas.microsoft.com/office/drawing/2014/main" id="{4B5FAED9-39D4-4B28-BCE5-6ABC44FC48BA}"/>
                </a:ext>
              </a:extLst>
            </p:cNvPr>
            <p:cNvSpPr/>
            <p:nvPr/>
          </p:nvSpPr>
          <p:spPr>
            <a:xfrm rot="5400000">
              <a:off x="-74312" y="5453309"/>
              <a:ext cx="386453" cy="588022"/>
            </a:xfrm>
            <a:prstGeom prst="roundRect">
              <a:avLst>
                <a:gd name="adj" fmla="val 20685"/>
              </a:avLst>
            </a:prstGeom>
            <a:solidFill>
              <a:schemeClr val="bg1"/>
            </a:solidFill>
            <a:ln>
              <a:solidFill>
                <a:srgbClr val="E6ECF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de-DE" dirty="0">
                <a:solidFill>
                  <a:srgbClr val="075DF0"/>
                </a:solidFill>
              </a:endParaRPr>
            </a:p>
          </p:txBody>
        </p:sp>
        <p:sp>
          <p:nvSpPr>
            <p:cNvPr id="216" name="Textfeld 215">
              <a:extLst>
                <a:ext uri="{FF2B5EF4-FFF2-40B4-BE49-F238E27FC236}">
                  <a16:creationId xmlns:a16="http://schemas.microsoft.com/office/drawing/2014/main" id="{9909434B-1FF6-4E72-83EC-C869E98B4632}"/>
                </a:ext>
              </a:extLst>
            </p:cNvPr>
            <p:cNvSpPr txBox="1"/>
            <p:nvPr/>
          </p:nvSpPr>
          <p:spPr>
            <a:xfrm>
              <a:off x="-221482" y="5300177"/>
              <a:ext cx="945162" cy="261610"/>
            </a:xfrm>
            <a:prstGeom prst="rect">
              <a:avLst/>
            </a:prstGeom>
            <a:noFill/>
          </p:spPr>
          <p:txBody>
            <a:bodyPr wrap="square">
              <a:spAutoFit/>
            </a:bodyPr>
            <a:lstStyle/>
            <a:p>
              <a:r>
                <a:rPr lang="de-DE" sz="1050" dirty="0" err="1">
                  <a:solidFill>
                    <a:srgbClr val="A3B0C3"/>
                  </a:solidFill>
                  <a:latin typeface="Segoe UI Semibold" panose="020B0702040204020203" pitchFamily="34" charset="0"/>
                  <a:cs typeface="Segoe UI Semibold" panose="020B0702040204020203" pitchFamily="34" charset="0"/>
                </a:rPr>
                <a:t>Qty</a:t>
              </a:r>
              <a:endParaRPr lang="de-DE" sz="1050" dirty="0">
                <a:solidFill>
                  <a:srgbClr val="A3B0C3"/>
                </a:solidFill>
              </a:endParaRPr>
            </a:p>
          </p:txBody>
        </p:sp>
        <p:sp>
          <p:nvSpPr>
            <p:cNvPr id="217" name="Textfeld 216">
              <a:extLst>
                <a:ext uri="{FF2B5EF4-FFF2-40B4-BE49-F238E27FC236}">
                  <a16:creationId xmlns:a16="http://schemas.microsoft.com/office/drawing/2014/main" id="{94316578-F0CA-4D4B-A1AB-871A8177F037}"/>
                </a:ext>
              </a:extLst>
            </p:cNvPr>
            <p:cNvSpPr txBox="1"/>
            <p:nvPr/>
          </p:nvSpPr>
          <p:spPr>
            <a:xfrm>
              <a:off x="-221482" y="4949124"/>
              <a:ext cx="945162" cy="261610"/>
            </a:xfrm>
            <a:prstGeom prst="rect">
              <a:avLst/>
            </a:prstGeom>
            <a:noFill/>
          </p:spPr>
          <p:txBody>
            <a:bodyPr wrap="square">
              <a:spAutoFit/>
            </a:bodyPr>
            <a:lstStyle/>
            <a:p>
              <a:r>
                <a:rPr lang="de-DE" sz="1050" dirty="0">
                  <a:solidFill>
                    <a:srgbClr val="A3B0C3"/>
                  </a:solidFill>
                  <a:latin typeface="Segoe UI Semibold" panose="020B0702040204020203" pitchFamily="34" charset="0"/>
                  <a:cs typeface="Segoe UI Semibold" panose="020B0702040204020203" pitchFamily="34" charset="0"/>
                </a:rPr>
                <a:t>Price:</a:t>
              </a:r>
              <a:endParaRPr lang="de-DE" sz="1050" dirty="0">
                <a:solidFill>
                  <a:srgbClr val="A3B0C3"/>
                </a:solidFill>
              </a:endParaRPr>
            </a:p>
          </p:txBody>
        </p:sp>
        <p:sp>
          <p:nvSpPr>
            <p:cNvPr id="218" name="Textfeld 217">
              <a:extLst>
                <a:ext uri="{FF2B5EF4-FFF2-40B4-BE49-F238E27FC236}">
                  <a16:creationId xmlns:a16="http://schemas.microsoft.com/office/drawing/2014/main" id="{112DF86D-DD94-4437-A735-DA74BBACAC57}"/>
                </a:ext>
              </a:extLst>
            </p:cNvPr>
            <p:cNvSpPr txBox="1"/>
            <p:nvPr/>
          </p:nvSpPr>
          <p:spPr>
            <a:xfrm>
              <a:off x="214051" y="4949124"/>
              <a:ext cx="1317188" cy="253916"/>
            </a:xfrm>
            <a:prstGeom prst="rect">
              <a:avLst/>
            </a:prstGeom>
            <a:noFill/>
          </p:spPr>
          <p:txBody>
            <a:bodyPr wrap="square">
              <a:spAutoFit/>
            </a:bodyPr>
            <a:lstStyle/>
            <a:p>
              <a:r>
                <a:rPr lang="de-DE" sz="1050" dirty="0">
                  <a:solidFill>
                    <a:srgbClr val="0899F0"/>
                  </a:solidFill>
                  <a:latin typeface="Segoe UI Semibold" panose="020B0702040204020203" pitchFamily="34" charset="0"/>
                  <a:cs typeface="Segoe UI Semibold" panose="020B0702040204020203" pitchFamily="34" charset="0"/>
                </a:rPr>
                <a:t>5.24 EUR</a:t>
              </a:r>
              <a:endParaRPr lang="de-DE" sz="1050" dirty="0">
                <a:solidFill>
                  <a:srgbClr val="0899F0"/>
                </a:solidFill>
              </a:endParaRPr>
            </a:p>
          </p:txBody>
        </p:sp>
      </p:grpSp>
      <p:sp>
        <p:nvSpPr>
          <p:cNvPr id="26" name="Rechteck: abgerundete Ecken 25">
            <a:extLst>
              <a:ext uri="{FF2B5EF4-FFF2-40B4-BE49-F238E27FC236}">
                <a16:creationId xmlns:a16="http://schemas.microsoft.com/office/drawing/2014/main" id="{EC5DFC6C-C422-4EC3-8DD7-136EAC6CC765}"/>
              </a:ext>
            </a:extLst>
          </p:cNvPr>
          <p:cNvSpPr/>
          <p:nvPr/>
        </p:nvSpPr>
        <p:spPr>
          <a:xfrm>
            <a:off x="-3160903" y="5281250"/>
            <a:ext cx="624185" cy="942188"/>
          </a:xfrm>
          <a:prstGeom prst="roundRect">
            <a:avLst>
              <a:gd name="adj" fmla="val 20291"/>
            </a:avLst>
          </a:prstGeom>
          <a:solidFill>
            <a:srgbClr val="F9C5C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abgerundete Ecken 26">
            <a:extLst>
              <a:ext uri="{FF2B5EF4-FFF2-40B4-BE49-F238E27FC236}">
                <a16:creationId xmlns:a16="http://schemas.microsoft.com/office/drawing/2014/main" id="{017F9F75-A653-4FD5-A0E9-1371C3CD44B9}"/>
              </a:ext>
            </a:extLst>
          </p:cNvPr>
          <p:cNvSpPr/>
          <p:nvPr/>
        </p:nvSpPr>
        <p:spPr>
          <a:xfrm>
            <a:off x="-2465335" y="5281250"/>
            <a:ext cx="624185" cy="942188"/>
          </a:xfrm>
          <a:prstGeom prst="roundRect">
            <a:avLst>
              <a:gd name="adj" fmla="val 20291"/>
            </a:avLst>
          </a:prstGeom>
          <a:solidFill>
            <a:srgbClr val="ABE7D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abgerundete Ecken 27">
            <a:extLst>
              <a:ext uri="{FF2B5EF4-FFF2-40B4-BE49-F238E27FC236}">
                <a16:creationId xmlns:a16="http://schemas.microsoft.com/office/drawing/2014/main" id="{5DA07222-AC6F-4FA4-9634-DD2387D8439A}"/>
              </a:ext>
            </a:extLst>
          </p:cNvPr>
          <p:cNvSpPr/>
          <p:nvPr/>
        </p:nvSpPr>
        <p:spPr>
          <a:xfrm>
            <a:off x="-1769767" y="5281250"/>
            <a:ext cx="624185" cy="942188"/>
          </a:xfrm>
          <a:prstGeom prst="roundRect">
            <a:avLst>
              <a:gd name="adj" fmla="val 20291"/>
            </a:avLst>
          </a:prstGeom>
          <a:solidFill>
            <a:srgbClr val="D5DFE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abgerundete Ecken 28">
            <a:extLst>
              <a:ext uri="{FF2B5EF4-FFF2-40B4-BE49-F238E27FC236}">
                <a16:creationId xmlns:a16="http://schemas.microsoft.com/office/drawing/2014/main" id="{3F65797C-F8B8-4C3D-B6E1-9C1CB78BA8A1}"/>
              </a:ext>
            </a:extLst>
          </p:cNvPr>
          <p:cNvSpPr/>
          <p:nvPr/>
        </p:nvSpPr>
        <p:spPr>
          <a:xfrm>
            <a:off x="-1074200" y="5281250"/>
            <a:ext cx="624185" cy="942188"/>
          </a:xfrm>
          <a:prstGeom prst="roundRect">
            <a:avLst>
              <a:gd name="adj" fmla="val 20291"/>
            </a:avLst>
          </a:prstGeom>
          <a:solidFill>
            <a:srgbClr val="F6DD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8112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hteck 52">
            <a:extLst>
              <a:ext uri="{FF2B5EF4-FFF2-40B4-BE49-F238E27FC236}">
                <a16:creationId xmlns:a16="http://schemas.microsoft.com/office/drawing/2014/main" id="{7B3FB343-5F6C-4300-A3E6-D2C62DBE4AC2}"/>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a:extLst>
              <a:ext uri="{FF2B5EF4-FFF2-40B4-BE49-F238E27FC236}">
                <a16:creationId xmlns:a16="http://schemas.microsoft.com/office/drawing/2014/main" id="{0FC3C60C-FC14-43B3-AD1C-64183E45953C}"/>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Rechteck 1">
            <a:extLst>
              <a:ext uri="{FF2B5EF4-FFF2-40B4-BE49-F238E27FC236}">
                <a16:creationId xmlns:a16="http://schemas.microsoft.com/office/drawing/2014/main" id="{94662EB6-D803-434D-8B8E-E9C722A05AD1}"/>
              </a:ext>
            </a:extLst>
          </p:cNvPr>
          <p:cNvSpPr/>
          <p:nvPr/>
        </p:nvSpPr>
        <p:spPr>
          <a:xfrm>
            <a:off x="0" y="6460761"/>
            <a:ext cx="12192000" cy="3972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err="1">
                <a:latin typeface="Segoe UI Semibold" panose="020B0702040204020203" pitchFamily="34" charset="0"/>
                <a:cs typeface="Segoe UI Semibold" panose="020B0702040204020203" pitchFamily="34" charset="0"/>
              </a:rPr>
              <a:t>Define</a:t>
            </a:r>
            <a:r>
              <a:rPr lang="de-DE" dirty="0">
                <a:latin typeface="Segoe UI Semibold" panose="020B0702040204020203" pitchFamily="34" charset="0"/>
                <a:cs typeface="Segoe UI Semibold" panose="020B0702040204020203" pitchFamily="34" charset="0"/>
              </a:rPr>
              <a:t> </a:t>
            </a:r>
            <a:r>
              <a:rPr lang="de-DE" dirty="0" err="1">
                <a:latin typeface="Segoe UI Semibold" panose="020B0702040204020203" pitchFamily="34" charset="0"/>
                <a:cs typeface="Segoe UI Semibold" panose="020B0702040204020203" pitchFamily="34" charset="0"/>
              </a:rPr>
              <a:t>your</a:t>
            </a:r>
            <a:r>
              <a:rPr lang="de-DE" dirty="0">
                <a:latin typeface="Segoe UI Semibold" panose="020B0702040204020203" pitchFamily="34" charset="0"/>
                <a:cs typeface="Segoe UI Semibold" panose="020B0702040204020203" pitchFamily="34" charset="0"/>
              </a:rPr>
              <a:t> Data Model</a:t>
            </a:r>
          </a:p>
        </p:txBody>
      </p:sp>
      <p:pic>
        <p:nvPicPr>
          <p:cNvPr id="29" name="Grafik 28">
            <a:extLst>
              <a:ext uri="{FF2B5EF4-FFF2-40B4-BE49-F238E27FC236}">
                <a16:creationId xmlns:a16="http://schemas.microsoft.com/office/drawing/2014/main" id="{FFE3737D-6B0F-45DC-8C87-29BFA37226D6}"/>
              </a:ext>
            </a:extLst>
          </p:cNvPr>
          <p:cNvPicPr>
            <a:picLocks noChangeAspect="1"/>
          </p:cNvPicPr>
          <p:nvPr/>
        </p:nvPicPr>
        <p:blipFill>
          <a:blip r:embed="rId2"/>
          <a:stretch>
            <a:fillRect/>
          </a:stretch>
        </p:blipFill>
        <p:spPr>
          <a:xfrm>
            <a:off x="181965" y="6477005"/>
            <a:ext cx="196285" cy="327970"/>
          </a:xfrm>
          <a:prstGeom prst="rect">
            <a:avLst/>
          </a:prstGeom>
        </p:spPr>
      </p:pic>
      <p:graphicFrame>
        <p:nvGraphicFramePr>
          <p:cNvPr id="30" name="Tabelle 29">
            <a:extLst>
              <a:ext uri="{FF2B5EF4-FFF2-40B4-BE49-F238E27FC236}">
                <a16:creationId xmlns:a16="http://schemas.microsoft.com/office/drawing/2014/main" id="{A142A46F-3B34-47D0-BCFB-6A169AEA739C}"/>
              </a:ext>
            </a:extLst>
          </p:cNvPr>
          <p:cNvGraphicFramePr>
            <a:graphicFrameLocks noGrp="1"/>
          </p:cNvGraphicFramePr>
          <p:nvPr>
            <p:extLst>
              <p:ext uri="{D42A27DB-BD31-4B8C-83A1-F6EECF244321}">
                <p14:modId xmlns:p14="http://schemas.microsoft.com/office/powerpoint/2010/main" val="1775245102"/>
              </p:ext>
            </p:extLst>
          </p:nvPr>
        </p:nvGraphicFramePr>
        <p:xfrm>
          <a:off x="6563519" y="452399"/>
          <a:ext cx="1524000" cy="571500"/>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3985738723"/>
                    </a:ext>
                  </a:extLst>
                </a:gridCol>
                <a:gridCol w="762000">
                  <a:extLst>
                    <a:ext uri="{9D8B030D-6E8A-4147-A177-3AD203B41FA5}">
                      <a16:colId xmlns:a16="http://schemas.microsoft.com/office/drawing/2014/main" val="1438106545"/>
                    </a:ext>
                  </a:extLst>
                </a:gridCol>
              </a:tblGrid>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ID</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Name</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extLst>
                  <a:ext uri="{0D108BD9-81ED-4DB2-BD59-A6C34878D82A}">
                    <a16:rowId xmlns:a16="http://schemas.microsoft.com/office/drawing/2014/main" val="3118699722"/>
                  </a:ext>
                </a:extLst>
              </a:tr>
              <a:tr h="190500">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tc>
                  <a:txBody>
                    <a:bodyPr/>
                    <a:lstStyle/>
                    <a:p>
                      <a:pPr algn="l" fontAlgn="b"/>
                      <a:r>
                        <a:rPr lang="de-DE" sz="1100" u="none" strike="noStrike" dirty="0">
                          <a:effectLst/>
                          <a:latin typeface="Segoe UI" panose="020B0502040204020203" pitchFamily="34" charset="0"/>
                          <a:cs typeface="Segoe UI" panose="020B0502040204020203" pitchFamily="34" charset="0"/>
                        </a:rPr>
                        <a:t>Area A</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385836289"/>
                  </a:ext>
                </a:extLst>
              </a:tr>
              <a:tr h="190500">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tc>
                  <a:txBody>
                    <a:bodyPr/>
                    <a:lstStyle/>
                    <a:p>
                      <a:pPr algn="l" fontAlgn="b"/>
                      <a:r>
                        <a:rPr lang="de-DE" sz="1100" u="none" strike="noStrike" dirty="0">
                          <a:effectLst/>
                          <a:latin typeface="Segoe UI" panose="020B0502040204020203" pitchFamily="34" charset="0"/>
                          <a:cs typeface="Segoe UI" panose="020B0502040204020203" pitchFamily="34" charset="0"/>
                        </a:rPr>
                        <a:t>Area B</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1038614774"/>
                  </a:ext>
                </a:extLst>
              </a:tr>
            </a:tbl>
          </a:graphicData>
        </a:graphic>
      </p:graphicFrame>
      <p:graphicFrame>
        <p:nvGraphicFramePr>
          <p:cNvPr id="32" name="Tabelle 31">
            <a:extLst>
              <a:ext uri="{FF2B5EF4-FFF2-40B4-BE49-F238E27FC236}">
                <a16:creationId xmlns:a16="http://schemas.microsoft.com/office/drawing/2014/main" id="{DEEBFB5A-8680-45D7-826D-A0BDB8C12E26}"/>
              </a:ext>
            </a:extLst>
          </p:cNvPr>
          <p:cNvGraphicFramePr>
            <a:graphicFrameLocks noGrp="1"/>
          </p:cNvGraphicFramePr>
          <p:nvPr>
            <p:extLst>
              <p:ext uri="{D42A27DB-BD31-4B8C-83A1-F6EECF244321}">
                <p14:modId xmlns:p14="http://schemas.microsoft.com/office/powerpoint/2010/main" val="3567777498"/>
              </p:ext>
            </p:extLst>
          </p:nvPr>
        </p:nvGraphicFramePr>
        <p:xfrm>
          <a:off x="8647044" y="452399"/>
          <a:ext cx="3048000" cy="2476500"/>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1020671905"/>
                    </a:ext>
                  </a:extLst>
                </a:gridCol>
                <a:gridCol w="762000">
                  <a:extLst>
                    <a:ext uri="{9D8B030D-6E8A-4147-A177-3AD203B41FA5}">
                      <a16:colId xmlns:a16="http://schemas.microsoft.com/office/drawing/2014/main" val="1124170891"/>
                    </a:ext>
                  </a:extLst>
                </a:gridCol>
                <a:gridCol w="762000">
                  <a:extLst>
                    <a:ext uri="{9D8B030D-6E8A-4147-A177-3AD203B41FA5}">
                      <a16:colId xmlns:a16="http://schemas.microsoft.com/office/drawing/2014/main" val="1749277196"/>
                    </a:ext>
                  </a:extLst>
                </a:gridCol>
                <a:gridCol w="762000">
                  <a:extLst>
                    <a:ext uri="{9D8B030D-6E8A-4147-A177-3AD203B41FA5}">
                      <a16:colId xmlns:a16="http://schemas.microsoft.com/office/drawing/2014/main" val="293178088"/>
                    </a:ext>
                  </a:extLst>
                </a:gridCol>
              </a:tblGrid>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ID</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a:solidFill>
                            <a:schemeClr val="bg1"/>
                          </a:solidFill>
                          <a:effectLst/>
                          <a:latin typeface="Segoe UI" panose="020B0502040204020203" pitchFamily="34" charset="0"/>
                          <a:cs typeface="Segoe UI" panose="020B0502040204020203" pitchFamily="34" charset="0"/>
                        </a:rPr>
                        <a:t>Shelf</a:t>
                      </a:r>
                      <a:endParaRPr lang="de-DE" sz="1100" b="1"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a:solidFill>
                            <a:schemeClr val="bg1"/>
                          </a:solidFill>
                          <a:effectLst/>
                          <a:latin typeface="Segoe UI" panose="020B0502040204020203" pitchFamily="34" charset="0"/>
                          <a:cs typeface="Segoe UI" panose="020B0502040204020203" pitchFamily="34" charset="0"/>
                        </a:rPr>
                        <a:t>Capacity</a:t>
                      </a:r>
                      <a:endParaRPr lang="de-DE" sz="1100" b="1"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Area</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extLst>
                  <a:ext uri="{0D108BD9-81ED-4DB2-BD59-A6C34878D82A}">
                    <a16:rowId xmlns:a16="http://schemas.microsoft.com/office/drawing/2014/main" val="3409182901"/>
                  </a:ext>
                </a:extLst>
              </a:tr>
              <a:tr h="190500">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dirty="0">
                          <a:effectLst/>
                          <a:latin typeface="Segoe UI" panose="020B0502040204020203" pitchFamily="34" charset="0"/>
                          <a:cs typeface="Segoe UI" panose="020B0502040204020203" pitchFamily="34" charset="0"/>
                        </a:rPr>
                        <a:t>A1</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120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2539265490"/>
                  </a:ext>
                </a:extLst>
              </a:tr>
              <a:tr h="190500">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A2</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effectLst/>
                          <a:latin typeface="Segoe UI" panose="020B0502040204020203" pitchFamily="34" charset="0"/>
                          <a:cs typeface="Segoe UI" panose="020B0502040204020203" pitchFamily="34" charset="0"/>
                        </a:rPr>
                        <a:t>120</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3775762230"/>
                  </a:ext>
                </a:extLst>
              </a:tr>
              <a:tr h="190500">
                <a:tc>
                  <a:txBody>
                    <a:bodyPr/>
                    <a:lstStyle/>
                    <a:p>
                      <a:pPr algn="r" fontAlgn="b"/>
                      <a:r>
                        <a:rPr lang="de-DE" sz="1100" u="none" strike="noStrike">
                          <a:solidFill>
                            <a:schemeClr val="bg1"/>
                          </a:solidFill>
                          <a:effectLst/>
                          <a:latin typeface="Segoe UI" panose="020B0502040204020203" pitchFamily="34" charset="0"/>
                          <a:cs typeface="Segoe UI" panose="020B0502040204020203" pitchFamily="34" charset="0"/>
                        </a:rPr>
                        <a:t>3</a:t>
                      </a:r>
                      <a:endParaRPr lang="de-DE" sz="11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A3</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120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1060653114"/>
                  </a:ext>
                </a:extLst>
              </a:tr>
              <a:tr h="190500">
                <a:tc>
                  <a:txBody>
                    <a:bodyPr/>
                    <a:lstStyle/>
                    <a:p>
                      <a:pPr algn="r" fontAlgn="b"/>
                      <a:r>
                        <a:rPr lang="de-DE" sz="1100" u="none" strike="noStrike">
                          <a:solidFill>
                            <a:schemeClr val="bg1"/>
                          </a:solidFill>
                          <a:effectLst/>
                          <a:latin typeface="Segoe UI" panose="020B0502040204020203" pitchFamily="34" charset="0"/>
                          <a:cs typeface="Segoe UI" panose="020B0502040204020203" pitchFamily="34" charset="0"/>
                        </a:rPr>
                        <a:t>4</a:t>
                      </a:r>
                      <a:endParaRPr lang="de-DE" sz="11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A4</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120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2791454273"/>
                  </a:ext>
                </a:extLst>
              </a:tr>
              <a:tr h="190500">
                <a:tc>
                  <a:txBody>
                    <a:bodyPr/>
                    <a:lstStyle/>
                    <a:p>
                      <a:pPr algn="r" fontAlgn="b"/>
                      <a:r>
                        <a:rPr lang="de-DE" sz="1100" u="none" strike="noStrike">
                          <a:solidFill>
                            <a:schemeClr val="bg1"/>
                          </a:solidFill>
                          <a:effectLst/>
                          <a:latin typeface="Segoe UI" panose="020B0502040204020203" pitchFamily="34" charset="0"/>
                          <a:cs typeface="Segoe UI" panose="020B0502040204020203" pitchFamily="34" charset="0"/>
                        </a:rPr>
                        <a:t>5</a:t>
                      </a:r>
                      <a:endParaRPr lang="de-DE" sz="11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A5</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120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2374412868"/>
                  </a:ext>
                </a:extLst>
              </a:tr>
              <a:tr h="190500">
                <a:tc>
                  <a:txBody>
                    <a:bodyPr/>
                    <a:lstStyle/>
                    <a:p>
                      <a:pPr algn="r" fontAlgn="b"/>
                      <a:r>
                        <a:rPr lang="de-DE" sz="1100" u="none" strike="noStrike">
                          <a:solidFill>
                            <a:schemeClr val="bg1"/>
                          </a:solidFill>
                          <a:effectLst/>
                          <a:latin typeface="Segoe UI" panose="020B0502040204020203" pitchFamily="34" charset="0"/>
                          <a:cs typeface="Segoe UI" panose="020B0502040204020203" pitchFamily="34" charset="0"/>
                        </a:rPr>
                        <a:t>6</a:t>
                      </a:r>
                      <a:endParaRPr lang="de-DE" sz="11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A6</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120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349823672"/>
                  </a:ext>
                </a:extLst>
              </a:tr>
              <a:tr h="190500">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7</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B1</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120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277333843"/>
                  </a:ext>
                </a:extLst>
              </a:tr>
              <a:tr h="190500">
                <a:tc>
                  <a:txBody>
                    <a:bodyPr/>
                    <a:lstStyle/>
                    <a:p>
                      <a:pPr algn="r" fontAlgn="b"/>
                      <a:r>
                        <a:rPr lang="de-DE" sz="1100" u="none" strike="noStrike">
                          <a:solidFill>
                            <a:schemeClr val="bg1"/>
                          </a:solidFill>
                          <a:effectLst/>
                          <a:latin typeface="Segoe UI" panose="020B0502040204020203" pitchFamily="34" charset="0"/>
                          <a:cs typeface="Segoe UI" panose="020B0502040204020203" pitchFamily="34" charset="0"/>
                        </a:rPr>
                        <a:t>8</a:t>
                      </a:r>
                      <a:endParaRPr lang="de-DE" sz="11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B2</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120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4232333221"/>
                  </a:ext>
                </a:extLst>
              </a:tr>
              <a:tr h="190500">
                <a:tc>
                  <a:txBody>
                    <a:bodyPr/>
                    <a:lstStyle/>
                    <a:p>
                      <a:pPr algn="r" fontAlgn="b"/>
                      <a:r>
                        <a:rPr lang="de-DE" sz="1100" u="none" strike="noStrike">
                          <a:solidFill>
                            <a:schemeClr val="bg1"/>
                          </a:solidFill>
                          <a:effectLst/>
                          <a:latin typeface="Segoe UI" panose="020B0502040204020203" pitchFamily="34" charset="0"/>
                          <a:cs typeface="Segoe UI" panose="020B0502040204020203" pitchFamily="34" charset="0"/>
                        </a:rPr>
                        <a:t>9</a:t>
                      </a:r>
                      <a:endParaRPr lang="de-DE" sz="11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B3</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120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3673489806"/>
                  </a:ext>
                </a:extLst>
              </a:tr>
              <a:tr h="190500">
                <a:tc>
                  <a:txBody>
                    <a:bodyPr/>
                    <a:lstStyle/>
                    <a:p>
                      <a:pPr algn="r" fontAlgn="b"/>
                      <a:r>
                        <a:rPr lang="de-DE" sz="1100" u="none" strike="noStrike">
                          <a:solidFill>
                            <a:schemeClr val="bg1"/>
                          </a:solidFill>
                          <a:effectLst/>
                          <a:latin typeface="Segoe UI" panose="020B0502040204020203" pitchFamily="34" charset="0"/>
                          <a:cs typeface="Segoe UI" panose="020B0502040204020203" pitchFamily="34" charset="0"/>
                        </a:rPr>
                        <a:t>10</a:t>
                      </a:r>
                      <a:endParaRPr lang="de-DE" sz="11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B4</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120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167816498"/>
                  </a:ext>
                </a:extLst>
              </a:tr>
              <a:tr h="190500">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11</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B5</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120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3422669426"/>
                  </a:ext>
                </a:extLst>
              </a:tr>
              <a:tr h="190500">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B6</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120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F59B2D"/>
                    </a:solidFill>
                  </a:tcPr>
                </a:tc>
                <a:extLst>
                  <a:ext uri="{0D108BD9-81ED-4DB2-BD59-A6C34878D82A}">
                    <a16:rowId xmlns:a16="http://schemas.microsoft.com/office/drawing/2014/main" val="990619492"/>
                  </a:ext>
                </a:extLst>
              </a:tr>
            </a:tbl>
          </a:graphicData>
        </a:graphic>
      </p:graphicFrame>
      <p:graphicFrame>
        <p:nvGraphicFramePr>
          <p:cNvPr id="46" name="Tabelle 45">
            <a:extLst>
              <a:ext uri="{FF2B5EF4-FFF2-40B4-BE49-F238E27FC236}">
                <a16:creationId xmlns:a16="http://schemas.microsoft.com/office/drawing/2014/main" id="{F07ABD74-2292-41BF-800B-6139C42A6754}"/>
              </a:ext>
            </a:extLst>
          </p:cNvPr>
          <p:cNvGraphicFramePr>
            <a:graphicFrameLocks noGrp="1"/>
          </p:cNvGraphicFramePr>
          <p:nvPr>
            <p:extLst>
              <p:ext uri="{D42A27DB-BD31-4B8C-83A1-F6EECF244321}">
                <p14:modId xmlns:p14="http://schemas.microsoft.com/office/powerpoint/2010/main" val="3050321997"/>
              </p:ext>
            </p:extLst>
          </p:nvPr>
        </p:nvGraphicFramePr>
        <p:xfrm>
          <a:off x="6413500" y="3381298"/>
          <a:ext cx="5461000" cy="2476500"/>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1107808190"/>
                    </a:ext>
                  </a:extLst>
                </a:gridCol>
                <a:gridCol w="1700143">
                  <a:extLst>
                    <a:ext uri="{9D8B030D-6E8A-4147-A177-3AD203B41FA5}">
                      <a16:colId xmlns:a16="http://schemas.microsoft.com/office/drawing/2014/main" val="825139415"/>
                    </a:ext>
                  </a:extLst>
                </a:gridCol>
                <a:gridCol w="1043609">
                  <a:extLst>
                    <a:ext uri="{9D8B030D-6E8A-4147-A177-3AD203B41FA5}">
                      <a16:colId xmlns:a16="http://schemas.microsoft.com/office/drawing/2014/main" val="886430114"/>
                    </a:ext>
                  </a:extLst>
                </a:gridCol>
                <a:gridCol w="576470">
                  <a:extLst>
                    <a:ext uri="{9D8B030D-6E8A-4147-A177-3AD203B41FA5}">
                      <a16:colId xmlns:a16="http://schemas.microsoft.com/office/drawing/2014/main" val="1068879627"/>
                    </a:ext>
                  </a:extLst>
                </a:gridCol>
                <a:gridCol w="884582">
                  <a:extLst>
                    <a:ext uri="{9D8B030D-6E8A-4147-A177-3AD203B41FA5}">
                      <a16:colId xmlns:a16="http://schemas.microsoft.com/office/drawing/2014/main" val="637570432"/>
                    </a:ext>
                  </a:extLst>
                </a:gridCol>
                <a:gridCol w="494196">
                  <a:extLst>
                    <a:ext uri="{9D8B030D-6E8A-4147-A177-3AD203B41FA5}">
                      <a16:colId xmlns:a16="http://schemas.microsoft.com/office/drawing/2014/main" val="4163577767"/>
                    </a:ext>
                  </a:extLst>
                </a:gridCol>
              </a:tblGrid>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ID</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Name</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a:solidFill>
                            <a:schemeClr val="bg1"/>
                          </a:solidFill>
                          <a:effectLst/>
                          <a:latin typeface="Segoe UI" panose="020B0502040204020203" pitchFamily="34" charset="0"/>
                          <a:cs typeface="Segoe UI" panose="020B0502040204020203" pitchFamily="34" charset="0"/>
                        </a:rPr>
                        <a:t>Category</a:t>
                      </a:r>
                      <a:endParaRPr lang="de-DE" sz="1100" b="1"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Stock</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Price</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dirty="0" err="1">
                          <a:solidFill>
                            <a:schemeClr val="bg1"/>
                          </a:solidFill>
                          <a:effectLst/>
                          <a:latin typeface="Segoe UI" panose="020B0502040204020203" pitchFamily="34" charset="0"/>
                          <a:cs typeface="Segoe UI" panose="020B0502040204020203" pitchFamily="34" charset="0"/>
                        </a:rPr>
                        <a:t>Shelf</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extLst>
                  <a:ext uri="{0D108BD9-81ED-4DB2-BD59-A6C34878D82A}">
                    <a16:rowId xmlns:a16="http://schemas.microsoft.com/office/drawing/2014/main" val="3639576744"/>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GA-1532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Xbox Series X</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Gaming</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effectLst/>
                          <a:latin typeface="Segoe UI" panose="020B0502040204020203" pitchFamily="34" charset="0"/>
                          <a:cs typeface="Segoe UI" panose="020B0502040204020203" pitchFamily="34" charset="0"/>
                        </a:rPr>
                        <a:t>15</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829,90 €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3514988930"/>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GA-1572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dirty="0">
                          <a:effectLst/>
                          <a:latin typeface="Segoe UI" panose="020B0502040204020203" pitchFamily="34" charset="0"/>
                          <a:cs typeface="Segoe UI" panose="020B0502040204020203" pitchFamily="34" charset="0"/>
                        </a:rPr>
                        <a:t>Xbox Series S</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Gaming</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25</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289,99 €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4180221174"/>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PC-1632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Laptop 4</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60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1.232,00 €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3</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2468708792"/>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PC-1723</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dirty="0">
                          <a:effectLst/>
                          <a:latin typeface="Segoe UI" panose="020B0502040204020203" pitchFamily="34" charset="0"/>
                          <a:cs typeface="Segoe UI" panose="020B0502040204020203" pitchFamily="34" charset="0"/>
                        </a:rPr>
                        <a:t>Surface Laptop Go</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91</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599,00 €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4</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4202606271"/>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PA-1523</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Arc Mouse</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110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34,99 €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solidFill>
                            <a:schemeClr val="bg1"/>
                          </a:solidFill>
                          <a:effectLst/>
                          <a:latin typeface="Segoe UI" panose="020B0502040204020203" pitchFamily="34" charset="0"/>
                          <a:cs typeface="Segoe UI" panose="020B0502040204020203" pitchFamily="34" charset="0"/>
                        </a:rPr>
                        <a:t>5</a:t>
                      </a:r>
                      <a:endParaRPr lang="de-DE" sz="11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3977563037"/>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PA-1325</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Mouse</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68</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54,99 €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6</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234916212"/>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PA-1462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Slim Pen 2</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dirty="0">
                          <a:effectLst/>
                          <a:latin typeface="Segoe UI" panose="020B0502040204020203" pitchFamily="34" charset="0"/>
                          <a:cs typeface="Segoe UI" panose="020B0502040204020203" pitchFamily="34" charset="0"/>
                        </a:rPr>
                        <a:t>PC </a:t>
                      </a:r>
                      <a:r>
                        <a:rPr lang="de-DE" sz="1100" u="none" strike="noStrike" dirty="0" err="1">
                          <a:effectLst/>
                          <a:latin typeface="Segoe UI" panose="020B0502040204020203" pitchFamily="34" charset="0"/>
                          <a:cs typeface="Segoe UI" panose="020B0502040204020203" pitchFamily="34" charset="0"/>
                        </a:rPr>
                        <a:t>Accessories</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effectLst/>
                          <a:latin typeface="Segoe UI" panose="020B0502040204020203" pitchFamily="34" charset="0"/>
                          <a:cs typeface="Segoe UI" panose="020B0502040204020203" pitchFamily="34" charset="0"/>
                        </a:rPr>
                        <a:t>13</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129,99 €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solidFill>
                            <a:schemeClr val="bg1"/>
                          </a:solidFill>
                          <a:effectLst/>
                          <a:latin typeface="Segoe UI" panose="020B0502040204020203" pitchFamily="34" charset="0"/>
                          <a:cs typeface="Segoe UI" panose="020B0502040204020203" pitchFamily="34" charset="0"/>
                        </a:rPr>
                        <a:t>7</a:t>
                      </a:r>
                      <a:endParaRPr lang="de-DE" sz="11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3366468562"/>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PA-1962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LifeCam Cinema</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43</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32,99 €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8</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3133819315"/>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PA-1255</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Bluetooth Keyboard</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78</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dirty="0">
                          <a:effectLst/>
                          <a:latin typeface="Segoe UI" panose="020B0502040204020203" pitchFamily="34" charset="0"/>
                          <a:cs typeface="Segoe UI" panose="020B0502040204020203" pitchFamily="34" charset="0"/>
                        </a:rPr>
                        <a:t>         59,99 € </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9</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1556959226"/>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PA-1126</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Headphones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102</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209,99 €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10</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1807210804"/>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PA-1673</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Pro Type Cover</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PC Accessories</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52</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dirty="0">
                          <a:effectLst/>
                          <a:latin typeface="Segoe UI" panose="020B0502040204020203" pitchFamily="34" charset="0"/>
                          <a:cs typeface="Segoe UI" panose="020B0502040204020203" pitchFamily="34" charset="0"/>
                        </a:rPr>
                        <a:t>       149,99 € </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11</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248227065"/>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MO-1247</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l" fontAlgn="b"/>
                      <a:r>
                        <a:rPr lang="de-DE" sz="1100" u="none" strike="noStrike">
                          <a:effectLst/>
                          <a:latin typeface="Segoe UI" panose="020B0502040204020203" pitchFamily="34" charset="0"/>
                          <a:cs typeface="Segoe UI" panose="020B0502040204020203" pitchFamily="34" charset="0"/>
                        </a:rPr>
                        <a:t>Surface Duo 2</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Mobile</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a:effectLst/>
                          <a:latin typeface="Segoe UI" panose="020B0502040204020203" pitchFamily="34" charset="0"/>
                          <a:cs typeface="Segoe UI" panose="020B0502040204020203" pitchFamily="34" charset="0"/>
                        </a:rPr>
                        <a:t>4</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l" fontAlgn="b"/>
                      <a:r>
                        <a:rPr lang="de-DE" sz="1100" u="none" strike="noStrike">
                          <a:effectLst/>
                          <a:latin typeface="Segoe UI" panose="020B0502040204020203" pitchFamily="34" charset="0"/>
                          <a:cs typeface="Segoe UI" panose="020B0502040204020203" pitchFamily="34" charset="0"/>
                        </a:rPr>
                        <a:t>   1.249,00 € </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tc>
                  <a:txBody>
                    <a:bodyPr/>
                    <a:lstStyle/>
                    <a:p>
                      <a:pPr algn="r" fontAlgn="b"/>
                      <a:r>
                        <a:rPr lang="de-DE" sz="1100" u="none" strike="noStrike" dirty="0">
                          <a:solidFill>
                            <a:schemeClr val="bg1"/>
                          </a:solidFill>
                          <a:effectLst/>
                          <a:latin typeface="Segoe UI" panose="020B0502040204020203" pitchFamily="34" charset="0"/>
                          <a:cs typeface="Segoe UI" panose="020B0502040204020203" pitchFamily="34" charset="0"/>
                        </a:rPr>
                        <a:t>12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075DF0"/>
                    </a:solidFill>
                  </a:tcPr>
                </a:tc>
                <a:extLst>
                  <a:ext uri="{0D108BD9-81ED-4DB2-BD59-A6C34878D82A}">
                    <a16:rowId xmlns:a16="http://schemas.microsoft.com/office/drawing/2014/main" val="3415026789"/>
                  </a:ext>
                </a:extLst>
              </a:tr>
            </a:tbl>
          </a:graphicData>
        </a:graphic>
      </p:graphicFrame>
      <p:graphicFrame>
        <p:nvGraphicFramePr>
          <p:cNvPr id="47" name="Tabelle 46">
            <a:extLst>
              <a:ext uri="{FF2B5EF4-FFF2-40B4-BE49-F238E27FC236}">
                <a16:creationId xmlns:a16="http://schemas.microsoft.com/office/drawing/2014/main" id="{ADA86468-2C92-4B8D-AFEA-74C12AB21FF6}"/>
              </a:ext>
            </a:extLst>
          </p:cNvPr>
          <p:cNvGraphicFramePr>
            <a:graphicFrameLocks noGrp="1"/>
          </p:cNvGraphicFramePr>
          <p:nvPr>
            <p:extLst>
              <p:ext uri="{D42A27DB-BD31-4B8C-83A1-F6EECF244321}">
                <p14:modId xmlns:p14="http://schemas.microsoft.com/office/powerpoint/2010/main" val="829960920"/>
              </p:ext>
            </p:extLst>
          </p:nvPr>
        </p:nvGraphicFramePr>
        <p:xfrm>
          <a:off x="6563519" y="1188058"/>
          <a:ext cx="1524000" cy="1714500"/>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1794654079"/>
                    </a:ext>
                  </a:extLst>
                </a:gridCol>
                <a:gridCol w="762000">
                  <a:extLst>
                    <a:ext uri="{9D8B030D-6E8A-4147-A177-3AD203B41FA5}">
                      <a16:colId xmlns:a16="http://schemas.microsoft.com/office/drawing/2014/main" val="4170954287"/>
                    </a:ext>
                  </a:extLst>
                </a:gridCol>
              </a:tblGrid>
              <a:tr h="190500">
                <a:tc>
                  <a:txBody>
                    <a:bodyPr/>
                    <a:lstStyle/>
                    <a:p>
                      <a:pPr algn="l" fontAlgn="b"/>
                      <a:r>
                        <a:rPr lang="de-DE" sz="1100" u="none" strike="noStrike" dirty="0" err="1">
                          <a:solidFill>
                            <a:schemeClr val="bg1"/>
                          </a:solidFill>
                          <a:effectLst/>
                          <a:latin typeface="Segoe UI" panose="020B0502040204020203" pitchFamily="34" charset="0"/>
                          <a:cs typeface="Segoe UI" panose="020B0502040204020203" pitchFamily="34" charset="0"/>
                        </a:rPr>
                        <a:t>Product</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tc>
                  <a:txBody>
                    <a:bodyPr/>
                    <a:lstStyle/>
                    <a:p>
                      <a:pPr algn="l" fontAlgn="b"/>
                      <a:r>
                        <a:rPr lang="de-DE" sz="1100" u="none" strike="noStrike" dirty="0" err="1">
                          <a:solidFill>
                            <a:schemeClr val="bg1"/>
                          </a:solidFill>
                          <a:effectLst/>
                          <a:latin typeface="Segoe UI" panose="020B0502040204020203" pitchFamily="34" charset="0"/>
                          <a:cs typeface="Segoe UI" panose="020B0502040204020203" pitchFamily="34" charset="0"/>
                        </a:rPr>
                        <a:t>Quantity</a:t>
                      </a:r>
                      <a:endParaRPr lang="de-DE" sz="1100" b="1"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chemeClr val="tx1"/>
                    </a:solidFill>
                  </a:tcPr>
                </a:tc>
                <a:extLst>
                  <a:ext uri="{0D108BD9-81ED-4DB2-BD59-A6C34878D82A}">
                    <a16:rowId xmlns:a16="http://schemas.microsoft.com/office/drawing/2014/main" val="2701973283"/>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GA-1532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r" fontAlgn="b"/>
                      <a:r>
                        <a:rPr lang="de-DE" sz="1100" u="none" strike="noStrike">
                          <a:effectLst/>
                          <a:latin typeface="Segoe UI" panose="020B0502040204020203" pitchFamily="34" charset="0"/>
                          <a:cs typeface="Segoe UI" panose="020B0502040204020203" pitchFamily="34" charset="0"/>
                        </a:rPr>
                        <a:t>95</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2335746461"/>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GA-1572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r" fontAlgn="b"/>
                      <a:r>
                        <a:rPr lang="de-DE" sz="1100" u="none" strike="noStrike">
                          <a:effectLst/>
                          <a:latin typeface="Segoe UI" panose="020B0502040204020203" pitchFamily="34" charset="0"/>
                          <a:cs typeface="Segoe UI" panose="020B0502040204020203" pitchFamily="34" charset="0"/>
                        </a:rPr>
                        <a:t>34</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2789404012"/>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PC-1632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r" fontAlgn="b"/>
                      <a:r>
                        <a:rPr lang="de-DE" sz="1100" u="none" strike="noStrike">
                          <a:effectLst/>
                          <a:latin typeface="Segoe UI" panose="020B0502040204020203" pitchFamily="34" charset="0"/>
                          <a:cs typeface="Segoe UI" panose="020B0502040204020203" pitchFamily="34" charset="0"/>
                        </a:rPr>
                        <a:t>60</a:t>
                      </a:r>
                      <a:endParaRPr lang="de-DE" sz="1100" b="0" i="0" u="none" strike="noStrike">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3812471629"/>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PC-1723</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r" fontAlgn="b"/>
                      <a:r>
                        <a:rPr lang="de-DE" sz="1100" u="none" strike="noStrike" dirty="0">
                          <a:effectLst/>
                          <a:latin typeface="Segoe UI" panose="020B0502040204020203" pitchFamily="34" charset="0"/>
                          <a:cs typeface="Segoe UI" panose="020B0502040204020203" pitchFamily="34" charset="0"/>
                        </a:rPr>
                        <a:t>49</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777239487"/>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PA-1523</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r" fontAlgn="b"/>
                      <a:r>
                        <a:rPr lang="de-DE" sz="1100" u="none" strike="noStrike" dirty="0">
                          <a:effectLst/>
                          <a:latin typeface="Segoe UI" panose="020B0502040204020203" pitchFamily="34" charset="0"/>
                          <a:cs typeface="Segoe UI" panose="020B0502040204020203" pitchFamily="34" charset="0"/>
                        </a:rPr>
                        <a:t>41</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1704504901"/>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PA-1325</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r" fontAlgn="b"/>
                      <a:r>
                        <a:rPr lang="de-DE" sz="1100" u="none" strike="noStrike" dirty="0">
                          <a:effectLst/>
                          <a:latin typeface="Segoe UI" panose="020B0502040204020203" pitchFamily="34" charset="0"/>
                          <a:cs typeface="Segoe UI" panose="020B0502040204020203" pitchFamily="34" charset="0"/>
                        </a:rPr>
                        <a:t>90</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3727441702"/>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PA-1462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r" fontAlgn="b"/>
                      <a:r>
                        <a:rPr lang="de-DE" sz="1100" u="none" strike="noStrike" dirty="0">
                          <a:effectLst/>
                          <a:latin typeface="Segoe UI" panose="020B0502040204020203" pitchFamily="34" charset="0"/>
                          <a:cs typeface="Segoe UI" panose="020B0502040204020203" pitchFamily="34" charset="0"/>
                        </a:rPr>
                        <a:t>58</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2052129660"/>
                  </a:ext>
                </a:extLst>
              </a:tr>
              <a:tr h="190500">
                <a:tc>
                  <a:txBody>
                    <a:bodyPr/>
                    <a:lstStyle/>
                    <a:p>
                      <a:pPr algn="l" fontAlgn="b"/>
                      <a:r>
                        <a:rPr lang="de-DE" sz="1100" u="none" strike="noStrike" dirty="0">
                          <a:solidFill>
                            <a:schemeClr val="bg1"/>
                          </a:solidFill>
                          <a:effectLst/>
                          <a:latin typeface="Segoe UI" panose="020B0502040204020203" pitchFamily="34" charset="0"/>
                          <a:cs typeface="Segoe UI" panose="020B0502040204020203" pitchFamily="34" charset="0"/>
                        </a:rPr>
                        <a:t>PA-1962</a:t>
                      </a:r>
                      <a:endParaRPr lang="de-DE" sz="11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b">
                    <a:solidFill>
                      <a:srgbClr val="3DC7A7"/>
                    </a:solidFill>
                  </a:tcPr>
                </a:tc>
                <a:tc>
                  <a:txBody>
                    <a:bodyPr/>
                    <a:lstStyle/>
                    <a:p>
                      <a:pPr algn="r" fontAlgn="b"/>
                      <a:r>
                        <a:rPr lang="de-DE" sz="1100" u="none" strike="noStrike" dirty="0">
                          <a:effectLst/>
                          <a:latin typeface="Segoe UI" panose="020B0502040204020203" pitchFamily="34" charset="0"/>
                          <a:cs typeface="Segoe UI" panose="020B0502040204020203" pitchFamily="34" charset="0"/>
                        </a:rPr>
                        <a:t>45</a:t>
                      </a:r>
                      <a:endParaRPr lang="de-DE"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b"/>
                </a:tc>
                <a:extLst>
                  <a:ext uri="{0D108BD9-81ED-4DB2-BD59-A6C34878D82A}">
                    <a16:rowId xmlns:a16="http://schemas.microsoft.com/office/drawing/2014/main" val="4189914470"/>
                  </a:ext>
                </a:extLst>
              </a:tr>
            </a:tbl>
          </a:graphicData>
        </a:graphic>
      </p:graphicFrame>
      <p:pic>
        <p:nvPicPr>
          <p:cNvPr id="49" name="Grafik 48">
            <a:extLst>
              <a:ext uri="{FF2B5EF4-FFF2-40B4-BE49-F238E27FC236}">
                <a16:creationId xmlns:a16="http://schemas.microsoft.com/office/drawing/2014/main" id="{68859A35-9184-466F-9C3A-898E422062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5011" y="1015284"/>
            <a:ext cx="5539504" cy="4412125"/>
          </a:xfrm>
          <a:prstGeom prst="rect">
            <a:avLst/>
          </a:prstGeom>
        </p:spPr>
      </p:pic>
      <p:pic>
        <p:nvPicPr>
          <p:cNvPr id="51" name="Grafik 50">
            <a:extLst>
              <a:ext uri="{FF2B5EF4-FFF2-40B4-BE49-F238E27FC236}">
                <a16:creationId xmlns:a16="http://schemas.microsoft.com/office/drawing/2014/main" id="{7EACD4FB-2456-4AA4-B9DB-E9F3986F6C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sp>
        <p:nvSpPr>
          <p:cNvPr id="56" name="Rechteck 55">
            <a:extLst>
              <a:ext uri="{FF2B5EF4-FFF2-40B4-BE49-F238E27FC236}">
                <a16:creationId xmlns:a16="http://schemas.microsoft.com/office/drawing/2014/main" id="{2C128682-4968-4B28-A049-F0BBA2EBBBA9}"/>
              </a:ext>
            </a:extLst>
          </p:cNvPr>
          <p:cNvSpPr/>
          <p:nvPr/>
        </p:nvSpPr>
        <p:spPr>
          <a:xfrm>
            <a:off x="5765883" y="452399"/>
            <a:ext cx="693018" cy="333553"/>
          </a:xfrm>
          <a:prstGeom prst="rect">
            <a:avLst/>
          </a:prstGeom>
          <a:solidFill>
            <a:srgbClr val="29AEE6"/>
          </a:solid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Area</a:t>
            </a:r>
          </a:p>
        </p:txBody>
      </p:sp>
      <p:sp>
        <p:nvSpPr>
          <p:cNvPr id="209" name="Rechteck 208">
            <a:extLst>
              <a:ext uri="{FF2B5EF4-FFF2-40B4-BE49-F238E27FC236}">
                <a16:creationId xmlns:a16="http://schemas.microsoft.com/office/drawing/2014/main" id="{CEA5FFF7-EA3E-4146-A6F1-D8D4EC7E1ED8}"/>
              </a:ext>
            </a:extLst>
          </p:cNvPr>
          <p:cNvSpPr/>
          <p:nvPr/>
        </p:nvSpPr>
        <p:spPr>
          <a:xfrm>
            <a:off x="5733795" y="1238351"/>
            <a:ext cx="693018" cy="333553"/>
          </a:xfrm>
          <a:prstGeom prst="rect">
            <a:avLst/>
          </a:prstGeom>
          <a:solidFill>
            <a:srgbClr val="29AEE6"/>
          </a:solid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Sales</a:t>
            </a:r>
          </a:p>
        </p:txBody>
      </p:sp>
      <p:sp>
        <p:nvSpPr>
          <p:cNvPr id="220" name="Rechteck 219">
            <a:extLst>
              <a:ext uri="{FF2B5EF4-FFF2-40B4-BE49-F238E27FC236}">
                <a16:creationId xmlns:a16="http://schemas.microsoft.com/office/drawing/2014/main" id="{CB712B52-6FFA-4746-9199-305DA4902ED2}"/>
              </a:ext>
            </a:extLst>
          </p:cNvPr>
          <p:cNvSpPr/>
          <p:nvPr/>
        </p:nvSpPr>
        <p:spPr>
          <a:xfrm>
            <a:off x="8259417" y="719800"/>
            <a:ext cx="822228" cy="333553"/>
          </a:xfrm>
          <a:prstGeom prst="rect">
            <a:avLst/>
          </a:prstGeom>
          <a:solidFill>
            <a:srgbClr val="29AEE6"/>
          </a:solid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Segoe UI Semibold" panose="020B0702040204020203" pitchFamily="34" charset="0"/>
                <a:cs typeface="Segoe UI Semibold" panose="020B0702040204020203" pitchFamily="34" charset="0"/>
              </a:rPr>
              <a:t>Shelves</a:t>
            </a:r>
            <a:endParaRPr lang="de-DE" sz="1400" dirty="0">
              <a:latin typeface="Segoe UI Semibold" panose="020B0702040204020203" pitchFamily="34" charset="0"/>
              <a:cs typeface="Segoe UI Semibold" panose="020B0702040204020203" pitchFamily="34" charset="0"/>
            </a:endParaRPr>
          </a:p>
        </p:txBody>
      </p:sp>
      <p:cxnSp>
        <p:nvCxnSpPr>
          <p:cNvPr id="68" name="Verbinder: gewinkelt 67">
            <a:extLst>
              <a:ext uri="{FF2B5EF4-FFF2-40B4-BE49-F238E27FC236}">
                <a16:creationId xmlns:a16="http://schemas.microsoft.com/office/drawing/2014/main" id="{C6C34387-4AB9-4399-B21D-EE5B0999168C}"/>
              </a:ext>
            </a:extLst>
          </p:cNvPr>
          <p:cNvCxnSpPr>
            <a:cxnSpLocks/>
            <a:stCxn id="32" idx="2"/>
            <a:endCxn id="46" idx="3"/>
          </p:cNvCxnSpPr>
          <p:nvPr/>
        </p:nvCxnSpPr>
        <p:spPr>
          <a:xfrm rot="16200000" flipH="1">
            <a:off x="10177448" y="2922495"/>
            <a:ext cx="1690649" cy="1703456"/>
          </a:xfrm>
          <a:prstGeom prst="bentConnector4">
            <a:avLst>
              <a:gd name="adj1" fmla="val 13379"/>
              <a:gd name="adj2" fmla="val 113420"/>
            </a:avLst>
          </a:prstGeom>
          <a:ln w="38100">
            <a:solidFill>
              <a:srgbClr val="075DF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Verbinder: gewinkelt 69">
            <a:extLst>
              <a:ext uri="{FF2B5EF4-FFF2-40B4-BE49-F238E27FC236}">
                <a16:creationId xmlns:a16="http://schemas.microsoft.com/office/drawing/2014/main" id="{36E9B6D6-C1BF-4BEC-BF40-0121E267AFFC}"/>
              </a:ext>
            </a:extLst>
          </p:cNvPr>
          <p:cNvCxnSpPr>
            <a:cxnSpLocks/>
            <a:stCxn id="46" idx="0"/>
            <a:endCxn id="47" idx="2"/>
          </p:cNvCxnSpPr>
          <p:nvPr/>
        </p:nvCxnSpPr>
        <p:spPr>
          <a:xfrm rot="16200000" flipV="1">
            <a:off x="7995390" y="2232687"/>
            <a:ext cx="478740" cy="1818481"/>
          </a:xfrm>
          <a:prstGeom prst="bentConnector3">
            <a:avLst>
              <a:gd name="adj1" fmla="val 50000"/>
            </a:avLst>
          </a:prstGeom>
          <a:ln w="38100">
            <a:solidFill>
              <a:srgbClr val="3DC7A7"/>
            </a:solidFill>
            <a:tailEnd type="triangle"/>
          </a:ln>
        </p:spPr>
        <p:style>
          <a:lnRef idx="1">
            <a:schemeClr val="accent1"/>
          </a:lnRef>
          <a:fillRef idx="0">
            <a:schemeClr val="accent1"/>
          </a:fillRef>
          <a:effectRef idx="0">
            <a:schemeClr val="accent1"/>
          </a:effectRef>
          <a:fontRef idx="minor">
            <a:schemeClr val="tx1"/>
          </a:fontRef>
        </p:style>
      </p:cxnSp>
      <p:cxnSp>
        <p:nvCxnSpPr>
          <p:cNvPr id="73" name="Verbinder: gewinkelt 72">
            <a:extLst>
              <a:ext uri="{FF2B5EF4-FFF2-40B4-BE49-F238E27FC236}">
                <a16:creationId xmlns:a16="http://schemas.microsoft.com/office/drawing/2014/main" id="{F12B8378-DEAB-4BCF-8DC1-AB2BD666CCD3}"/>
              </a:ext>
            </a:extLst>
          </p:cNvPr>
          <p:cNvCxnSpPr>
            <a:cxnSpLocks/>
            <a:stCxn id="32" idx="3"/>
            <a:endCxn id="30" idx="0"/>
          </p:cNvCxnSpPr>
          <p:nvPr/>
        </p:nvCxnSpPr>
        <p:spPr>
          <a:xfrm flipH="1" flipV="1">
            <a:off x="7325519" y="452399"/>
            <a:ext cx="4369525" cy="1238250"/>
          </a:xfrm>
          <a:prstGeom prst="bentConnector4">
            <a:avLst>
              <a:gd name="adj1" fmla="val -5232"/>
              <a:gd name="adj2" fmla="val 118462"/>
            </a:avLst>
          </a:prstGeom>
          <a:ln w="38100">
            <a:solidFill>
              <a:srgbClr val="F59B2D"/>
            </a:solidFill>
            <a:tailEnd type="triangle"/>
          </a:ln>
        </p:spPr>
        <p:style>
          <a:lnRef idx="1">
            <a:schemeClr val="accent1"/>
          </a:lnRef>
          <a:fillRef idx="0">
            <a:schemeClr val="accent1"/>
          </a:fillRef>
          <a:effectRef idx="0">
            <a:schemeClr val="accent1"/>
          </a:effectRef>
          <a:fontRef idx="minor">
            <a:schemeClr val="tx1"/>
          </a:fontRef>
        </p:style>
      </p:cxnSp>
      <p:sp>
        <p:nvSpPr>
          <p:cNvPr id="76" name="Rechteck 75">
            <a:extLst>
              <a:ext uri="{FF2B5EF4-FFF2-40B4-BE49-F238E27FC236}">
                <a16:creationId xmlns:a16="http://schemas.microsoft.com/office/drawing/2014/main" id="{5C538CEB-1BC7-4C5C-80A3-7286954DF320}"/>
              </a:ext>
            </a:extLst>
          </p:cNvPr>
          <p:cNvSpPr/>
          <p:nvPr/>
        </p:nvSpPr>
        <p:spPr>
          <a:xfrm>
            <a:off x="3692021" y="1924218"/>
            <a:ext cx="2470363" cy="3303765"/>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77" name="Ellipse 76">
            <a:extLst>
              <a:ext uri="{FF2B5EF4-FFF2-40B4-BE49-F238E27FC236}">
                <a16:creationId xmlns:a16="http://schemas.microsoft.com/office/drawing/2014/main" id="{2E9430FB-487C-4828-9AE3-C06BFDF3FA96}"/>
              </a:ext>
            </a:extLst>
          </p:cNvPr>
          <p:cNvSpPr/>
          <p:nvPr/>
        </p:nvSpPr>
        <p:spPr>
          <a:xfrm>
            <a:off x="3553449" y="1719431"/>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219" name="Rechteck 218">
            <a:extLst>
              <a:ext uri="{FF2B5EF4-FFF2-40B4-BE49-F238E27FC236}">
                <a16:creationId xmlns:a16="http://schemas.microsoft.com/office/drawing/2014/main" id="{86C02A0C-14E1-4E35-8956-20435780D874}"/>
              </a:ext>
            </a:extLst>
          </p:cNvPr>
          <p:cNvSpPr/>
          <p:nvPr/>
        </p:nvSpPr>
        <p:spPr>
          <a:xfrm>
            <a:off x="5463403" y="3383720"/>
            <a:ext cx="833525" cy="333553"/>
          </a:xfrm>
          <a:prstGeom prst="rect">
            <a:avLst/>
          </a:prstGeom>
          <a:solidFill>
            <a:srgbClr val="29AEE6"/>
          </a:solidFill>
          <a:ln w="57150">
            <a:solidFill>
              <a:srgbClr val="29A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latin typeface="Segoe UI Semibold" panose="020B0702040204020203" pitchFamily="34" charset="0"/>
                <a:cs typeface="Segoe UI Semibold" panose="020B0702040204020203" pitchFamily="34" charset="0"/>
              </a:rPr>
              <a:t>Product</a:t>
            </a:r>
            <a:endParaRPr lang="de-DE" sz="1400" dirty="0">
              <a:latin typeface="Segoe UI Semibold" panose="020B0702040204020203" pitchFamily="34" charset="0"/>
              <a:cs typeface="Segoe UI Semibold" panose="020B0702040204020203" pitchFamily="34" charset="0"/>
            </a:endParaRPr>
          </a:p>
        </p:txBody>
      </p:sp>
      <p:sp>
        <p:nvSpPr>
          <p:cNvPr id="268" name="Rechteck 267">
            <a:extLst>
              <a:ext uri="{FF2B5EF4-FFF2-40B4-BE49-F238E27FC236}">
                <a16:creationId xmlns:a16="http://schemas.microsoft.com/office/drawing/2014/main" id="{CFA18F32-F80F-43E4-A5DC-EBAC67EA34CA}"/>
              </a:ext>
            </a:extLst>
          </p:cNvPr>
          <p:cNvSpPr/>
          <p:nvPr/>
        </p:nvSpPr>
        <p:spPr>
          <a:xfrm>
            <a:off x="961207" y="2345166"/>
            <a:ext cx="2730814" cy="2110929"/>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69" name="Ellipse 268">
            <a:extLst>
              <a:ext uri="{FF2B5EF4-FFF2-40B4-BE49-F238E27FC236}">
                <a16:creationId xmlns:a16="http://schemas.microsoft.com/office/drawing/2014/main" id="{0FD391F5-89A1-4C75-8EEB-28E89DBA54C7}"/>
              </a:ext>
            </a:extLst>
          </p:cNvPr>
          <p:cNvSpPr/>
          <p:nvPr/>
        </p:nvSpPr>
        <p:spPr>
          <a:xfrm>
            <a:off x="794430" y="2178389"/>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78" name="Rechteck 77">
            <a:extLst>
              <a:ext uri="{FF2B5EF4-FFF2-40B4-BE49-F238E27FC236}">
                <a16:creationId xmlns:a16="http://schemas.microsoft.com/office/drawing/2014/main" id="{F0F966FA-0CCA-47FB-B03F-592D38B5AFE1}"/>
              </a:ext>
            </a:extLst>
          </p:cNvPr>
          <p:cNvSpPr/>
          <p:nvPr/>
        </p:nvSpPr>
        <p:spPr>
          <a:xfrm>
            <a:off x="1113607" y="2497566"/>
            <a:ext cx="1142576" cy="1766321"/>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71" name="Ellipse 270">
            <a:extLst>
              <a:ext uri="{FF2B5EF4-FFF2-40B4-BE49-F238E27FC236}">
                <a16:creationId xmlns:a16="http://schemas.microsoft.com/office/drawing/2014/main" id="{90B7FC65-C8D8-42AC-A774-7A4EECDD1730}"/>
              </a:ext>
            </a:extLst>
          </p:cNvPr>
          <p:cNvSpPr/>
          <p:nvPr/>
        </p:nvSpPr>
        <p:spPr>
          <a:xfrm>
            <a:off x="2112107" y="244724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72" name="Ellipse 271">
            <a:extLst>
              <a:ext uri="{FF2B5EF4-FFF2-40B4-BE49-F238E27FC236}">
                <a16:creationId xmlns:a16="http://schemas.microsoft.com/office/drawing/2014/main" id="{A69598C5-1087-4F30-A7A6-B610E7752BC2}"/>
              </a:ext>
            </a:extLst>
          </p:cNvPr>
          <p:cNvSpPr/>
          <p:nvPr/>
        </p:nvSpPr>
        <p:spPr>
          <a:xfrm>
            <a:off x="6183434" y="3189063"/>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3</a:t>
            </a:r>
          </a:p>
        </p:txBody>
      </p:sp>
      <p:sp>
        <p:nvSpPr>
          <p:cNvPr id="273" name="Ellipse 272">
            <a:extLst>
              <a:ext uri="{FF2B5EF4-FFF2-40B4-BE49-F238E27FC236}">
                <a16:creationId xmlns:a16="http://schemas.microsoft.com/office/drawing/2014/main" id="{842829A0-5FA8-4A2B-8B4A-E93E362FCD4B}"/>
              </a:ext>
            </a:extLst>
          </p:cNvPr>
          <p:cNvSpPr/>
          <p:nvPr/>
        </p:nvSpPr>
        <p:spPr>
          <a:xfrm>
            <a:off x="8896896" y="569646"/>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2</a:t>
            </a:r>
          </a:p>
        </p:txBody>
      </p:sp>
      <p:sp>
        <p:nvSpPr>
          <p:cNvPr id="274" name="Ellipse 273">
            <a:extLst>
              <a:ext uri="{FF2B5EF4-FFF2-40B4-BE49-F238E27FC236}">
                <a16:creationId xmlns:a16="http://schemas.microsoft.com/office/drawing/2014/main" id="{EA3CEF47-4831-438D-8428-758E3EC8BAF4}"/>
              </a:ext>
            </a:extLst>
          </p:cNvPr>
          <p:cNvSpPr/>
          <p:nvPr/>
        </p:nvSpPr>
        <p:spPr>
          <a:xfrm>
            <a:off x="6231684" y="273868"/>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1</a:t>
            </a:r>
          </a:p>
        </p:txBody>
      </p:sp>
      <p:sp>
        <p:nvSpPr>
          <p:cNvPr id="276" name="Rechteck 275">
            <a:extLst>
              <a:ext uri="{FF2B5EF4-FFF2-40B4-BE49-F238E27FC236}">
                <a16:creationId xmlns:a16="http://schemas.microsoft.com/office/drawing/2014/main" id="{FE3AE3C0-EC32-4AD5-B3C8-429375B27DD0}"/>
              </a:ext>
            </a:extLst>
          </p:cNvPr>
          <p:cNvSpPr/>
          <p:nvPr/>
        </p:nvSpPr>
        <p:spPr>
          <a:xfrm>
            <a:off x="2371503" y="3299791"/>
            <a:ext cx="1142576" cy="713786"/>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77" name="Ellipse 276">
            <a:extLst>
              <a:ext uri="{FF2B5EF4-FFF2-40B4-BE49-F238E27FC236}">
                <a16:creationId xmlns:a16="http://schemas.microsoft.com/office/drawing/2014/main" id="{7425E696-8ACF-4FD9-9FF5-BE0505460CA1}"/>
              </a:ext>
            </a:extLst>
          </p:cNvPr>
          <p:cNvSpPr/>
          <p:nvPr/>
        </p:nvSpPr>
        <p:spPr>
          <a:xfrm>
            <a:off x="3370003" y="3130970"/>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
        <p:nvSpPr>
          <p:cNvPr id="278" name="Ellipse 277">
            <a:extLst>
              <a:ext uri="{FF2B5EF4-FFF2-40B4-BE49-F238E27FC236}">
                <a16:creationId xmlns:a16="http://schemas.microsoft.com/office/drawing/2014/main" id="{AE267E7E-B5DF-4E6E-8F3D-FF9C26A354A6}"/>
              </a:ext>
            </a:extLst>
          </p:cNvPr>
          <p:cNvSpPr/>
          <p:nvPr/>
        </p:nvSpPr>
        <p:spPr>
          <a:xfrm>
            <a:off x="6252142" y="1071574"/>
            <a:ext cx="333553" cy="333553"/>
          </a:xfrm>
          <a:prstGeom prst="ellipse">
            <a:avLst/>
          </a:prstGeom>
          <a:solidFill>
            <a:srgbClr val="1CB8F1"/>
          </a:solidFill>
          <a:ln w="38100">
            <a:solidFill>
              <a:srgbClr val="0D9E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Segoe UI Semibold" panose="020B0702040204020203" pitchFamily="34" charset="0"/>
                <a:cs typeface="Segoe UI Semibold" panose="020B0702040204020203" pitchFamily="34" charset="0"/>
              </a:rPr>
              <a:t>4</a:t>
            </a:r>
          </a:p>
        </p:txBody>
      </p:sp>
    </p:spTree>
    <p:extLst>
      <p:ext uri="{BB962C8B-B14F-4D97-AF65-F5344CB8AC3E}">
        <p14:creationId xmlns:p14="http://schemas.microsoft.com/office/powerpoint/2010/main" val="2979852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A94A023E-E0DC-4F69-BA4D-87EE313DF911}"/>
              </a:ext>
            </a:extLst>
          </p:cNvPr>
          <p:cNvSpPr/>
          <p:nvPr/>
        </p:nvSpPr>
        <p:spPr>
          <a:xfrm>
            <a:off x="6096000" y="0"/>
            <a:ext cx="6096000" cy="6858000"/>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F830F53B-4EAE-4477-84F2-D41218417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420" y="215082"/>
            <a:ext cx="2425374" cy="578680"/>
          </a:xfrm>
          <a:prstGeom prst="rect">
            <a:avLst/>
          </a:prstGeom>
        </p:spPr>
      </p:pic>
      <p:grpSp>
        <p:nvGrpSpPr>
          <p:cNvPr id="13" name="Gruppieren 12">
            <a:extLst>
              <a:ext uri="{FF2B5EF4-FFF2-40B4-BE49-F238E27FC236}">
                <a16:creationId xmlns:a16="http://schemas.microsoft.com/office/drawing/2014/main" id="{D3D44E2A-5FF6-43A4-9518-51BAF719F6C8}"/>
              </a:ext>
            </a:extLst>
          </p:cNvPr>
          <p:cNvGrpSpPr/>
          <p:nvPr/>
        </p:nvGrpSpPr>
        <p:grpSpPr>
          <a:xfrm>
            <a:off x="391395" y="6199124"/>
            <a:ext cx="1752601" cy="375730"/>
            <a:chOff x="391395" y="654553"/>
            <a:chExt cx="1752601" cy="375730"/>
          </a:xfrm>
        </p:grpSpPr>
        <p:grpSp>
          <p:nvGrpSpPr>
            <p:cNvPr id="14" name="Gruppieren 13">
              <a:extLst>
                <a:ext uri="{FF2B5EF4-FFF2-40B4-BE49-F238E27FC236}">
                  <a16:creationId xmlns:a16="http://schemas.microsoft.com/office/drawing/2014/main" id="{52405A4E-BAA4-4FFB-8992-4E0B82D85056}"/>
                </a:ext>
              </a:extLst>
            </p:cNvPr>
            <p:cNvGrpSpPr/>
            <p:nvPr/>
          </p:nvGrpSpPr>
          <p:grpSpPr>
            <a:xfrm>
              <a:off x="391395" y="654553"/>
              <a:ext cx="375730" cy="375730"/>
              <a:chOff x="4350685" y="2458733"/>
              <a:chExt cx="971942" cy="971942"/>
            </a:xfrm>
          </p:grpSpPr>
          <p:sp>
            <p:nvSpPr>
              <p:cNvPr id="17" name="Oval 66">
                <a:extLst>
                  <a:ext uri="{FF2B5EF4-FFF2-40B4-BE49-F238E27FC236}">
                    <a16:creationId xmlns:a16="http://schemas.microsoft.com/office/drawing/2014/main" id="{494749FD-1491-4F6B-B59F-D1119375087E}"/>
                  </a:ext>
                </a:extLst>
              </p:cNvPr>
              <p:cNvSpPr/>
              <p:nvPr/>
            </p:nvSpPr>
            <p:spPr bwMode="auto">
              <a:xfrm>
                <a:off x="4350685" y="2458733"/>
                <a:ext cx="971942" cy="971942"/>
              </a:xfrm>
              <a:prstGeom prst="ellipse">
                <a:avLst/>
              </a:prstGeom>
              <a:solidFill>
                <a:schemeClr val="bg1"/>
              </a:solidFill>
              <a:ln w="5715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defTabSz="838651" fontAlgn="base">
                  <a:spcBef>
                    <a:spcPct val="0"/>
                  </a:spcBef>
                  <a:spcAft>
                    <a:spcPct val="0"/>
                  </a:spcAft>
                </a:pPr>
                <a:endParaRPr lang="en-US" sz="1799">
                  <a:solidFill>
                    <a:srgbClr val="1A1A1A"/>
                  </a:solidFill>
                  <a:latin typeface="Segoe UI"/>
                  <a:cs typeface="Segoe UI" pitchFamily="34" charset="0"/>
                </a:endParaRPr>
              </a:p>
            </p:txBody>
          </p:sp>
          <p:pic>
            <p:nvPicPr>
              <p:cNvPr id="18" name="Grafik 17">
                <a:extLst>
                  <a:ext uri="{FF2B5EF4-FFF2-40B4-BE49-F238E27FC236}">
                    <a16:creationId xmlns:a16="http://schemas.microsoft.com/office/drawing/2014/main" id="{5A16BA9B-C640-47B3-AC18-702485E221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95542" y="2701817"/>
                <a:ext cx="482229" cy="485775"/>
              </a:xfrm>
              <a:prstGeom prst="rect">
                <a:avLst/>
              </a:prstGeom>
            </p:spPr>
          </p:pic>
        </p:grpSp>
        <p:cxnSp>
          <p:nvCxnSpPr>
            <p:cNvPr id="15" name="Gerader Verbinder 14">
              <a:extLst>
                <a:ext uri="{FF2B5EF4-FFF2-40B4-BE49-F238E27FC236}">
                  <a16:creationId xmlns:a16="http://schemas.microsoft.com/office/drawing/2014/main" id="{8624F5C4-0096-4B94-8CB7-DADE696CB223}"/>
                </a:ext>
              </a:extLst>
            </p:cNvPr>
            <p:cNvCxnSpPr>
              <a:cxnSpLocks/>
            </p:cNvCxnSpPr>
            <p:nvPr/>
          </p:nvCxnSpPr>
          <p:spPr>
            <a:xfrm>
              <a:off x="785557" y="750277"/>
              <a:ext cx="0" cy="189944"/>
            </a:xfrm>
            <a:prstGeom prst="line">
              <a:avLst/>
            </a:prstGeom>
            <a:ln>
              <a:solidFill>
                <a:srgbClr val="892981"/>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89AFC41E-C958-42B8-A1E5-2266BD3B0033}"/>
                </a:ext>
              </a:extLst>
            </p:cNvPr>
            <p:cNvSpPr txBox="1"/>
            <p:nvPr/>
          </p:nvSpPr>
          <p:spPr>
            <a:xfrm>
              <a:off x="785557" y="686396"/>
              <a:ext cx="1358439" cy="338554"/>
            </a:xfrm>
            <a:prstGeom prst="rect">
              <a:avLst/>
            </a:prstGeom>
            <a:noFill/>
          </p:spPr>
          <p:txBody>
            <a:bodyPr wrap="square" rtlCol="0">
              <a:spAutoFit/>
            </a:bodyPr>
            <a:lstStyle/>
            <a:p>
              <a:r>
                <a:rPr lang="de-DE" sz="800" spc="-50">
                  <a:solidFill>
                    <a:srgbClr val="892981"/>
                  </a:solidFill>
                  <a:latin typeface="Segoe UI Semibold" panose="020B0702040204020203" pitchFamily="34" charset="0"/>
                  <a:cs typeface="Segoe UI Semibold" panose="020B0702040204020203" pitchFamily="34" charset="0"/>
                </a:rPr>
                <a:t>Microsoft</a:t>
              </a:r>
              <a:br>
                <a:rPr lang="de-DE" sz="800" spc="-50">
                  <a:solidFill>
                    <a:srgbClr val="892981"/>
                  </a:solidFill>
                  <a:latin typeface="Segoe UI Semibold" panose="020B0702040204020203" pitchFamily="34" charset="0"/>
                  <a:cs typeface="Segoe UI Semibold" panose="020B0702040204020203" pitchFamily="34" charset="0"/>
                </a:rPr>
              </a:br>
              <a:r>
                <a:rPr lang="de-DE" sz="800" spc="-50">
                  <a:solidFill>
                    <a:srgbClr val="892981"/>
                  </a:solidFill>
                  <a:latin typeface="Segoe UI Semibold" panose="020B0702040204020203" pitchFamily="34" charset="0"/>
                  <a:cs typeface="Segoe UI Semibold" panose="020B0702040204020203" pitchFamily="34" charset="0"/>
                </a:rPr>
                <a:t>Power Apps</a:t>
              </a:r>
            </a:p>
          </p:txBody>
        </p:sp>
      </p:grpSp>
      <p:sp>
        <p:nvSpPr>
          <p:cNvPr id="6" name="Rechteck 5">
            <a:extLst>
              <a:ext uri="{FF2B5EF4-FFF2-40B4-BE49-F238E27FC236}">
                <a16:creationId xmlns:a16="http://schemas.microsoft.com/office/drawing/2014/main" id="{681C8D5B-A471-4B7B-BBAC-3E0D6C9F5632}"/>
              </a:ext>
            </a:extLst>
          </p:cNvPr>
          <p:cNvSpPr/>
          <p:nvPr/>
        </p:nvSpPr>
        <p:spPr>
          <a:xfrm>
            <a:off x="5809912" y="1503948"/>
            <a:ext cx="571500" cy="2553702"/>
          </a:xfrm>
          <a:prstGeom prst="rect">
            <a:avLst/>
          </a:prstGeom>
          <a:solidFill>
            <a:srgbClr val="8DB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104155D-F4F9-42DD-B6FF-36AEC6AF8FFE}"/>
              </a:ext>
            </a:extLst>
          </p:cNvPr>
          <p:cNvSpPr txBox="1"/>
          <p:nvPr/>
        </p:nvSpPr>
        <p:spPr>
          <a:xfrm>
            <a:off x="630164" y="1336052"/>
            <a:ext cx="3921288" cy="707886"/>
          </a:xfrm>
          <a:prstGeom prst="rect">
            <a:avLst/>
          </a:prstGeom>
          <a:noFill/>
        </p:spPr>
        <p:txBody>
          <a:bodyPr wrap="square" rtlCol="0">
            <a:spAutoFit/>
          </a:bodyPr>
          <a:lstStyle>
            <a:defPPr>
              <a:defRPr lang="de-DE"/>
            </a:defPPr>
            <a:lvl1pPr>
              <a:defRPr sz="4000">
                <a:solidFill>
                  <a:srgbClr val="7C7C7C"/>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de-DE" dirty="0"/>
              <a:t>Maker Studio</a:t>
            </a:r>
          </a:p>
        </p:txBody>
      </p:sp>
      <p:sp>
        <p:nvSpPr>
          <p:cNvPr id="9" name="Textfeld 8">
            <a:extLst>
              <a:ext uri="{FF2B5EF4-FFF2-40B4-BE49-F238E27FC236}">
                <a16:creationId xmlns:a16="http://schemas.microsoft.com/office/drawing/2014/main" id="{05FD38C5-A8E7-42A5-AF8A-F04484829CB1}"/>
              </a:ext>
            </a:extLst>
          </p:cNvPr>
          <p:cNvSpPr txBox="1"/>
          <p:nvPr/>
        </p:nvSpPr>
        <p:spPr>
          <a:xfrm>
            <a:off x="767125" y="2291137"/>
            <a:ext cx="4535923" cy="2677656"/>
          </a:xfrm>
          <a:prstGeom prst="rect">
            <a:avLst/>
          </a:prstGeom>
          <a:noFill/>
        </p:spPr>
        <p:txBody>
          <a:bodyPr wrap="square" rtlCol="0">
            <a:spAutoFit/>
          </a:bodyPr>
          <a:lstStyle/>
          <a:p>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In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the</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following</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you will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learn</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how to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login</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into</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the</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Maker Studio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of</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Power Apps to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create</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your</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 </a:t>
            </a:r>
            <a:r>
              <a:rPr lang="de-DE" sz="1200" dirty="0" err="1">
                <a:solidFill>
                  <a:schemeClr val="tx1">
                    <a:lumMod val="50000"/>
                    <a:lumOff val="50000"/>
                  </a:schemeClr>
                </a:solidFill>
                <a:latin typeface="Segoe UI Semibold" panose="020B0702040204020203" pitchFamily="34" charset="0"/>
                <a:cs typeface="Segoe UI Semibold" panose="020B0702040204020203" pitchFamily="34" charset="0"/>
              </a:rPr>
              <a:t>app</a:t>
            </a:r>
            <a:r>
              <a:rPr lang="de-DE" sz="1200" dirty="0">
                <a:solidFill>
                  <a:schemeClr val="tx1">
                    <a:lumMod val="50000"/>
                    <a:lumOff val="50000"/>
                  </a:schemeClr>
                </a:solidFill>
                <a:latin typeface="Segoe UI Semibold" panose="020B0702040204020203" pitchFamily="34" charset="0"/>
                <a:cs typeface="Segoe UI Semibold" panose="020B0702040204020203" pitchFamily="34" charset="0"/>
              </a:rPr>
              <a:t>.</a:t>
            </a:r>
          </a:p>
          <a:p>
            <a:endParaRPr lang="de-DE" sz="1200" dirty="0">
              <a:latin typeface="Segoe UI" panose="020B0502040204020203" pitchFamily="34" charset="0"/>
              <a:cs typeface="Segoe UI" panose="020B0502040204020203" pitchFamily="34" charset="0"/>
            </a:endParaRPr>
          </a:p>
          <a:p>
            <a:pPr marL="342900" indent="-342900">
              <a:buAutoNum type="arabicPeriod"/>
            </a:pPr>
            <a:r>
              <a:rPr lang="de-DE" sz="1200" dirty="0">
                <a:latin typeface="Segoe UI" panose="020B0502040204020203" pitchFamily="34" charset="0"/>
                <a:cs typeface="Segoe UI" panose="020B0502040204020203" pitchFamily="34" charset="0"/>
              </a:rPr>
              <a:t>Go to </a:t>
            </a:r>
            <a:r>
              <a:rPr lang="de-DE" sz="1200" dirty="0">
                <a:solidFill>
                  <a:srgbClr val="1CB8F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make.powerapps.com</a:t>
            </a:r>
            <a:endParaRPr lang="de-DE" sz="1200" dirty="0">
              <a:solidFill>
                <a:srgbClr val="1CB8F1"/>
              </a:solidFill>
              <a:latin typeface="Segoe UI" panose="020B0502040204020203" pitchFamily="34" charset="0"/>
              <a:cs typeface="Segoe UI" panose="020B0502040204020203" pitchFamily="34" charset="0"/>
            </a:endParaRPr>
          </a:p>
          <a:p>
            <a:pPr marL="342900" indent="-342900">
              <a:buAutoNum type="arabicPeriod"/>
            </a:pPr>
            <a:r>
              <a:rPr lang="de-DE" sz="1200" dirty="0">
                <a:latin typeface="Segoe UI" panose="020B0502040204020203" pitchFamily="34" charset="0"/>
                <a:cs typeface="Segoe UI" panose="020B0502040204020203" pitchFamily="34" charset="0"/>
              </a:rPr>
              <a:t>Login </a:t>
            </a:r>
            <a:r>
              <a:rPr lang="de-DE" sz="1200" dirty="0" err="1">
                <a:latin typeface="Segoe UI" panose="020B0502040204020203" pitchFamily="34" charset="0"/>
                <a:cs typeface="Segoe UI" panose="020B0502040204020203" pitchFamily="34" charset="0"/>
              </a:rPr>
              <a:t>with</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credentials</a:t>
            </a:r>
            <a:endParaRPr lang="de-DE" sz="1200" dirty="0">
              <a:latin typeface="Segoe UI" panose="020B0502040204020203" pitchFamily="34" charset="0"/>
              <a:cs typeface="Segoe UI" panose="020B0502040204020203" pitchFamily="34" charset="0"/>
            </a:endParaRPr>
          </a:p>
          <a:p>
            <a:pPr marL="342900" indent="-342900">
              <a:buAutoNum type="arabicPeriod"/>
            </a:pPr>
            <a:r>
              <a:rPr lang="de-DE" sz="1200" dirty="0">
                <a:latin typeface="Segoe UI" panose="020B0502040204020203" pitchFamily="34" charset="0"/>
                <a:cs typeface="Segoe UI" panose="020B0502040204020203" pitchFamily="34" charset="0"/>
              </a:rPr>
              <a:t>Go to </a:t>
            </a:r>
            <a:r>
              <a:rPr lang="de-DE" sz="1200" dirty="0">
                <a:solidFill>
                  <a:srgbClr val="1CB8F1"/>
                </a:solidFill>
                <a:latin typeface="Segoe UI" panose="020B0502040204020203" pitchFamily="34" charset="0"/>
                <a:cs typeface="Segoe UI" panose="020B0502040204020203" pitchFamily="34" charset="0"/>
              </a:rPr>
              <a:t>Canvas </a:t>
            </a:r>
            <a:r>
              <a:rPr lang="de-DE" sz="1200" dirty="0" err="1">
                <a:solidFill>
                  <a:srgbClr val="1CB8F1"/>
                </a:solidFill>
                <a:latin typeface="Segoe UI" panose="020B0502040204020203" pitchFamily="34" charset="0"/>
                <a:cs typeface="Segoe UI" panose="020B0502040204020203" pitchFamily="34" charset="0"/>
              </a:rPr>
              <a:t>app</a:t>
            </a:r>
            <a:r>
              <a:rPr lang="de-DE" sz="1200" dirty="0">
                <a:solidFill>
                  <a:srgbClr val="1CB8F1"/>
                </a:solidFill>
                <a:latin typeface="Segoe UI" panose="020B0502040204020203" pitchFamily="34" charset="0"/>
                <a:cs typeface="Segoe UI" panose="020B0502040204020203" pitchFamily="34" charset="0"/>
              </a:rPr>
              <a:t> from blank</a:t>
            </a:r>
            <a:endParaRPr lang="de-DE" sz="1200" dirty="0">
              <a:latin typeface="Segoe UI" panose="020B0502040204020203" pitchFamily="34" charset="0"/>
              <a:cs typeface="Segoe UI" panose="020B0502040204020203" pitchFamily="34" charset="0"/>
            </a:endParaRPr>
          </a:p>
          <a:p>
            <a:pPr marL="342900" indent="-342900">
              <a:buAutoNum type="arabicPeriod"/>
            </a:pPr>
            <a:r>
              <a:rPr lang="de-DE" sz="1200" dirty="0" err="1">
                <a:latin typeface="Segoe UI" panose="020B0502040204020203" pitchFamily="34" charset="0"/>
                <a:cs typeface="Segoe UI" panose="020B0502040204020203" pitchFamily="34" charset="0"/>
              </a:rPr>
              <a:t>Provide</a:t>
            </a:r>
            <a:r>
              <a:rPr lang="de-DE" sz="1200" dirty="0">
                <a:latin typeface="Segoe UI" panose="020B0502040204020203" pitchFamily="34" charset="0"/>
                <a:cs typeface="Segoe UI" panose="020B0502040204020203" pitchFamily="34" charset="0"/>
              </a:rPr>
              <a:t> a </a:t>
            </a:r>
            <a:r>
              <a:rPr lang="de-DE" sz="1200" dirty="0" err="1">
                <a:latin typeface="Segoe UI" panose="020B0502040204020203" pitchFamily="34" charset="0"/>
                <a:cs typeface="Segoe UI" panose="020B0502040204020203" pitchFamily="34" charset="0"/>
              </a:rPr>
              <a:t>name</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of</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your</a:t>
            </a:r>
            <a:r>
              <a:rPr lang="de-DE" sz="1200" dirty="0">
                <a:latin typeface="Segoe UI" panose="020B0502040204020203" pitchFamily="34" charset="0"/>
                <a:cs typeface="Segoe UI" panose="020B0502040204020203" pitchFamily="34" charset="0"/>
              </a:rPr>
              <a:t> </a:t>
            </a:r>
            <a:r>
              <a:rPr lang="de-DE" sz="1200" dirty="0" err="1">
                <a:latin typeface="Segoe UI" panose="020B0502040204020203" pitchFamily="34" charset="0"/>
                <a:cs typeface="Segoe UI" panose="020B0502040204020203" pitchFamily="34" charset="0"/>
              </a:rPr>
              <a:t>app</a:t>
            </a:r>
            <a:r>
              <a:rPr lang="de-DE" sz="1200" dirty="0">
                <a:latin typeface="Segoe UI" panose="020B0502040204020203" pitchFamily="34" charset="0"/>
                <a:cs typeface="Segoe UI" panose="020B0502040204020203" pitchFamily="34" charset="0"/>
              </a:rPr>
              <a:t> (e. g</a:t>
            </a:r>
            <a:r>
              <a:rPr lang="de-DE" sz="1200" dirty="0">
                <a:solidFill>
                  <a:srgbClr val="29AEE6"/>
                </a:solidFill>
                <a:latin typeface="Segoe UI" panose="020B0502040204020203" pitchFamily="34" charset="0"/>
                <a:cs typeface="Segoe UI" panose="020B0502040204020203" pitchFamily="34" charset="0"/>
              </a:rPr>
              <a:t>. </a:t>
            </a:r>
            <a:r>
              <a:rPr lang="de-DE" sz="1200" dirty="0" err="1">
                <a:solidFill>
                  <a:srgbClr val="29AEE6"/>
                </a:solidFill>
                <a:latin typeface="Segoe UI" panose="020B0502040204020203" pitchFamily="34" charset="0"/>
                <a:cs typeface="Segoe UI" panose="020B0502040204020203" pitchFamily="34" charset="0"/>
              </a:rPr>
              <a:t>Inventory</a:t>
            </a:r>
            <a:r>
              <a:rPr lang="de-DE" sz="1200" dirty="0">
                <a:solidFill>
                  <a:srgbClr val="29AEE6"/>
                </a:solidFill>
                <a:latin typeface="Segoe UI" panose="020B0502040204020203" pitchFamily="34" charset="0"/>
                <a:cs typeface="Segoe UI" panose="020B0502040204020203" pitchFamily="34" charset="0"/>
              </a:rPr>
              <a:t> App</a:t>
            </a:r>
            <a:r>
              <a:rPr lang="de-DE" sz="1200" dirty="0">
                <a:latin typeface="Segoe UI" panose="020B0502040204020203" pitchFamily="34" charset="0"/>
                <a:cs typeface="Segoe UI" panose="020B0502040204020203" pitchFamily="34" charset="0"/>
              </a:rPr>
              <a:t>)</a:t>
            </a:r>
          </a:p>
          <a:p>
            <a:pPr marL="342900" indent="-342900">
              <a:buAutoNum type="arabicPeriod"/>
            </a:pPr>
            <a:r>
              <a:rPr lang="de-DE" sz="1200" dirty="0">
                <a:latin typeface="Segoe UI" panose="020B0502040204020203" pitchFamily="34" charset="0"/>
                <a:cs typeface="Segoe UI" panose="020B0502040204020203" pitchFamily="34" charset="0"/>
              </a:rPr>
              <a:t>Select Format </a:t>
            </a:r>
            <a:r>
              <a:rPr lang="de-DE" sz="1200" dirty="0">
                <a:solidFill>
                  <a:srgbClr val="1CB8F1"/>
                </a:solidFill>
                <a:latin typeface="Segoe UI" panose="020B0502040204020203" pitchFamily="34" charset="0"/>
                <a:cs typeface="Segoe UI" panose="020B0502040204020203" pitchFamily="34" charset="0"/>
              </a:rPr>
              <a:t>Tablet</a:t>
            </a:r>
          </a:p>
          <a:p>
            <a:pPr marL="342900" indent="-342900">
              <a:buAutoNum type="arabicPeriod"/>
            </a:pPr>
            <a:endParaRPr lang="de-DE" sz="1200" dirty="0">
              <a:solidFill>
                <a:srgbClr val="1CB8F1"/>
              </a:solidFill>
              <a:latin typeface="Segoe UI" panose="020B0502040204020203" pitchFamily="34" charset="0"/>
              <a:cs typeface="Segoe UI" panose="020B0502040204020203" pitchFamily="34" charset="0"/>
            </a:endParaRPr>
          </a:p>
          <a:p>
            <a:r>
              <a:rPr lang="de-DE" sz="1200" dirty="0">
                <a:solidFill>
                  <a:schemeClr val="bg1">
                    <a:lumMod val="50000"/>
                  </a:schemeClr>
                </a:solidFill>
                <a:latin typeface="Segoe UI" panose="020B0502040204020203" pitchFamily="34" charset="0"/>
                <a:cs typeface="Segoe UI" panose="020B0502040204020203" pitchFamily="34" charset="0"/>
              </a:rPr>
              <a:t>You have </a:t>
            </a:r>
            <a:r>
              <a:rPr lang="de-DE" sz="1200" dirty="0" err="1">
                <a:solidFill>
                  <a:schemeClr val="bg1">
                    <a:lumMod val="50000"/>
                  </a:schemeClr>
                </a:solidFill>
                <a:latin typeface="Segoe UI" panose="020B0502040204020203" pitchFamily="34" charset="0"/>
                <a:cs typeface="Segoe UI" panose="020B0502040204020203" pitchFamily="34" charset="0"/>
              </a:rPr>
              <a:t>learnt</a:t>
            </a:r>
            <a:r>
              <a:rPr lang="de-DE" sz="1200" dirty="0">
                <a:solidFill>
                  <a:schemeClr val="bg1">
                    <a:lumMod val="50000"/>
                  </a:schemeClr>
                </a:solidFill>
                <a:latin typeface="Segoe UI" panose="020B0502040204020203" pitchFamily="34" charset="0"/>
                <a:cs typeface="Segoe UI" panose="020B0502040204020203" pitchFamily="34" charset="0"/>
              </a:rPr>
              <a:t> how to </a:t>
            </a:r>
            <a:r>
              <a:rPr lang="de-DE" sz="1200" dirty="0" err="1">
                <a:solidFill>
                  <a:schemeClr val="bg1">
                    <a:lumMod val="50000"/>
                  </a:schemeClr>
                </a:solidFill>
                <a:latin typeface="Segoe UI" panose="020B0502040204020203" pitchFamily="34" charset="0"/>
                <a:cs typeface="Segoe UI" panose="020B0502040204020203" pitchFamily="34" charset="0"/>
              </a:rPr>
              <a:t>access</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the</a:t>
            </a:r>
            <a:r>
              <a:rPr lang="de-DE" sz="1200" dirty="0">
                <a:solidFill>
                  <a:schemeClr val="bg1">
                    <a:lumMod val="50000"/>
                  </a:schemeClr>
                </a:solidFill>
                <a:latin typeface="Segoe UI" panose="020B0502040204020203" pitchFamily="34" charset="0"/>
                <a:cs typeface="Segoe UI" panose="020B0502040204020203" pitchFamily="34" charset="0"/>
              </a:rPr>
              <a:t> Maker Studio. From there, you </a:t>
            </a:r>
            <a:r>
              <a:rPr lang="de-DE" sz="1200" dirty="0" err="1">
                <a:solidFill>
                  <a:schemeClr val="bg1">
                    <a:lumMod val="50000"/>
                  </a:schemeClr>
                </a:solidFill>
                <a:latin typeface="Segoe UI" panose="020B0502040204020203" pitchFamily="34" charset="0"/>
                <a:cs typeface="Segoe UI" panose="020B0502040204020203" pitchFamily="34" charset="0"/>
              </a:rPr>
              <a:t>can</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create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various</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apps</a:t>
            </a:r>
            <a:r>
              <a:rPr lang="de-DE" sz="1200" dirty="0">
                <a:solidFill>
                  <a:schemeClr val="bg1">
                    <a:lumMod val="50000"/>
                  </a:schemeClr>
                </a:solidFill>
                <a:latin typeface="Segoe UI" panose="020B0502040204020203" pitchFamily="34" charset="0"/>
                <a:cs typeface="Segoe UI" panose="020B0502040204020203" pitchFamily="34" charset="0"/>
              </a:rPr>
              <a:t> from </a:t>
            </a:r>
            <a:r>
              <a:rPr lang="de-DE" sz="1200" dirty="0" err="1">
                <a:solidFill>
                  <a:schemeClr val="bg1">
                    <a:lumMod val="50000"/>
                  </a:schemeClr>
                </a:solidFill>
                <a:latin typeface="Segoe UI" panose="020B0502040204020203" pitchFamily="34" charset="0"/>
                <a:cs typeface="Segoe UI" panose="020B0502040204020203" pitchFamily="34" charset="0"/>
              </a:rPr>
              <a:t>scratch</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or</a:t>
            </a:r>
            <a:r>
              <a:rPr lang="de-DE" sz="1200" dirty="0">
                <a:solidFill>
                  <a:schemeClr val="bg1">
                    <a:lumMod val="50000"/>
                  </a:schemeClr>
                </a:solidFill>
                <a:latin typeface="Segoe UI" panose="020B0502040204020203" pitchFamily="34" charset="0"/>
                <a:cs typeface="Segoe UI" panose="020B0502040204020203" pitchFamily="34" charset="0"/>
              </a:rPr>
              <a:t> using </a:t>
            </a:r>
            <a:r>
              <a:rPr lang="de-DE" sz="1200" dirty="0" err="1">
                <a:solidFill>
                  <a:schemeClr val="bg1">
                    <a:lumMod val="50000"/>
                  </a:schemeClr>
                </a:solidFill>
                <a:latin typeface="Segoe UI" panose="020B0502040204020203" pitchFamily="34" charset="0"/>
                <a:cs typeface="Segoe UI" panose="020B0502040204020203" pitchFamily="34" charset="0"/>
              </a:rPr>
              <a:t>templates</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as</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well</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as</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read</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apps</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or</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create</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other</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resources</a:t>
            </a:r>
            <a:r>
              <a:rPr lang="de-DE" sz="1200" dirty="0">
                <a:solidFill>
                  <a:schemeClr val="bg1">
                    <a:lumMod val="50000"/>
                  </a:schemeClr>
                </a:solidFill>
                <a:latin typeface="Segoe UI" panose="020B0502040204020203" pitchFamily="34" charset="0"/>
                <a:cs typeface="Segoe UI" panose="020B0502040204020203" pitchFamily="34" charset="0"/>
              </a:rPr>
              <a:t> such </a:t>
            </a:r>
            <a:r>
              <a:rPr lang="de-DE" sz="1200" dirty="0" err="1">
                <a:solidFill>
                  <a:schemeClr val="bg1">
                    <a:lumMod val="50000"/>
                  </a:schemeClr>
                </a:solidFill>
                <a:latin typeface="Segoe UI" panose="020B0502040204020203" pitchFamily="34" charset="0"/>
                <a:cs typeface="Segoe UI" panose="020B0502040204020203" pitchFamily="34" charset="0"/>
              </a:rPr>
              <a:t>as</a:t>
            </a:r>
            <a:r>
              <a:rPr lang="de-DE" sz="1200" dirty="0">
                <a:solidFill>
                  <a:schemeClr val="bg1">
                    <a:lumMod val="50000"/>
                  </a:schemeClr>
                </a:solidFill>
                <a:latin typeface="Segoe UI" panose="020B0502040204020203" pitchFamily="34" charset="0"/>
                <a:cs typeface="Segoe UI" panose="020B0502040204020203" pitchFamily="34" charset="0"/>
              </a:rPr>
              <a:t> </a:t>
            </a:r>
            <a:r>
              <a:rPr lang="de-DE" sz="1200" dirty="0" err="1">
                <a:solidFill>
                  <a:schemeClr val="bg1">
                    <a:lumMod val="50000"/>
                  </a:schemeClr>
                </a:solidFill>
                <a:latin typeface="Segoe UI" panose="020B0502040204020203" pitchFamily="34" charset="0"/>
                <a:cs typeface="Segoe UI" panose="020B0502040204020203" pitchFamily="34" charset="0"/>
              </a:rPr>
              <a:t>Flows</a:t>
            </a:r>
            <a:r>
              <a:rPr lang="de-DE" sz="1200" dirty="0">
                <a:solidFill>
                  <a:schemeClr val="bg1">
                    <a:lumMod val="50000"/>
                  </a:schemeClr>
                </a:solidFill>
                <a:latin typeface="Segoe UI" panose="020B0502040204020203" pitchFamily="34" charset="0"/>
                <a:cs typeface="Segoe UI" panose="020B0502040204020203" pitchFamily="34" charset="0"/>
              </a:rPr>
              <a:t>, Databases, AI </a:t>
            </a:r>
            <a:r>
              <a:rPr lang="de-DE" sz="1200" dirty="0" err="1">
                <a:solidFill>
                  <a:schemeClr val="bg1">
                    <a:lumMod val="50000"/>
                  </a:schemeClr>
                </a:solidFill>
                <a:latin typeface="Segoe UI" panose="020B0502040204020203" pitchFamily="34" charset="0"/>
                <a:cs typeface="Segoe UI" panose="020B0502040204020203" pitchFamily="34" charset="0"/>
              </a:rPr>
              <a:t>models</a:t>
            </a:r>
            <a:r>
              <a:rPr lang="de-DE" sz="1200" dirty="0">
                <a:solidFill>
                  <a:schemeClr val="bg1">
                    <a:lumMod val="50000"/>
                  </a:schemeClr>
                </a:solidFill>
                <a:latin typeface="Segoe UI" panose="020B0502040204020203" pitchFamily="34" charset="0"/>
                <a:cs typeface="Segoe UI" panose="020B0502040204020203" pitchFamily="34" charset="0"/>
              </a:rPr>
              <a:t> etc.</a:t>
            </a:r>
          </a:p>
          <a:p>
            <a:pPr marL="342900" indent="-342900">
              <a:buAutoNum type="arabicPeriod"/>
            </a:pPr>
            <a:endParaRPr lang="de-DE" sz="1200" dirty="0">
              <a:latin typeface="Segoe UI" panose="020B0502040204020203" pitchFamily="34" charset="0"/>
              <a:cs typeface="Segoe UI" panose="020B0502040204020203" pitchFamily="34" charset="0"/>
            </a:endParaRPr>
          </a:p>
        </p:txBody>
      </p:sp>
      <p:pic>
        <p:nvPicPr>
          <p:cNvPr id="12" name="Grafik 11">
            <a:extLst>
              <a:ext uri="{FF2B5EF4-FFF2-40B4-BE49-F238E27FC236}">
                <a16:creationId xmlns:a16="http://schemas.microsoft.com/office/drawing/2014/main" id="{B65B8E7F-CC83-4976-AEB9-0C94612716B5}"/>
              </a:ext>
            </a:extLst>
          </p:cNvPr>
          <p:cNvPicPr>
            <a:picLocks noChangeAspect="1"/>
          </p:cNvPicPr>
          <p:nvPr/>
        </p:nvPicPr>
        <p:blipFill>
          <a:blip r:embed="rId6"/>
          <a:stretch>
            <a:fillRect/>
          </a:stretch>
        </p:blipFill>
        <p:spPr>
          <a:xfrm>
            <a:off x="6381412" y="0"/>
            <a:ext cx="9334500" cy="6858000"/>
          </a:xfrm>
          <a:prstGeom prst="rect">
            <a:avLst/>
          </a:prstGeom>
        </p:spPr>
      </p:pic>
      <p:sp>
        <p:nvSpPr>
          <p:cNvPr id="20" name="Rechteck 19">
            <a:extLst>
              <a:ext uri="{FF2B5EF4-FFF2-40B4-BE49-F238E27FC236}">
                <a16:creationId xmlns:a16="http://schemas.microsoft.com/office/drawing/2014/main" id="{9536EAE6-D5AB-4F9D-8A67-248C2EF7EC18}"/>
              </a:ext>
            </a:extLst>
          </p:cNvPr>
          <p:cNvSpPr/>
          <p:nvPr/>
        </p:nvSpPr>
        <p:spPr>
          <a:xfrm>
            <a:off x="8418113" y="3079678"/>
            <a:ext cx="2213810" cy="1859623"/>
          </a:xfrm>
          <a:prstGeom prst="rect">
            <a:avLst/>
          </a:prstGeom>
          <a:noFill/>
          <a:ln w="76200">
            <a:solidFill>
              <a:srgbClr val="1CB8F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27128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0" id="{B49DA562-F972-4800-9370-C7B4063DBDB5}" vid="{BF856E3A-1B5B-4061-9F24-1205C505EF9B}"/>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8543</Words>
  <Application>Microsoft Office PowerPoint</Application>
  <PresentationFormat>Breitbild</PresentationFormat>
  <Paragraphs>1097</Paragraphs>
  <Slides>52</Slides>
  <Notes>49</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52</vt:i4>
      </vt:variant>
    </vt:vector>
  </HeadingPairs>
  <TitlesOfParts>
    <vt:vector size="63" baseType="lpstr">
      <vt:lpstr>Arial</vt:lpstr>
      <vt:lpstr>Calibri</vt:lpstr>
      <vt:lpstr>Courier New</vt:lpstr>
      <vt:lpstr>Open Sans</vt:lpstr>
      <vt:lpstr>Segoe UI</vt:lpstr>
      <vt:lpstr>Segoe UI Light</vt:lpstr>
      <vt:lpstr>Segoe UI Semibold</vt:lpstr>
      <vt:lpstr>Segoe UI Semilight</vt:lpstr>
      <vt:lpstr>Sitka Subheading</vt:lpstr>
      <vt:lpstr>Wingdings</vt:lpstr>
      <vt:lpstr>Microsoft 365 PPT Template - 2018</vt:lpstr>
      <vt:lpstr>PowerPoint-Präsentation</vt:lpstr>
      <vt:lpstr>Microsoft Power Platform</vt:lpstr>
      <vt:lpstr>Technical Skills Distribution</vt:lpstr>
      <vt:lpstr>A unified Power Platform</vt:lpstr>
      <vt:lpstr>PowerPoint-Präsentation</vt:lpstr>
      <vt:lpstr>How to Build an App</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Duc Nguyen</dc:creator>
  <cp:lastModifiedBy>Duc Nguyen</cp:lastModifiedBy>
  <cp:revision>2</cp:revision>
  <dcterms:created xsi:type="dcterms:W3CDTF">2021-04-21T11:13:45Z</dcterms:created>
  <dcterms:modified xsi:type="dcterms:W3CDTF">2021-12-02T09:57:05Z</dcterms:modified>
</cp:coreProperties>
</file>